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91" r:id="rId2"/>
    <p:sldId id="305" r:id="rId3"/>
    <p:sldId id="308" r:id="rId4"/>
    <p:sldId id="304" r:id="rId5"/>
    <p:sldId id="311" r:id="rId6"/>
    <p:sldId id="309" r:id="rId7"/>
    <p:sldId id="27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2" autoAdjust="0"/>
    <p:restoredTop sz="94690" autoAdjust="0"/>
  </p:normalViewPr>
  <p:slideViewPr>
    <p:cSldViewPr>
      <p:cViewPr varScale="1">
        <p:scale>
          <a:sx n="59" d="100"/>
          <a:sy n="59" d="100"/>
        </p:scale>
        <p:origin x="66" y="28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EC5891-4F8B-4D64-9882-FE1C6FEC36F1}" type="datetimeFigureOut">
              <a:rPr lang="en-US" smtClean="0"/>
              <a:t>3/4/2018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B26C9F-25BA-407D-8510-4C0EB26F398D}" type="slidenum">
              <a:rPr lang="en-US" smtClean="0"/>
              <a:t>‹#›</a:t>
            </a:fld>
            <a:endParaRPr lang="en-US"/>
          </a:p>
        </p:txBody>
      </p:sp>
    </p:spTree>
    <p:extLst>
      <p:ext uri="{BB962C8B-B14F-4D97-AF65-F5344CB8AC3E}">
        <p14:creationId xmlns:p14="http://schemas.microsoft.com/office/powerpoint/2010/main" val="3321063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11FE5FF-81A3-4B4E-8EFD-65B414A4C682}" type="datetimeFigureOut">
              <a:rPr lang="en-ZA" smtClean="0"/>
              <a:t>2018/03/04</a:t>
            </a:fld>
            <a:endParaRPr lang="en-ZA"/>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ZA"/>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52E83DF-A824-4A57-85E9-FE49C61A940C}" type="slidenum">
              <a:rPr lang="en-ZA" smtClean="0"/>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FE5FF-81A3-4B4E-8EFD-65B414A4C682}" type="datetimeFigureOut">
              <a:rPr lang="en-ZA" smtClean="0"/>
              <a:t>2018/03/04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52E83DF-A824-4A57-85E9-FE49C61A940C}"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11FE5FF-81A3-4B4E-8EFD-65B414A4C682}" type="datetimeFigureOut">
              <a:rPr lang="en-ZA" smtClean="0"/>
              <a:t>2018/03/04</a:t>
            </a:fld>
            <a:endParaRPr lang="en-ZA"/>
          </a:p>
        </p:txBody>
      </p:sp>
      <p:sp>
        <p:nvSpPr>
          <p:cNvPr id="5" name="Footer Placeholder 4"/>
          <p:cNvSpPr>
            <a:spLocks noGrp="1"/>
          </p:cNvSpPr>
          <p:nvPr>
            <p:ph type="ftr" sz="quarter" idx="11"/>
          </p:nvPr>
        </p:nvSpPr>
        <p:spPr>
          <a:xfrm>
            <a:off x="457201" y="6248207"/>
            <a:ext cx="5573483" cy="365125"/>
          </a:xfrm>
        </p:spPr>
        <p:txBody>
          <a:bodyPr/>
          <a:lstStyle/>
          <a:p>
            <a:endParaRPr lang="en-ZA"/>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52E83DF-A824-4A57-85E9-FE49C61A940C}" type="slidenum">
              <a:rPr lang="en-ZA" smtClean="0"/>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11FE5FF-81A3-4B4E-8EFD-65B414A4C682}" type="datetimeFigureOut">
              <a:rPr lang="en-ZA" smtClean="0"/>
              <a:t>2018/03/04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52E83DF-A824-4A57-85E9-FE49C61A940C}" type="slidenum">
              <a:rPr lang="en-ZA" smtClean="0"/>
              <a:t>‹#›</a:t>
            </a:fld>
            <a:endParaRPr lang="en-ZA"/>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11FE5FF-81A3-4B4E-8EFD-65B414A4C682}" type="datetimeFigureOut">
              <a:rPr lang="en-ZA" smtClean="0"/>
              <a:t>2018/03/04</a:t>
            </a:fld>
            <a:endParaRPr lang="en-ZA"/>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52E83DF-A824-4A57-85E9-FE49C61A940C}" type="slidenum">
              <a:rPr lang="en-ZA" smtClean="0"/>
              <a:t>‹#›</a:t>
            </a:fld>
            <a:endParaRPr lang="en-ZA"/>
          </a:p>
        </p:txBody>
      </p:sp>
      <p:sp>
        <p:nvSpPr>
          <p:cNvPr id="14" name="Footer Placeholder 13"/>
          <p:cNvSpPr>
            <a:spLocks noGrp="1"/>
          </p:cNvSpPr>
          <p:nvPr>
            <p:ph type="ftr" sz="quarter" idx="12"/>
          </p:nvPr>
        </p:nvSpPr>
        <p:spPr/>
        <p:txBody>
          <a:bodyPr/>
          <a:lstStyle/>
          <a:p>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11FE5FF-81A3-4B4E-8EFD-65B414A4C682}" type="datetimeFigureOut">
              <a:rPr lang="en-ZA" smtClean="0"/>
              <a:t>2018/03/04</a:t>
            </a:fld>
            <a:endParaRPr lang="en-ZA"/>
          </a:p>
        </p:txBody>
      </p:sp>
      <p:sp>
        <p:nvSpPr>
          <p:cNvPr id="10" name="Slide Number Placeholder 9"/>
          <p:cNvSpPr>
            <a:spLocks noGrp="1"/>
          </p:cNvSpPr>
          <p:nvPr>
            <p:ph type="sldNum" sz="quarter" idx="16"/>
          </p:nvPr>
        </p:nvSpPr>
        <p:spPr/>
        <p:txBody>
          <a:bodyPr rtlCol="0"/>
          <a:lstStyle/>
          <a:p>
            <a:fld id="{352E83DF-A824-4A57-85E9-FE49C61A940C}" type="slidenum">
              <a:rPr lang="en-ZA" smtClean="0"/>
              <a:t>‹#›</a:t>
            </a:fld>
            <a:endParaRPr lang="en-ZA"/>
          </a:p>
        </p:txBody>
      </p:sp>
      <p:sp>
        <p:nvSpPr>
          <p:cNvPr id="12" name="Footer Placeholder 11"/>
          <p:cNvSpPr>
            <a:spLocks noGrp="1"/>
          </p:cNvSpPr>
          <p:nvPr>
            <p:ph type="ftr" sz="quarter" idx="17"/>
          </p:nvPr>
        </p:nvSpPr>
        <p:spPr/>
        <p:txBody>
          <a:bodyPr rtlCol="0"/>
          <a:lstStyle/>
          <a:p>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11FE5FF-81A3-4B4E-8EFD-65B414A4C682}" type="datetimeFigureOut">
              <a:rPr lang="en-ZA" smtClean="0"/>
              <a:t>2018/03/04</a:t>
            </a:fld>
            <a:endParaRPr lang="en-ZA"/>
          </a:p>
        </p:txBody>
      </p:sp>
      <p:sp>
        <p:nvSpPr>
          <p:cNvPr id="12" name="Slide Number Placeholder 11"/>
          <p:cNvSpPr>
            <a:spLocks noGrp="1"/>
          </p:cNvSpPr>
          <p:nvPr>
            <p:ph type="sldNum" sz="quarter" idx="16"/>
          </p:nvPr>
        </p:nvSpPr>
        <p:spPr/>
        <p:txBody>
          <a:bodyPr rtlCol="0"/>
          <a:lstStyle/>
          <a:p>
            <a:fld id="{352E83DF-A824-4A57-85E9-FE49C61A940C}" type="slidenum">
              <a:rPr lang="en-ZA" smtClean="0"/>
              <a:t>‹#›</a:t>
            </a:fld>
            <a:endParaRPr lang="en-ZA"/>
          </a:p>
        </p:txBody>
      </p:sp>
      <p:sp>
        <p:nvSpPr>
          <p:cNvPr id="14" name="Footer Placeholder 13"/>
          <p:cNvSpPr>
            <a:spLocks noGrp="1"/>
          </p:cNvSpPr>
          <p:nvPr>
            <p:ph type="ftr" sz="quarter" idx="17"/>
          </p:nvPr>
        </p:nvSpPr>
        <p:spPr/>
        <p:txBody>
          <a:bodyPr rtlCol="0"/>
          <a:lstStyle/>
          <a:p>
            <a:endParaRPr lang="en-ZA"/>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1FE5FF-81A3-4B4E-8EFD-65B414A4C682}" type="datetimeFigureOut">
              <a:rPr lang="en-ZA" smtClean="0"/>
              <a:t>2018/03/04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52E83DF-A824-4A57-85E9-FE49C61A940C}"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1FE5FF-81A3-4B4E-8EFD-65B414A4C682}" type="datetimeFigureOut">
              <a:rPr lang="en-ZA" smtClean="0"/>
              <a:t>2018/03/04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52E83DF-A824-4A57-85E9-FE49C61A940C}"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11FE5FF-81A3-4B4E-8EFD-65B414A4C682}" type="datetimeFigureOut">
              <a:rPr lang="en-ZA" smtClean="0"/>
              <a:t>2018/03/04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52E83DF-A824-4A57-85E9-FE49C61A940C}" type="slidenum">
              <a:rPr lang="en-ZA" smtClean="0"/>
              <a:t>‹#›</a:t>
            </a:fld>
            <a:endParaRPr lang="en-ZA"/>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11FE5FF-81A3-4B4E-8EFD-65B414A4C682}" type="datetimeFigureOut">
              <a:rPr lang="en-ZA" smtClean="0"/>
              <a:t>2018/03/04</a:t>
            </a:fld>
            <a:endParaRPr lang="en-ZA"/>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52E83DF-A824-4A57-85E9-FE49C61A940C}" type="slidenum">
              <a:rPr lang="en-ZA" smtClean="0"/>
              <a:t>‹#›</a:t>
            </a:fld>
            <a:endParaRPr lang="en-ZA"/>
          </a:p>
        </p:txBody>
      </p:sp>
      <p:sp>
        <p:nvSpPr>
          <p:cNvPr id="14" name="Footer Placeholder 13"/>
          <p:cNvSpPr>
            <a:spLocks noGrp="1"/>
          </p:cNvSpPr>
          <p:nvPr>
            <p:ph type="ftr" sz="quarter" idx="12"/>
          </p:nvPr>
        </p:nvSpPr>
        <p:spPr>
          <a:xfrm>
            <a:off x="1600200" y="6248206"/>
            <a:ext cx="4572000" cy="365125"/>
          </a:xfrm>
        </p:spPr>
        <p:txBody>
          <a:bodyPr rtlCol="0"/>
          <a:lstStyle/>
          <a:p>
            <a:endParaRPr lang="en-ZA"/>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11FE5FF-81A3-4B4E-8EFD-65B414A4C682}" type="datetimeFigureOut">
              <a:rPr lang="en-ZA" smtClean="0"/>
              <a:t>2018/03/04</a:t>
            </a:fld>
            <a:endParaRPr lang="en-ZA"/>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ZA"/>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52E83DF-A824-4A57-85E9-FE49C61A940C}" type="slidenum">
              <a:rPr lang="en-ZA" smtClean="0"/>
              <a:t>‹#›</a:t>
            </a:fld>
            <a:endParaRPr lang="en-Z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oecd.org/corruption/anti-bribery/South-Africa-Phase-3-Written-Follow-Up-Report-ENG.pdf" TargetMode="External"/><Relationship Id="rId2" Type="http://schemas.openxmlformats.org/officeDocument/2006/relationships/hyperlink" Target="http://www.oecd.org/daf/anti-bribery/SouthAfricaPhase3ReportEN.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71600" y="2743200"/>
            <a:ext cx="7123113" cy="3710136"/>
          </a:xfrm>
        </p:spPr>
        <p:txBody>
          <a:bodyPr>
            <a:normAutofit fontScale="92500" lnSpcReduction="20000"/>
          </a:bodyPr>
          <a:lstStyle/>
          <a:p>
            <a:r>
              <a:rPr lang="en-ZA" dirty="0" smtClean="0"/>
              <a:t>		</a:t>
            </a:r>
          </a:p>
          <a:p>
            <a:r>
              <a:rPr lang="en-ZA" dirty="0" smtClean="0"/>
              <a:t>	</a:t>
            </a:r>
          </a:p>
          <a:p>
            <a:endParaRPr lang="en-ZA" dirty="0"/>
          </a:p>
          <a:p>
            <a:r>
              <a:rPr lang="en-ZA" dirty="0"/>
              <a:t>	</a:t>
            </a:r>
          </a:p>
          <a:p>
            <a:r>
              <a:rPr lang="en-ZA" dirty="0" smtClean="0"/>
              <a:t>		</a:t>
            </a:r>
          </a:p>
          <a:p>
            <a:pPr algn="r"/>
            <a:r>
              <a:rPr lang="en-ZA" dirty="0" smtClean="0"/>
              <a:t>		Presentation by Corruption Watch:</a:t>
            </a:r>
          </a:p>
          <a:p>
            <a:pPr algn="r"/>
            <a:r>
              <a:rPr lang="en-ZA" dirty="0" smtClean="0"/>
              <a:t> Leanne </a:t>
            </a:r>
            <a:r>
              <a:rPr lang="en-ZA" dirty="0" smtClean="0"/>
              <a:t>Govindsamy</a:t>
            </a:r>
          </a:p>
          <a:p>
            <a:pPr algn="r"/>
            <a:r>
              <a:rPr lang="en-ZA" dirty="0"/>
              <a:t>6</a:t>
            </a:r>
            <a:r>
              <a:rPr lang="en-ZA" dirty="0" smtClean="0"/>
              <a:t> March 2018</a:t>
            </a:r>
            <a:endParaRPr lang="en-ZA" dirty="0" smtClean="0"/>
          </a:p>
          <a:p>
            <a:r>
              <a:rPr lang="en-ZA" dirty="0"/>
              <a:t>	</a:t>
            </a:r>
            <a:r>
              <a:rPr lang="en-ZA" dirty="0" smtClean="0"/>
              <a:t>		 </a:t>
            </a:r>
            <a:endParaRPr lang="en-ZA" dirty="0"/>
          </a:p>
          <a:p>
            <a:endParaRPr lang="en-ZA" dirty="0"/>
          </a:p>
        </p:txBody>
      </p:sp>
      <p:sp>
        <p:nvSpPr>
          <p:cNvPr id="3" name="Title 2"/>
          <p:cNvSpPr>
            <a:spLocks noGrp="1"/>
          </p:cNvSpPr>
          <p:nvPr>
            <p:ph type="title"/>
          </p:nvPr>
        </p:nvSpPr>
        <p:spPr/>
        <p:txBody>
          <a:bodyPr>
            <a:normAutofit fontScale="90000"/>
          </a:bodyPr>
          <a:lstStyle/>
          <a:p>
            <a:r>
              <a:rPr lang="en-ZA" dirty="0" smtClean="0"/>
              <a:t>Draft Public Audit Amendment Bill, 2017 </a:t>
            </a:r>
            <a:endParaRPr lang="en-ZA" dirty="0"/>
          </a:p>
        </p:txBody>
      </p:sp>
      <p:pic>
        <p:nvPicPr>
          <p:cNvPr id="4" name="Picture 2"/>
          <p:cNvPicPr>
            <a:picLocks noChangeAspect="1" noChangeArrowheads="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harpenSoften amount="61000"/>
                    </a14:imgEffect>
                    <a14:imgEffect>
                      <a14:colorTemperature colorTemp="4700"/>
                    </a14:imgEffect>
                    <a14:imgEffect>
                      <a14:saturation sat="400000"/>
                    </a14:imgEffect>
                    <a14:imgEffect>
                      <a14:brightnessContrast bright="16000" contrast="40000"/>
                    </a14:imgEffect>
                  </a14:imgLayer>
                </a14:imgProps>
              </a:ext>
              <a:ext uri="{28A0092B-C50C-407E-A947-70E740481C1C}">
                <a14:useLocalDpi xmlns:a14="http://schemas.microsoft.com/office/drawing/2010/main" val="0"/>
              </a:ext>
            </a:extLst>
          </a:blip>
          <a:srcRect/>
          <a:stretch>
            <a:fillRect/>
          </a:stretch>
        </p:blipFill>
        <p:spPr bwMode="auto">
          <a:xfrm>
            <a:off x="7196266" y="0"/>
            <a:ext cx="2018883" cy="12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https://www.transparency.org/assets/images/responsive/ti-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19" y="439498"/>
            <a:ext cx="2524496" cy="61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66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Roadmap 	</a:t>
            </a:r>
            <a:endParaRPr lang="en-ZA" dirty="0"/>
          </a:p>
        </p:txBody>
      </p:sp>
      <p:sp>
        <p:nvSpPr>
          <p:cNvPr id="3" name="Content Placeholder 2"/>
          <p:cNvSpPr>
            <a:spLocks noGrp="1"/>
          </p:cNvSpPr>
          <p:nvPr>
            <p:ph sz="quarter" idx="1"/>
          </p:nvPr>
        </p:nvSpPr>
        <p:spPr/>
        <p:txBody>
          <a:bodyPr/>
          <a:lstStyle/>
          <a:p>
            <a:r>
              <a:rPr lang="en-ZA" dirty="0" smtClean="0"/>
              <a:t>About Corruption Watch </a:t>
            </a:r>
            <a:endParaRPr lang="en-ZA" dirty="0" smtClean="0"/>
          </a:p>
          <a:p>
            <a:r>
              <a:rPr lang="en-ZA" dirty="0" smtClean="0"/>
              <a:t>Referral and Oversight Powers</a:t>
            </a:r>
          </a:p>
          <a:p>
            <a:r>
              <a:rPr lang="en-ZA" dirty="0" smtClean="0"/>
              <a:t>Recovery of Losses </a:t>
            </a:r>
            <a:endParaRPr lang="en-ZA" dirty="0"/>
          </a:p>
          <a:p>
            <a:r>
              <a:rPr lang="en-ZA" dirty="0" smtClean="0"/>
              <a:t>Conclusion </a:t>
            </a:r>
            <a:endParaRPr lang="en-ZA" dirty="0" smtClean="0"/>
          </a:p>
          <a:p>
            <a:endParaRPr lang="en-ZA" dirty="0" smtClean="0"/>
          </a:p>
          <a:p>
            <a:endParaRPr lang="en-ZA" dirty="0"/>
          </a:p>
        </p:txBody>
      </p:sp>
    </p:spTree>
    <p:extLst>
      <p:ext uri="{BB962C8B-B14F-4D97-AF65-F5344CB8AC3E}">
        <p14:creationId xmlns:p14="http://schemas.microsoft.com/office/powerpoint/2010/main" val="4160553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About Corruption Watch </a:t>
            </a:r>
            <a:endParaRPr lang="en-ZA" dirty="0"/>
          </a:p>
        </p:txBody>
      </p:sp>
      <p:sp>
        <p:nvSpPr>
          <p:cNvPr id="3" name="Content Placeholder 2"/>
          <p:cNvSpPr>
            <a:spLocks noGrp="1"/>
          </p:cNvSpPr>
          <p:nvPr>
            <p:ph sz="quarter" idx="1"/>
          </p:nvPr>
        </p:nvSpPr>
        <p:spPr/>
        <p:txBody>
          <a:bodyPr/>
          <a:lstStyle/>
          <a:p>
            <a:r>
              <a:rPr lang="en-ZA" dirty="0" smtClean="0"/>
              <a:t>Non-profit civil society organisation, accredited Transparency International Chapter in South Africa </a:t>
            </a:r>
          </a:p>
          <a:p>
            <a:r>
              <a:rPr lang="en-ZA" dirty="0" smtClean="0"/>
              <a:t>Independent, no political or business alignment </a:t>
            </a:r>
          </a:p>
          <a:p>
            <a:r>
              <a:rPr lang="en-ZA" dirty="0" smtClean="0"/>
              <a:t>Ensuring that corruption is addressed and reduced through the promotion and protection of democracy, rule of law and good governance as well as the achievement of transparency and accountability within private and public institutions</a:t>
            </a:r>
          </a:p>
        </p:txBody>
      </p:sp>
    </p:spTree>
    <p:extLst>
      <p:ext uri="{BB962C8B-B14F-4D97-AF65-F5344CB8AC3E}">
        <p14:creationId xmlns:p14="http://schemas.microsoft.com/office/powerpoint/2010/main" val="912267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Referral and Oversight Powers  </a:t>
            </a:r>
            <a:endParaRPr lang="en-ZA" dirty="0"/>
          </a:p>
        </p:txBody>
      </p:sp>
      <p:sp>
        <p:nvSpPr>
          <p:cNvPr id="3" name="Content Placeholder 2"/>
          <p:cNvSpPr>
            <a:spLocks noGrp="1"/>
          </p:cNvSpPr>
          <p:nvPr>
            <p:ph sz="quarter" idx="1"/>
          </p:nvPr>
        </p:nvSpPr>
        <p:spPr/>
        <p:txBody>
          <a:bodyPr>
            <a:normAutofit/>
          </a:bodyPr>
          <a:lstStyle/>
          <a:p>
            <a:pPr lvl="0">
              <a:buClr>
                <a:srgbClr val="726056"/>
              </a:buClr>
            </a:pPr>
            <a:r>
              <a:rPr lang="en-ZA" sz="2700" dirty="0" smtClean="0">
                <a:solidFill>
                  <a:prstClr val="black"/>
                </a:solidFill>
              </a:rPr>
              <a:t>Objectives of the Amendments </a:t>
            </a:r>
          </a:p>
          <a:p>
            <a:pPr lvl="0">
              <a:buClr>
                <a:srgbClr val="726056"/>
              </a:buClr>
            </a:pPr>
            <a:r>
              <a:rPr lang="en-ZA" sz="2700" dirty="0" smtClean="0">
                <a:solidFill>
                  <a:prstClr val="black"/>
                </a:solidFill>
              </a:rPr>
              <a:t>Referral to appropriate bodies for investigation </a:t>
            </a:r>
          </a:p>
          <a:p>
            <a:pPr lvl="1">
              <a:buClr>
                <a:srgbClr val="726056"/>
              </a:buClr>
            </a:pPr>
            <a:r>
              <a:rPr lang="en-ZA" sz="2400" dirty="0" smtClean="0">
                <a:solidFill>
                  <a:prstClr val="black"/>
                </a:solidFill>
              </a:rPr>
              <a:t>Have the affected bodies been consulted?</a:t>
            </a:r>
          </a:p>
          <a:p>
            <a:pPr lvl="1">
              <a:buClr>
                <a:srgbClr val="726056"/>
              </a:buClr>
            </a:pPr>
            <a:r>
              <a:rPr lang="en-ZA" sz="2400" dirty="0" smtClean="0">
                <a:solidFill>
                  <a:prstClr val="black"/>
                </a:solidFill>
              </a:rPr>
              <a:t>Will the working arrangements be regulated?</a:t>
            </a:r>
          </a:p>
          <a:p>
            <a:pPr>
              <a:buClr>
                <a:srgbClr val="AD0101"/>
              </a:buClr>
            </a:pPr>
            <a:r>
              <a:rPr lang="en-ZA" sz="2700" dirty="0" smtClean="0">
                <a:solidFill>
                  <a:prstClr val="black"/>
                </a:solidFill>
              </a:rPr>
              <a:t>Effect of amendments on other legislative requirements and obligations</a:t>
            </a:r>
          </a:p>
          <a:p>
            <a:pPr>
              <a:buClr>
                <a:srgbClr val="AD0101"/>
              </a:buClr>
            </a:pPr>
            <a:r>
              <a:rPr lang="en-ZA" sz="2700" dirty="0" smtClean="0">
                <a:solidFill>
                  <a:prstClr val="black"/>
                </a:solidFill>
              </a:rPr>
              <a:t>Role of civil society and access to information</a:t>
            </a:r>
            <a:endParaRPr lang="en-ZA" dirty="0"/>
          </a:p>
        </p:txBody>
      </p:sp>
    </p:spTree>
    <p:extLst>
      <p:ext uri="{BB962C8B-B14F-4D97-AF65-F5344CB8AC3E}">
        <p14:creationId xmlns:p14="http://schemas.microsoft.com/office/powerpoint/2010/main" val="596953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Recovery of Losses </a:t>
            </a:r>
            <a:endParaRPr lang="en-ZA" dirty="0"/>
          </a:p>
        </p:txBody>
      </p:sp>
      <p:sp>
        <p:nvSpPr>
          <p:cNvPr id="3" name="Content Placeholder 2"/>
          <p:cNvSpPr>
            <a:spLocks noGrp="1"/>
          </p:cNvSpPr>
          <p:nvPr>
            <p:ph sz="quarter" idx="1"/>
          </p:nvPr>
        </p:nvSpPr>
        <p:spPr/>
        <p:txBody>
          <a:bodyPr>
            <a:normAutofit/>
          </a:bodyPr>
          <a:lstStyle/>
          <a:p>
            <a:pPr>
              <a:buClr>
                <a:srgbClr val="726056"/>
              </a:buClr>
            </a:pPr>
            <a:r>
              <a:rPr lang="en-ZA" sz="2700" dirty="0">
                <a:solidFill>
                  <a:prstClr val="black"/>
                </a:solidFill>
              </a:rPr>
              <a:t>Effect of </a:t>
            </a:r>
            <a:r>
              <a:rPr lang="en-ZA" sz="2700" dirty="0" smtClean="0">
                <a:solidFill>
                  <a:prstClr val="black"/>
                </a:solidFill>
              </a:rPr>
              <a:t>new civil recovery system on existing avenues for civil recovery </a:t>
            </a:r>
          </a:p>
          <a:p>
            <a:pPr lvl="1">
              <a:buClr>
                <a:srgbClr val="726056"/>
              </a:buClr>
            </a:pPr>
            <a:r>
              <a:rPr lang="en-ZA" sz="2400" dirty="0" smtClean="0">
                <a:solidFill>
                  <a:prstClr val="black"/>
                </a:solidFill>
              </a:rPr>
              <a:t>Are there existing mechanisms to achieve civil recovery and will there be a duplication of functions?</a:t>
            </a:r>
          </a:p>
          <a:p>
            <a:pPr lvl="0">
              <a:buClr>
                <a:srgbClr val="726056"/>
              </a:buClr>
            </a:pPr>
            <a:r>
              <a:rPr lang="en-ZA" sz="2700" dirty="0" smtClean="0">
                <a:solidFill>
                  <a:prstClr val="black"/>
                </a:solidFill>
              </a:rPr>
              <a:t>Excessive legal costs and representation for the AG and accounting officers / authorities</a:t>
            </a:r>
          </a:p>
          <a:p>
            <a:pPr lvl="1">
              <a:buClr>
                <a:srgbClr val="726056"/>
              </a:buClr>
            </a:pPr>
            <a:r>
              <a:rPr lang="en-ZA" sz="2400" dirty="0" smtClean="0">
                <a:solidFill>
                  <a:prstClr val="black"/>
                </a:solidFill>
              </a:rPr>
              <a:t>Individual liability and joint and several liability </a:t>
            </a:r>
          </a:p>
          <a:p>
            <a:pPr lvl="1">
              <a:buClr>
                <a:srgbClr val="726056"/>
              </a:buClr>
            </a:pPr>
            <a:r>
              <a:rPr lang="en-ZA" sz="2400" dirty="0" smtClean="0">
                <a:solidFill>
                  <a:prstClr val="black"/>
                </a:solidFill>
              </a:rPr>
              <a:t>Disciplinary and criminal processes in section 50 read with section 83 of the PFMA </a:t>
            </a:r>
          </a:p>
          <a:p>
            <a:pPr lvl="1">
              <a:buClr>
                <a:srgbClr val="726056"/>
              </a:buClr>
            </a:pPr>
            <a:r>
              <a:rPr lang="en-ZA" sz="2400" dirty="0" smtClean="0">
                <a:solidFill>
                  <a:prstClr val="black"/>
                </a:solidFill>
              </a:rPr>
              <a:t>Referrals to private law firms and investigators </a:t>
            </a:r>
          </a:p>
        </p:txBody>
      </p:sp>
    </p:spTree>
    <p:extLst>
      <p:ext uri="{BB962C8B-B14F-4D97-AF65-F5344CB8AC3E}">
        <p14:creationId xmlns:p14="http://schemas.microsoft.com/office/powerpoint/2010/main" val="517316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Role of the Auditor General in addressing Foreign Bribery </a:t>
            </a:r>
            <a:endParaRPr lang="en-ZA" dirty="0"/>
          </a:p>
        </p:txBody>
      </p:sp>
      <p:sp>
        <p:nvSpPr>
          <p:cNvPr id="3" name="Content Placeholder 2"/>
          <p:cNvSpPr>
            <a:spLocks noGrp="1"/>
          </p:cNvSpPr>
          <p:nvPr>
            <p:ph sz="quarter" idx="1"/>
          </p:nvPr>
        </p:nvSpPr>
        <p:spPr/>
        <p:txBody>
          <a:bodyPr>
            <a:normAutofit fontScale="92500" lnSpcReduction="10000"/>
          </a:bodyPr>
          <a:lstStyle/>
          <a:p>
            <a:r>
              <a:rPr lang="en-GB" dirty="0" smtClean="0"/>
              <a:t>Foreign Bribery and foreign bribery allegations have become a major feature of corruption under the “captured state” and one of the primary means of detection are audits</a:t>
            </a:r>
          </a:p>
          <a:p>
            <a:r>
              <a:rPr lang="en-GB" dirty="0" smtClean="0"/>
              <a:t>How are issues of foreign bribery detected through audits and addressed by the AG – </a:t>
            </a:r>
            <a:r>
              <a:rPr lang="en-GB" b="1" u="sng" dirty="0" smtClean="0"/>
              <a:t>will section 5(1A) extend to referrals on private and foreign entities?</a:t>
            </a:r>
          </a:p>
          <a:p>
            <a:r>
              <a:rPr lang="en-GB" dirty="0" smtClean="0"/>
              <a:t>See Phase </a:t>
            </a:r>
            <a:r>
              <a:rPr lang="en-GB" dirty="0"/>
              <a:t>3 Report on Implementing the OECD Anti-Bribery Convention in South Africa, March 2014 </a:t>
            </a:r>
            <a:r>
              <a:rPr lang="en-GB" u="sng" dirty="0">
                <a:hlinkClick r:id="rId2"/>
              </a:rPr>
              <a:t>(OECD Report</a:t>
            </a:r>
            <a:r>
              <a:rPr lang="en-GB" u="sng" dirty="0" smtClean="0">
                <a:hlinkClick r:id="rId2"/>
              </a:rPr>
              <a:t>)</a:t>
            </a:r>
            <a:r>
              <a:rPr lang="en-GB" u="sng" dirty="0" smtClean="0"/>
              <a:t> and </a:t>
            </a:r>
            <a:r>
              <a:rPr lang="en-GB" dirty="0" smtClean="0"/>
              <a:t>June </a:t>
            </a:r>
            <a:r>
              <a:rPr lang="en-GB" dirty="0"/>
              <a:t>2016, Phase 3 report </a:t>
            </a:r>
            <a:r>
              <a:rPr lang="en-GB" u="sng" dirty="0">
                <a:hlinkClick r:id="rId3"/>
              </a:rPr>
              <a:t>(OECD follow up report</a:t>
            </a:r>
            <a:r>
              <a:rPr lang="en-GB" dirty="0"/>
              <a:t>) </a:t>
            </a:r>
            <a:endParaRPr lang="en-ZA" dirty="0"/>
          </a:p>
        </p:txBody>
      </p:sp>
    </p:spTree>
    <p:extLst>
      <p:ext uri="{BB962C8B-B14F-4D97-AF65-F5344CB8AC3E}">
        <p14:creationId xmlns:p14="http://schemas.microsoft.com/office/powerpoint/2010/main" val="416133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Conclusion  </a:t>
            </a:r>
            <a:endParaRPr lang="en-ZA" dirty="0"/>
          </a:p>
        </p:txBody>
      </p:sp>
      <p:sp>
        <p:nvSpPr>
          <p:cNvPr id="7" name="Content Placeholder 6"/>
          <p:cNvSpPr>
            <a:spLocks noGrp="1"/>
          </p:cNvSpPr>
          <p:nvPr>
            <p:ph sz="quarter" idx="1"/>
          </p:nvPr>
        </p:nvSpPr>
        <p:spPr/>
        <p:txBody>
          <a:bodyPr/>
          <a:lstStyle/>
          <a:p>
            <a:r>
              <a:rPr lang="en-ZA" dirty="0" smtClean="0"/>
              <a:t>Has the impact of the amendments been properly considered in relation to the role of other entities and other legislative provisions?</a:t>
            </a:r>
          </a:p>
          <a:p>
            <a:r>
              <a:rPr lang="en-ZA" dirty="0" smtClean="0"/>
              <a:t>Do the amendments address the AG’s key cause for concern in relation to enforcement of audit findings and will the amendments be effective in doing so?</a:t>
            </a:r>
          </a:p>
          <a:p>
            <a:r>
              <a:rPr lang="en-ZA" dirty="0" smtClean="0"/>
              <a:t>Questions </a:t>
            </a:r>
            <a:r>
              <a:rPr lang="en-ZA" dirty="0" smtClean="0"/>
              <a:t>…</a:t>
            </a:r>
          </a:p>
        </p:txBody>
      </p:sp>
    </p:spTree>
    <p:extLst>
      <p:ext uri="{BB962C8B-B14F-4D97-AF65-F5344CB8AC3E}">
        <p14:creationId xmlns:p14="http://schemas.microsoft.com/office/powerpoint/2010/main" val="14149932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TM03457475[[fn=Frame]]</Template>
  <TotalTime>8699</TotalTime>
  <Words>345</Words>
  <Application>Microsoft Office PowerPoint</Application>
  <PresentationFormat>On-screen Show (4:3)</PresentationFormat>
  <Paragraphs>41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Tw Cen MT</vt:lpstr>
      <vt:lpstr>Wingdings</vt:lpstr>
      <vt:lpstr>Wingdings 2</vt:lpstr>
      <vt:lpstr>Median</vt:lpstr>
      <vt:lpstr>Draft Public Audit Amendment Bill, 2017 </vt:lpstr>
      <vt:lpstr>Roadmap  </vt:lpstr>
      <vt:lpstr>About Corruption Watch </vt:lpstr>
      <vt:lpstr>Referral and Oversight Powers  </vt:lpstr>
      <vt:lpstr>Recovery of Losses </vt:lpstr>
      <vt:lpstr>Role of the Auditor General in addressing Foreign Bribery </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protector litigation &amp; campaign</dc:title>
  <dc:creator>Leanne LG. Govindsamy</dc:creator>
  <cp:lastModifiedBy>Leanne Govindsamy</cp:lastModifiedBy>
  <cp:revision>74</cp:revision>
  <dcterms:created xsi:type="dcterms:W3CDTF">2015-05-10T20:15:30Z</dcterms:created>
  <dcterms:modified xsi:type="dcterms:W3CDTF">2018-03-05T09:30:48Z</dcterms:modified>
</cp:coreProperties>
</file>