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314" r:id="rId2"/>
    <p:sldId id="396" r:id="rId3"/>
    <p:sldId id="313" r:id="rId4"/>
    <p:sldId id="315" r:id="rId5"/>
    <p:sldId id="302" r:id="rId6"/>
    <p:sldId id="328" r:id="rId7"/>
    <p:sldId id="391" r:id="rId8"/>
    <p:sldId id="392" r:id="rId9"/>
    <p:sldId id="393" r:id="rId10"/>
    <p:sldId id="394" r:id="rId11"/>
    <p:sldId id="395" r:id="rId12"/>
    <p:sldId id="325" r:id="rId13"/>
    <p:sldId id="333" r:id="rId14"/>
    <p:sldId id="376" r:id="rId15"/>
    <p:sldId id="377" r:id="rId16"/>
    <p:sldId id="386" r:id="rId17"/>
    <p:sldId id="401" r:id="rId18"/>
    <p:sldId id="402" r:id="rId19"/>
    <p:sldId id="387" r:id="rId20"/>
    <p:sldId id="388" r:id="rId21"/>
    <p:sldId id="389" r:id="rId22"/>
    <p:sldId id="332" r:id="rId23"/>
    <p:sldId id="335" r:id="rId24"/>
    <p:sldId id="372" r:id="rId25"/>
    <p:sldId id="343" r:id="rId26"/>
    <p:sldId id="398" r:id="rId27"/>
    <p:sldId id="373" r:id="rId28"/>
    <p:sldId id="334" r:id="rId29"/>
    <p:sldId id="403" r:id="rId30"/>
    <p:sldId id="374" r:id="rId31"/>
    <p:sldId id="331" r:id="rId32"/>
    <p:sldId id="375" r:id="rId33"/>
    <p:sldId id="399" r:id="rId34"/>
    <p:sldId id="400" r:id="rId35"/>
    <p:sldId id="397" r:id="rId36"/>
    <p:sldId id="270" r:id="rId3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eier" initials="J" lastIdx="4" clrIdx="0"/>
  <p:cmAuthor id="1" name="Jaci Meier" initials="JM" lastIdx="1" clrIdx="1"/>
  <p:cmAuthor id="2" name="Nazreen Pandor" initials="NP" lastIdx="14" clrIdx="2">
    <p:extLst/>
  </p:cmAuthor>
  <p:cmAuthor id="3" name="GinaHowes" initials="G" lastIdx="12"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FFC2"/>
    <a:srgbClr val="FFFFCC"/>
    <a:srgbClr val="00FF00"/>
    <a:srgbClr val="FF33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0995" autoAdjust="0"/>
  </p:normalViewPr>
  <p:slideViewPr>
    <p:cSldViewPr>
      <p:cViewPr varScale="1">
        <p:scale>
          <a:sx n="72" d="100"/>
          <a:sy n="72" d="100"/>
        </p:scale>
        <p:origin x="1326" y="5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0" d="100"/>
        <a:sy n="60" d="100"/>
      </p:scale>
      <p:origin x="0" y="24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9FAC9C41-E87D-485F-B2FF-BA1AD76A6BD0}" type="datetimeFigureOut">
              <a:rPr lang="en-US" smtClean="0"/>
              <a:pPr/>
              <a:t>2/3/2020</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231A6580-74BA-409C-864C-C71D404B5BB0}" type="slidenum">
              <a:rPr lang="en-US" smtClean="0"/>
              <a:pPr/>
              <a:t>‹#›</a:t>
            </a:fld>
            <a:endParaRPr lang="en-US"/>
          </a:p>
        </p:txBody>
      </p:sp>
    </p:spTree>
    <p:extLst>
      <p:ext uri="{BB962C8B-B14F-4D97-AF65-F5344CB8AC3E}">
        <p14:creationId xmlns:p14="http://schemas.microsoft.com/office/powerpoint/2010/main" val="2924462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F9C621A-95F8-441C-8EB5-67E42CEE25C6}" type="datetimeFigureOut">
              <a:rPr lang="en-US" smtClean="0"/>
              <a:pPr/>
              <a:t>2/3/2020</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E179C79-B43F-47AB-89BD-74A989D8F747}" type="slidenum">
              <a:rPr lang="en-US" smtClean="0"/>
              <a:pPr/>
              <a:t>‹#›</a:t>
            </a:fld>
            <a:endParaRPr lang="en-US"/>
          </a:p>
        </p:txBody>
      </p:sp>
    </p:spTree>
    <p:extLst>
      <p:ext uri="{BB962C8B-B14F-4D97-AF65-F5344CB8AC3E}">
        <p14:creationId xmlns:p14="http://schemas.microsoft.com/office/powerpoint/2010/main" val="446140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pPr eaLnBrk="1" hangingPunct="1"/>
            <a:endParaRPr lang="en-US" dirty="0" smtClean="0"/>
          </a:p>
        </p:txBody>
      </p:sp>
      <p:sp>
        <p:nvSpPr>
          <p:cNvPr id="4" name="Footer Placeholder 3"/>
          <p:cNvSpPr>
            <a:spLocks noGrp="1"/>
          </p:cNvSpPr>
          <p:nvPr>
            <p:ph type="ftr" sz="quarter" idx="10"/>
          </p:nvPr>
        </p:nvSpPr>
        <p:spPr/>
        <p:txBody>
          <a:bodyPr/>
          <a:lstStyle/>
          <a:p>
            <a:pPr>
              <a:defRPr/>
            </a:pPr>
            <a:r>
              <a:rPr lang="en-US" dirty="0" smtClean="0">
                <a:solidFill>
                  <a:prstClr val="black"/>
                </a:solidFill>
              </a:rPr>
              <a:t>Justice and Constitutional Development(SIU)</a:t>
            </a:r>
            <a:endParaRPr lang="en-US" dirty="0">
              <a:solidFill>
                <a:prstClr val="black"/>
              </a:solidFill>
            </a:endParaRPr>
          </a:p>
        </p:txBody>
      </p:sp>
    </p:spTree>
    <p:extLst>
      <p:ext uri="{BB962C8B-B14F-4D97-AF65-F5344CB8AC3E}">
        <p14:creationId xmlns:p14="http://schemas.microsoft.com/office/powerpoint/2010/main" val="1356272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pPr eaLnBrk="1" hangingPunct="1"/>
            <a:endParaRPr lang="en-US" dirty="0" smtClean="0"/>
          </a:p>
        </p:txBody>
      </p:sp>
      <p:sp>
        <p:nvSpPr>
          <p:cNvPr id="4" name="Footer Placeholder 3"/>
          <p:cNvSpPr>
            <a:spLocks noGrp="1"/>
          </p:cNvSpPr>
          <p:nvPr>
            <p:ph type="ftr" sz="quarter" idx="10"/>
          </p:nvPr>
        </p:nvSpPr>
        <p:spPr/>
        <p:txBody>
          <a:bodyPr/>
          <a:lstStyle/>
          <a:p>
            <a:pPr>
              <a:defRPr/>
            </a:pPr>
            <a:r>
              <a:rPr lang="en-US" dirty="0" smtClean="0">
                <a:solidFill>
                  <a:prstClr val="black"/>
                </a:solidFill>
              </a:rPr>
              <a:t>Justice and Constitutional Development(SIU)</a:t>
            </a:r>
            <a:endParaRPr lang="en-US" dirty="0">
              <a:solidFill>
                <a:prstClr val="black"/>
              </a:solidFill>
            </a:endParaRPr>
          </a:p>
        </p:txBody>
      </p:sp>
    </p:spTree>
    <p:extLst>
      <p:ext uri="{BB962C8B-B14F-4D97-AF65-F5344CB8AC3E}">
        <p14:creationId xmlns:p14="http://schemas.microsoft.com/office/powerpoint/2010/main" val="1356272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7F03288-CA3E-40AE-B5D9-843E0AB6F366}" type="slidenum">
              <a:rPr lang="en-US" altLang="en-US"/>
              <a:pPr eaLnBrk="1" hangingPunct="1"/>
              <a:t>3</a:t>
            </a:fld>
            <a:endParaRPr lang="en-US" altLang="en-US" dirty="0"/>
          </a:p>
        </p:txBody>
      </p:sp>
    </p:spTree>
    <p:extLst>
      <p:ext uri="{BB962C8B-B14F-4D97-AF65-F5344CB8AC3E}">
        <p14:creationId xmlns:p14="http://schemas.microsoft.com/office/powerpoint/2010/main" val="2009350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fld id="{DB922DCB-A23E-41BB-BC93-7A8C800045A6}" type="datetime1">
              <a:rPr lang="en-GB" smtClean="0">
                <a:solidFill>
                  <a:srgbClr val="000000">
                    <a:tint val="75000"/>
                  </a:srgbClr>
                </a:solidFill>
              </a:rPr>
              <a:pPr>
                <a:defRPr/>
              </a:pPr>
              <a:t>03/02/2020</a:t>
            </a:fld>
            <a:endParaRPr lang="en-ZA"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ZA" smtClean="0">
                <a:solidFill>
                  <a:srgbClr val="000000">
                    <a:tint val="75000"/>
                  </a:srgbClr>
                </a:solidFill>
              </a:rPr>
              <a:t>Presentation to the Portfolio Committee </a:t>
            </a:r>
            <a:endParaRPr lang="en-ZA">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25CB0B9-B3F5-426D-8407-BE78E549B530}" type="slidenum">
              <a:rPr lang="en-ZA">
                <a:solidFill>
                  <a:srgbClr val="000000">
                    <a:tint val="75000"/>
                  </a:srgbClr>
                </a:solidFill>
              </a:rPr>
              <a:pPr>
                <a:defRPr/>
              </a:pPr>
              <a:t>‹#›</a:t>
            </a:fld>
            <a:endParaRPr lang="en-ZA" dirty="0">
              <a:solidFill>
                <a:srgbClr val="000000">
                  <a:tint val="75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7543800" cy="990600"/>
          </a:xfrm>
          <a:prstGeom prst="rect">
            <a:avLst/>
          </a:prstGeom>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F7DC01D7-572A-4901-9477-266ABC6A03B5}" type="datetime1">
              <a:rPr lang="en-GB" smtClean="0">
                <a:solidFill>
                  <a:srgbClr val="000000">
                    <a:tint val="75000"/>
                  </a:srgbClr>
                </a:solidFill>
              </a:rPr>
              <a:pPr>
                <a:defRPr/>
              </a:pPr>
              <a:t>03/02/2020</a:t>
            </a:fld>
            <a:endParaRPr lang="en-ZA"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ZA" smtClean="0">
                <a:solidFill>
                  <a:srgbClr val="000000">
                    <a:tint val="75000"/>
                  </a:srgbClr>
                </a:solidFill>
              </a:rPr>
              <a:t>Presentation to the Portfolio Committee </a:t>
            </a:r>
            <a:endParaRPr lang="en-ZA">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AB52D352-479D-4D86-9855-EB6C45430252}" type="slidenum">
              <a:rPr lang="en-ZA">
                <a:solidFill>
                  <a:srgbClr val="000000">
                    <a:tint val="75000"/>
                  </a:srgbClr>
                </a:solidFill>
              </a:rPr>
              <a:pPr>
                <a:defRPr/>
              </a:pPr>
              <a:t>‹#›</a:t>
            </a:fld>
            <a:endParaRPr lang="en-ZA" dirty="0">
              <a:solidFill>
                <a:srgbClr val="000000">
                  <a:tint val="75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9D06281D-3FC4-40BA-A780-8E9C99E8E7AB}" type="datetime1">
              <a:rPr lang="en-GB" smtClean="0">
                <a:solidFill>
                  <a:srgbClr val="000000">
                    <a:tint val="75000"/>
                  </a:srgbClr>
                </a:solidFill>
              </a:rPr>
              <a:pPr>
                <a:defRPr/>
              </a:pPr>
              <a:t>03/02/2020</a:t>
            </a:fld>
            <a:endParaRPr lang="en-ZA"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ZA" smtClean="0">
                <a:solidFill>
                  <a:srgbClr val="000000">
                    <a:tint val="75000"/>
                  </a:srgbClr>
                </a:solidFill>
              </a:rPr>
              <a:t>Presentation to the Portfolio Committee </a:t>
            </a:r>
            <a:endParaRPr lang="en-ZA">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1F740D10-402E-483E-A8DD-1FB2949D5615}" type="slidenum">
              <a:rPr lang="en-ZA">
                <a:solidFill>
                  <a:srgbClr val="000000">
                    <a:tint val="75000"/>
                  </a:srgbClr>
                </a:solidFill>
              </a:rPr>
              <a:pPr>
                <a:defRPr/>
              </a:pPr>
              <a:t>‹#›</a:t>
            </a:fld>
            <a:endParaRPr lang="en-ZA" dirty="0">
              <a:solidFill>
                <a:srgbClr val="000000">
                  <a:tint val="75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fld id="{6CFF0F94-8B4E-4B84-A1CE-81ECB43251F2}" type="datetime1">
              <a:rPr lang="en-GB" smtClean="0">
                <a:solidFill>
                  <a:srgbClr val="000000">
                    <a:tint val="75000"/>
                  </a:srgbClr>
                </a:solidFill>
              </a:rPr>
              <a:pPr>
                <a:defRPr/>
              </a:pPr>
              <a:t>03/02/2020</a:t>
            </a:fld>
            <a:endParaRPr lang="en-ZA" dirty="0">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r>
              <a:rPr lang="en-ZA" smtClean="0">
                <a:solidFill>
                  <a:srgbClr val="000000">
                    <a:tint val="75000"/>
                  </a:srgbClr>
                </a:solidFill>
              </a:rPr>
              <a:t>Presentation to the Portfolio Committee </a:t>
            </a:r>
            <a:endParaRPr lang="en-ZA">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0D688AD4-4178-4A76-BB75-E081D2F073DE}" type="slidenum">
              <a:rPr lang="en-ZA">
                <a:solidFill>
                  <a:srgbClr val="000000">
                    <a:tint val="75000"/>
                  </a:srgbClr>
                </a:solidFill>
              </a:rPr>
              <a:pPr>
                <a:defRPr/>
              </a:pPr>
              <a:t>‹#›</a:t>
            </a:fld>
            <a:endParaRPr lang="en-ZA" dirty="0">
              <a:solidFill>
                <a:srgbClr val="000000">
                  <a:tint val="75000"/>
                </a:srgb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543800" cy="762000"/>
          </a:xfrm>
          <a:prstGeom prst="rect">
            <a:avLst/>
          </a:prstGeom>
        </p:spPr>
        <p:txBody>
          <a:bodyPr anchor="ctr" anchorCtr="0"/>
          <a:lstStyle>
            <a:lvl1pPr algn="l">
              <a:defRPr sz="2800" b="1" i="0" baseline="0">
                <a:latin typeface="Arial Narrow" pitchFamily="34" charset="0"/>
              </a:defRPr>
            </a:lvl1pPr>
          </a:lstStyle>
          <a:p>
            <a:r>
              <a:rPr lang="en-US" smtClean="0"/>
              <a:t>Click to edit Master title style</a:t>
            </a:r>
            <a:endParaRPr lang="en-ZA" dirty="0"/>
          </a:p>
        </p:txBody>
      </p:sp>
      <p:sp>
        <p:nvSpPr>
          <p:cNvPr id="3" name="Content Placeholder 2"/>
          <p:cNvSpPr>
            <a:spLocks noGrp="1"/>
          </p:cNvSpPr>
          <p:nvPr>
            <p:ph idx="1"/>
          </p:nvPr>
        </p:nvSpPr>
        <p:spPr>
          <a:xfrm>
            <a:off x="457200" y="1219200"/>
            <a:ext cx="8229600" cy="4983163"/>
          </a:xfrm>
        </p:spPr>
        <p:txBody>
          <a:bodyPr/>
          <a:lstStyle>
            <a:lvl1pPr>
              <a:defRPr sz="2000"/>
            </a:lvl1pPr>
            <a:lvl2pPr>
              <a:defRPr sz="2000"/>
            </a:lvl2pPr>
            <a:lvl3pPr>
              <a:defRPr sz="2000"/>
            </a:lvl3pPr>
            <a:lvl4pPr>
              <a:defRPr sz="2000"/>
            </a:lvl4pPr>
            <a:lvl5pPr marL="2057400" marR="0" indent="-228600" algn="l" defTabSz="914400" rtl="0" eaLnBrk="0" fontAlgn="base" latinLnBrk="0" hangingPunct="0">
              <a:lnSpc>
                <a:spcPct val="100000"/>
              </a:lnSpc>
              <a:spcBef>
                <a:spcPct val="20000"/>
              </a:spcBef>
              <a:spcAft>
                <a:spcPct val="0"/>
              </a:spcAft>
              <a:buClrTx/>
              <a:buSzTx/>
              <a:buFont typeface="Arial" charset="0"/>
              <a:buChar char="»"/>
              <a:tabLst/>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Date Placeholder 3"/>
          <p:cNvSpPr>
            <a:spLocks noGrp="1"/>
          </p:cNvSpPr>
          <p:nvPr>
            <p:ph type="dt" sz="half" idx="10"/>
          </p:nvPr>
        </p:nvSpPr>
        <p:spPr/>
        <p:txBody>
          <a:bodyPr/>
          <a:lstStyle>
            <a:lvl1pPr>
              <a:defRPr/>
            </a:lvl1pPr>
          </a:lstStyle>
          <a:p>
            <a:pPr>
              <a:defRPr/>
            </a:pPr>
            <a:fld id="{8DFB771C-6520-4FDB-82D2-C3FEEA31478C}" type="datetime1">
              <a:rPr lang="en-GB" smtClean="0">
                <a:solidFill>
                  <a:srgbClr val="000000">
                    <a:tint val="75000"/>
                  </a:srgbClr>
                </a:solidFill>
              </a:rPr>
              <a:pPr>
                <a:defRPr/>
              </a:pPr>
              <a:t>03/02/2020</a:t>
            </a:fld>
            <a:endParaRPr lang="en-ZA">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ZA" smtClean="0">
                <a:solidFill>
                  <a:srgbClr val="000000">
                    <a:tint val="75000"/>
                  </a:srgbClr>
                </a:solidFill>
              </a:rPr>
              <a:t>Presentation to the Portfolio Committee </a:t>
            </a:r>
            <a:endParaRPr lang="en-ZA">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A3A7BE17-05F1-48C6-994C-C084E667776A}" type="slidenum">
              <a:rPr lang="en-ZA">
                <a:solidFill>
                  <a:srgbClr val="000000">
                    <a:tint val="75000"/>
                  </a:srgbClr>
                </a:solidFill>
              </a:rPr>
              <a:pPr>
                <a:defRPr/>
              </a:pPr>
              <a:t>‹#›</a:t>
            </a:fld>
            <a:endParaRPr lang="en-ZA" dirty="0">
              <a:solidFill>
                <a:srgbClr val="000000">
                  <a:tint val="75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029200"/>
          </a:xfrm>
        </p:spPr>
        <p:txBody>
          <a:bodyPr/>
          <a:lstStyle>
            <a:lvl1pPr>
              <a:spcBef>
                <a:spcPts val="600"/>
              </a:spcBef>
              <a:defRPr sz="2000"/>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10"/>
          </p:nvPr>
        </p:nvSpPr>
        <p:spPr/>
        <p:txBody>
          <a:bodyPr/>
          <a:lstStyle>
            <a:lvl1pPr>
              <a:defRPr/>
            </a:lvl1pPr>
          </a:lstStyle>
          <a:p>
            <a:pPr>
              <a:defRPr/>
            </a:pPr>
            <a:fld id="{DD2A912E-4E39-4AB2-A3F6-E1378D9AD742}" type="datetime1">
              <a:rPr lang="en-GB" smtClean="0">
                <a:solidFill>
                  <a:srgbClr val="000000">
                    <a:tint val="75000"/>
                  </a:srgbClr>
                </a:solidFill>
              </a:rPr>
              <a:pPr>
                <a:defRPr/>
              </a:pPr>
              <a:t>03/02/2020</a:t>
            </a:fld>
            <a:endParaRPr lang="en-ZA"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C1BAB4B-37C3-4540-AA8B-870B3C3EF0FC}" type="slidenum">
              <a:rPr lang="en-ZA">
                <a:solidFill>
                  <a:srgbClr val="000000">
                    <a:tint val="75000"/>
                  </a:srgbClr>
                </a:solidFill>
              </a:rPr>
              <a:pPr>
                <a:defRPr/>
              </a:pPr>
              <a:t>‹#›</a:t>
            </a:fld>
            <a:endParaRPr lang="en-ZA" dirty="0">
              <a:solidFill>
                <a:srgbClr val="000000">
                  <a:tint val="75000"/>
                </a:srgbClr>
              </a:solidFill>
            </a:endParaRPr>
          </a:p>
        </p:txBody>
      </p:sp>
      <p:sp>
        <p:nvSpPr>
          <p:cNvPr id="7" name="Content Placeholder 2"/>
          <p:cNvSpPr>
            <a:spLocks noGrp="1"/>
          </p:cNvSpPr>
          <p:nvPr>
            <p:ph idx="13"/>
          </p:nvPr>
        </p:nvSpPr>
        <p:spPr>
          <a:xfrm>
            <a:off x="1143000" y="0"/>
            <a:ext cx="6553200" cy="838200"/>
          </a:xfrm>
        </p:spPr>
        <p:txBody>
          <a:bodyPr anchor="ctr"/>
          <a:lstStyle>
            <a:lvl1pPr marL="0">
              <a:spcBef>
                <a:spcPts val="0"/>
              </a:spcBef>
              <a:buNone/>
              <a:defRPr sz="3200" b="1"/>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5DFA2CE-EF56-4243-AFA8-D495D1C89F77}" type="datetime1">
              <a:rPr lang="en-GB" smtClean="0">
                <a:solidFill>
                  <a:srgbClr val="000000">
                    <a:tint val="75000"/>
                  </a:srgbClr>
                </a:solidFill>
              </a:rPr>
              <a:pPr>
                <a:defRPr/>
              </a:pPr>
              <a:t>03/02/2020</a:t>
            </a:fld>
            <a:endParaRPr lang="en-ZA"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ZA" smtClean="0">
                <a:solidFill>
                  <a:srgbClr val="000000">
                    <a:tint val="75000"/>
                  </a:srgbClr>
                </a:solidFill>
              </a:rPr>
              <a:t>Presentation to the Portfolio Committee </a:t>
            </a:r>
            <a:endParaRPr lang="en-ZA">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276FC88C-4635-4364-8007-9035A10E6287}" type="slidenum">
              <a:rPr lang="en-ZA">
                <a:solidFill>
                  <a:srgbClr val="000000">
                    <a:tint val="75000"/>
                  </a:srgbClr>
                </a:solidFill>
              </a:rPr>
              <a:pPr>
                <a:defRPr/>
              </a:pPr>
              <a:t>‹#›</a:t>
            </a:fld>
            <a:endParaRPr lang="en-ZA" dirty="0">
              <a:solidFill>
                <a:srgbClr val="000000">
                  <a:tint val="75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7543800" cy="990600"/>
          </a:xfrm>
          <a:prstGeom prst="rect">
            <a:avLst/>
          </a:prstGeom>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fld id="{E1F31EFF-2C4A-4766-90DC-849EC68676FC}" type="datetime1">
              <a:rPr lang="en-GB" smtClean="0">
                <a:solidFill>
                  <a:srgbClr val="000000">
                    <a:tint val="75000"/>
                  </a:srgbClr>
                </a:solidFill>
              </a:rPr>
              <a:pPr>
                <a:defRPr/>
              </a:pPr>
              <a:t>03/02/2020</a:t>
            </a:fld>
            <a:endParaRPr lang="en-ZA" dirty="0">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ZA" smtClean="0">
                <a:solidFill>
                  <a:srgbClr val="000000">
                    <a:tint val="75000"/>
                  </a:srgbClr>
                </a:solidFill>
              </a:rPr>
              <a:t>Presentation to the Portfolio Committee </a:t>
            </a:r>
            <a:endParaRPr lang="en-ZA">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FACE2F3F-AAEA-4EEF-813A-4040A9A5175F}" type="slidenum">
              <a:rPr lang="en-ZA">
                <a:solidFill>
                  <a:srgbClr val="000000">
                    <a:tint val="75000"/>
                  </a:srgbClr>
                </a:solidFill>
              </a:rPr>
              <a:pPr>
                <a:defRPr/>
              </a:pPr>
              <a:t>‹#›</a:t>
            </a:fld>
            <a:endParaRPr lang="en-ZA" dirty="0">
              <a:solidFill>
                <a:srgbClr val="000000">
                  <a:tint val="75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7543800" cy="990600"/>
          </a:xfrm>
          <a:prstGeom prst="rect">
            <a:avLst/>
          </a:prstGeo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a:defRPr/>
            </a:pPr>
            <a:fld id="{42573EC1-7DD4-45D3-AAAD-E2CB4CA618BB}" type="datetime1">
              <a:rPr lang="en-GB" smtClean="0">
                <a:solidFill>
                  <a:srgbClr val="000000">
                    <a:tint val="75000"/>
                  </a:srgbClr>
                </a:solidFill>
              </a:rPr>
              <a:pPr>
                <a:defRPr/>
              </a:pPr>
              <a:t>03/02/2020</a:t>
            </a:fld>
            <a:endParaRPr lang="en-ZA" dirty="0">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r>
              <a:rPr lang="en-ZA" smtClean="0">
                <a:solidFill>
                  <a:srgbClr val="000000">
                    <a:tint val="75000"/>
                  </a:srgbClr>
                </a:solidFill>
              </a:rPr>
              <a:t>Presentation to the Portfolio Committee </a:t>
            </a:r>
            <a:endParaRPr lang="en-ZA">
              <a:solidFill>
                <a:srgbClr val="000000">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689BEF37-32C0-491B-A289-3F2F7DA530A6}" type="slidenum">
              <a:rPr lang="en-ZA">
                <a:solidFill>
                  <a:srgbClr val="000000">
                    <a:tint val="75000"/>
                  </a:srgbClr>
                </a:solidFill>
              </a:rPr>
              <a:pPr>
                <a:defRPr/>
              </a:pPr>
              <a:t>‹#›</a:t>
            </a:fld>
            <a:endParaRPr lang="en-ZA" dirty="0">
              <a:solidFill>
                <a:srgbClr val="000000">
                  <a:tint val="75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7543800" cy="990600"/>
          </a:xfrm>
          <a:prstGeom prst="rect">
            <a:avLst/>
          </a:prstGeom>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6184D75C-BC89-4F3F-8CCF-AD69AC7D811E}" type="datetime1">
              <a:rPr lang="en-GB" smtClean="0">
                <a:solidFill>
                  <a:srgbClr val="000000">
                    <a:tint val="75000"/>
                  </a:srgbClr>
                </a:solidFill>
              </a:rPr>
              <a:pPr>
                <a:defRPr/>
              </a:pPr>
              <a:t>03/02/2020</a:t>
            </a:fld>
            <a:endParaRPr lang="en-ZA" dirty="0">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r>
              <a:rPr lang="en-ZA" smtClean="0">
                <a:solidFill>
                  <a:srgbClr val="000000">
                    <a:tint val="75000"/>
                  </a:srgbClr>
                </a:solidFill>
              </a:rPr>
              <a:t>Presentation to the Portfolio Committee </a:t>
            </a:r>
            <a:endParaRPr lang="en-ZA">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EF6511DB-02A6-44AC-AF50-920A12BA92A2}" type="slidenum">
              <a:rPr lang="en-ZA">
                <a:solidFill>
                  <a:srgbClr val="000000">
                    <a:tint val="75000"/>
                  </a:srgbClr>
                </a:solidFill>
              </a:rPr>
              <a:pPr>
                <a:defRPr/>
              </a:pPr>
              <a:t>‹#›</a:t>
            </a:fld>
            <a:endParaRPr lang="en-ZA" dirty="0">
              <a:solidFill>
                <a:srgbClr val="000000">
                  <a:tint val="7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BD9321-AE5A-497B-8149-593048B35E8C}" type="datetime1">
              <a:rPr lang="en-GB" smtClean="0">
                <a:solidFill>
                  <a:srgbClr val="000000">
                    <a:tint val="75000"/>
                  </a:srgbClr>
                </a:solidFill>
              </a:rPr>
              <a:pPr>
                <a:defRPr/>
              </a:pPr>
              <a:t>03/02/2020</a:t>
            </a:fld>
            <a:endParaRPr lang="en-ZA" dirty="0">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r>
              <a:rPr lang="en-ZA" smtClean="0">
                <a:solidFill>
                  <a:srgbClr val="000000">
                    <a:tint val="75000"/>
                  </a:srgbClr>
                </a:solidFill>
              </a:rPr>
              <a:t>Presentation to the Portfolio Committee </a:t>
            </a:r>
            <a:endParaRPr lang="en-ZA">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1D2DA13F-7918-495A-87C0-AB9E88369210}" type="slidenum">
              <a:rPr lang="en-ZA">
                <a:solidFill>
                  <a:srgbClr val="000000">
                    <a:tint val="75000"/>
                  </a:srgbClr>
                </a:solidFill>
              </a:rPr>
              <a:pPr>
                <a:defRPr/>
              </a:pPr>
              <a:t>‹#›</a:t>
            </a:fld>
            <a:endParaRPr lang="en-ZA" dirty="0">
              <a:solidFill>
                <a:srgbClr val="000000">
                  <a:tint val="75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B2388A-C822-424D-A145-95196A1296B9}" type="datetime1">
              <a:rPr lang="en-GB" smtClean="0">
                <a:solidFill>
                  <a:srgbClr val="000000">
                    <a:tint val="75000"/>
                  </a:srgbClr>
                </a:solidFill>
              </a:rPr>
              <a:pPr>
                <a:defRPr/>
              </a:pPr>
              <a:t>03/02/2020</a:t>
            </a:fld>
            <a:endParaRPr lang="en-ZA" dirty="0">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ZA" smtClean="0">
                <a:solidFill>
                  <a:srgbClr val="000000">
                    <a:tint val="75000"/>
                  </a:srgbClr>
                </a:solidFill>
              </a:rPr>
              <a:t>Presentation to the Portfolio Committee </a:t>
            </a:r>
            <a:endParaRPr lang="en-ZA">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9E815182-DE38-404E-A6A6-C4594598C430}" type="slidenum">
              <a:rPr lang="en-ZA">
                <a:solidFill>
                  <a:srgbClr val="000000">
                    <a:tint val="75000"/>
                  </a:srgbClr>
                </a:solidFill>
              </a:rPr>
              <a:pPr>
                <a:defRPr/>
              </a:pPr>
              <a:t>‹#›</a:t>
            </a:fld>
            <a:endParaRPr lang="en-ZA" dirty="0">
              <a:solidFill>
                <a:srgbClr val="000000">
                  <a:tint val="75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F548F2-2BAE-4542-860B-8A63DBFC1408}" type="datetime1">
              <a:rPr lang="en-GB" smtClean="0">
                <a:solidFill>
                  <a:srgbClr val="000000">
                    <a:tint val="75000"/>
                  </a:srgbClr>
                </a:solidFill>
              </a:rPr>
              <a:pPr>
                <a:defRPr/>
              </a:pPr>
              <a:t>03/02/2020</a:t>
            </a:fld>
            <a:endParaRPr lang="en-ZA" dirty="0">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ZA" smtClean="0">
                <a:solidFill>
                  <a:srgbClr val="000000">
                    <a:tint val="75000"/>
                  </a:srgbClr>
                </a:solidFill>
              </a:rPr>
              <a:t>Presentation to the Portfolio Committee </a:t>
            </a:r>
            <a:endParaRPr lang="en-ZA">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27B0C7FE-7932-4400-9B0E-D83F5D49E109}" type="slidenum">
              <a:rPr lang="en-ZA">
                <a:solidFill>
                  <a:srgbClr val="000000">
                    <a:tint val="75000"/>
                  </a:srgbClr>
                </a:solidFill>
              </a:rPr>
              <a:pPr>
                <a:defRPr/>
              </a:pPr>
              <a:t>‹#›</a:t>
            </a:fld>
            <a:endParaRPr lang="en-ZA" dirty="0">
              <a:solidFill>
                <a:srgbClr val="000000">
                  <a:tint val="75000"/>
                </a:srgb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2192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85C9DC8-031F-4BFB-910A-488E3A972FC5}" type="datetime1">
              <a:rPr lang="en-GB" smtClean="0">
                <a:solidFill>
                  <a:srgbClr val="000000">
                    <a:tint val="75000"/>
                  </a:srgbClr>
                </a:solidFill>
              </a:rPr>
              <a:pPr>
                <a:defRPr/>
              </a:pPr>
              <a:t>03/02/2020</a:t>
            </a:fld>
            <a:endParaRPr lang="en-ZA" dirty="0">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DC67970-4192-43E6-B894-494C5461FBE0}" type="slidenum">
              <a:rPr lang="en-ZA">
                <a:solidFill>
                  <a:srgbClr val="000000">
                    <a:tint val="75000"/>
                  </a:srgbClr>
                </a:solidFill>
              </a:rPr>
              <a:pPr>
                <a:defRPr/>
              </a:pPr>
              <a:t>‹#›</a:t>
            </a:fld>
            <a:endParaRPr lang="en-ZA" dirty="0">
              <a:solidFill>
                <a:srgbClr val="000000">
                  <a:tint val="75000"/>
                </a:srgbClr>
              </a:solidFill>
            </a:endParaRPr>
          </a:p>
        </p:txBody>
      </p:sp>
      <p:grpSp>
        <p:nvGrpSpPr>
          <p:cNvPr id="2" name="Group 4"/>
          <p:cNvGrpSpPr>
            <a:grpSpLocks/>
          </p:cNvGrpSpPr>
          <p:nvPr userDrawn="1"/>
        </p:nvGrpSpPr>
        <p:grpSpPr bwMode="auto">
          <a:xfrm>
            <a:off x="0" y="0"/>
            <a:ext cx="9144000" cy="1031875"/>
            <a:chOff x="0" y="0"/>
            <a:chExt cx="9144000" cy="1031631"/>
          </a:xfrm>
        </p:grpSpPr>
        <p:pic>
          <p:nvPicPr>
            <p:cNvPr id="1032" name="Picture 5" descr="top.gif"/>
            <p:cNvPicPr>
              <a:picLocks noChangeAspect="1"/>
            </p:cNvPicPr>
            <p:nvPr/>
          </p:nvPicPr>
          <p:blipFill>
            <a:blip r:embed="rId15" cstate="print"/>
            <a:srcRect/>
            <a:stretch>
              <a:fillRect/>
            </a:stretch>
          </p:blipFill>
          <p:spPr bwMode="auto">
            <a:xfrm>
              <a:off x="0" y="0"/>
              <a:ext cx="9144000" cy="1031631"/>
            </a:xfrm>
            <a:prstGeom prst="rect">
              <a:avLst/>
            </a:prstGeom>
            <a:noFill/>
            <a:ln w="9525">
              <a:noFill/>
              <a:miter lim="800000"/>
              <a:headEnd/>
              <a:tailEnd/>
            </a:ln>
          </p:spPr>
        </p:pic>
        <p:sp>
          <p:nvSpPr>
            <p:cNvPr id="9" name="Rectangle 8"/>
            <p:cNvSpPr/>
            <p:nvPr userDrawn="1"/>
          </p:nvSpPr>
          <p:spPr>
            <a:xfrm>
              <a:off x="1214438" y="0"/>
              <a:ext cx="3857625" cy="785627"/>
            </a:xfrm>
            <a:prstGeom prst="rect">
              <a:avLst/>
            </a:prstGeom>
            <a:solidFill>
              <a:srgbClr val="FFE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ts val="1200"/>
        </a:spcBef>
        <a:spcAft>
          <a:spcPct val="0"/>
        </a:spcAft>
        <a:buFont typeface="Arial" charset="0"/>
        <a:buChar char="•"/>
        <a:defRPr sz="2000" baseline="0">
          <a:solidFill>
            <a:schemeClr val="tx1"/>
          </a:solidFill>
          <a:latin typeface="Arial Narrow" pitchFamily="34" charset="0"/>
          <a:ea typeface="+mn-ea"/>
          <a:cs typeface="+mn-cs"/>
        </a:defRPr>
      </a:lvl1pPr>
      <a:lvl2pPr marL="742950" indent="-28575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2pPr>
      <a:lvl3pPr marL="1143000" indent="-22860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3pPr>
      <a:lvl4pPr marL="1600200" indent="-22860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4pPr>
      <a:lvl5pPr marL="2057400" indent="-22860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3899" b="33594"/>
          <a:stretch/>
        </p:blipFill>
        <p:spPr bwMode="auto">
          <a:xfrm>
            <a:off x="8650991" y="6416554"/>
            <a:ext cx="430559" cy="37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54188" y="1628800"/>
            <a:ext cx="7863948" cy="707886"/>
          </a:xfrm>
          <a:prstGeom prst="rect">
            <a:avLst/>
          </a:prstGeom>
        </p:spPr>
        <p:txBody>
          <a:bodyPr wrap="none">
            <a:spAutoFit/>
          </a:bodyPr>
          <a:lstStyle/>
          <a:p>
            <a:r>
              <a:rPr lang="en-US" sz="4000" dirty="0"/>
              <a:t>SPECIAL INVESTIGATING UNIT </a:t>
            </a:r>
          </a:p>
        </p:txBody>
      </p:sp>
      <p:sp>
        <p:nvSpPr>
          <p:cNvPr id="14" name="Rectangle 13"/>
          <p:cNvSpPr/>
          <p:nvPr/>
        </p:nvSpPr>
        <p:spPr>
          <a:xfrm>
            <a:off x="1475657" y="2500156"/>
            <a:ext cx="6120680" cy="3108543"/>
          </a:xfrm>
          <a:prstGeom prst="rect">
            <a:avLst/>
          </a:prstGeom>
        </p:spPr>
        <p:txBody>
          <a:bodyPr wrap="square">
            <a:spAutoFit/>
          </a:bodyPr>
          <a:lstStyle/>
          <a:p>
            <a:pPr algn="ctr">
              <a:lnSpc>
                <a:spcPct val="150000"/>
              </a:lnSpc>
            </a:pPr>
            <a:r>
              <a:rPr lang="en-US" sz="2800" dirty="0" smtClean="0"/>
              <a:t>Presentation to the joint sitting of the Portfolio </a:t>
            </a:r>
            <a:r>
              <a:rPr lang="en-US" sz="2800" dirty="0"/>
              <a:t>Committee </a:t>
            </a:r>
            <a:r>
              <a:rPr lang="en-US" sz="2800" dirty="0" smtClean="0"/>
              <a:t>on Water and Sanitation and SCOPA</a:t>
            </a:r>
          </a:p>
          <a:p>
            <a:pPr algn="ctr">
              <a:lnSpc>
                <a:spcPct val="150000"/>
              </a:lnSpc>
            </a:pPr>
            <a:r>
              <a:rPr lang="en-US" sz="2800" dirty="0" smtClean="0"/>
              <a:t>27 March 2018</a:t>
            </a:r>
            <a:endParaRPr lang="en-US" sz="2800" dirty="0"/>
          </a:p>
          <a:p>
            <a:endParaRPr lang="en-US" sz="2800" dirty="0"/>
          </a:p>
        </p:txBody>
      </p:sp>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5430" y="5419227"/>
            <a:ext cx="3411076" cy="1126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1D2DA13F-7918-495A-87C0-AB9E88369210}" type="slidenum">
              <a:rPr lang="en-ZA" smtClean="0">
                <a:solidFill>
                  <a:srgbClr val="000000">
                    <a:tint val="75000"/>
                  </a:srgbClr>
                </a:solidFill>
              </a:rPr>
              <a:pPr>
                <a:defRPr/>
              </a:pPr>
              <a:t>1</a:t>
            </a:fld>
            <a:endParaRPr lang="en-ZA" dirty="0">
              <a:solidFill>
                <a:srgbClr val="000000">
                  <a:tint val="75000"/>
                </a:srgbClr>
              </a:solidFill>
            </a:endParaRPr>
          </a:p>
        </p:txBody>
      </p:sp>
    </p:spTree>
    <p:extLst>
      <p:ext uri="{BB962C8B-B14F-4D97-AF65-F5344CB8AC3E}">
        <p14:creationId xmlns:p14="http://schemas.microsoft.com/office/powerpoint/2010/main" val="3501834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21391" y="1352463"/>
            <a:ext cx="8229600" cy="4935623"/>
          </a:xfrm>
          <a:ln>
            <a:noFill/>
          </a:ln>
        </p:spPr>
        <p:style>
          <a:lnRef idx="2">
            <a:schemeClr val="accent5"/>
          </a:lnRef>
          <a:fillRef idx="1">
            <a:schemeClr val="lt1"/>
          </a:fillRef>
          <a:effectRef idx="0">
            <a:schemeClr val="accent5"/>
          </a:effectRef>
          <a:fontRef idx="minor">
            <a:schemeClr val="dk1"/>
          </a:fontRef>
        </p:style>
        <p:txBody>
          <a:bodyPr/>
          <a:lstStyle/>
          <a:p>
            <a:pPr marL="0" indent="0">
              <a:lnSpc>
                <a:spcPct val="150000"/>
              </a:lnSpc>
              <a:buNone/>
            </a:pPr>
            <a:r>
              <a:rPr lang="en-ZA" sz="1400" b="1" dirty="0" smtClean="0">
                <a:latin typeface="+mn-lt"/>
              </a:rPr>
              <a:t>The Proclamation R.22 must be read with the Schedule thereto. The Schedule provides for the investigation of the following matters:</a:t>
            </a:r>
          </a:p>
          <a:p>
            <a:pPr marL="0" indent="0">
              <a:buNone/>
            </a:pPr>
            <a:endParaRPr lang="en-ZA" sz="1800" b="1" dirty="0" smtClean="0">
              <a:latin typeface="+mn-lt"/>
            </a:endParaRPr>
          </a:p>
          <a:p>
            <a:pPr marL="0" indent="0">
              <a:buNone/>
            </a:pPr>
            <a:r>
              <a:rPr lang="en-ZA" sz="1400" dirty="0">
                <a:latin typeface="+mn-lt"/>
              </a:rPr>
              <a:t> </a:t>
            </a:r>
            <a:r>
              <a:rPr lang="en-ZA" sz="1400" dirty="0" smtClean="0">
                <a:latin typeface="+mn-lt"/>
              </a:rPr>
              <a:t>   1. </a:t>
            </a:r>
            <a:r>
              <a:rPr lang="en-ZA" sz="1400" i="1" dirty="0">
                <a:latin typeface="+mn-lt"/>
              </a:rPr>
              <a:t>T</a:t>
            </a:r>
            <a:r>
              <a:rPr lang="en-ZA" sz="1400" i="1" dirty="0" smtClean="0">
                <a:latin typeface="+mn-lt"/>
              </a:rPr>
              <a:t>he appointment of the LTE Consulting (Pty) Limited (“</a:t>
            </a:r>
            <a:r>
              <a:rPr lang="en-ZA" sz="1400" b="1" i="1" dirty="0" smtClean="0">
                <a:latin typeface="+mn-lt"/>
              </a:rPr>
              <a:t>LTE</a:t>
            </a:r>
            <a:r>
              <a:rPr lang="en-ZA" sz="1400" i="1" dirty="0" smtClean="0">
                <a:latin typeface="+mn-lt"/>
              </a:rPr>
              <a:t>”) by the Department to render</a:t>
            </a:r>
          </a:p>
          <a:p>
            <a:pPr marL="0" indent="0">
              <a:buNone/>
            </a:pPr>
            <a:r>
              <a:rPr lang="en-ZA" sz="1400" i="1" dirty="0">
                <a:latin typeface="+mn-lt"/>
              </a:rPr>
              <a:t> </a:t>
            </a:r>
            <a:r>
              <a:rPr lang="en-ZA" sz="1400" i="1" dirty="0" smtClean="0">
                <a:latin typeface="+mn-lt"/>
              </a:rPr>
              <a:t>       services to the Department in respect of Tender No: G05020078/1 – Tender for Sweetwaters </a:t>
            </a:r>
          </a:p>
          <a:p>
            <a:pPr marL="0" indent="0">
              <a:buNone/>
            </a:pPr>
            <a:r>
              <a:rPr lang="en-ZA" sz="1400" i="1" dirty="0">
                <a:latin typeface="+mn-lt"/>
              </a:rPr>
              <a:t> </a:t>
            </a:r>
            <a:r>
              <a:rPr lang="en-ZA" sz="1400" i="1" dirty="0" smtClean="0">
                <a:latin typeface="+mn-lt"/>
              </a:rPr>
              <a:t>       (Kanana Park Extension 6) Reticulation Networks: The Construction of Sweetwaters Reticulation </a:t>
            </a:r>
          </a:p>
          <a:p>
            <a:pPr marL="0" indent="0">
              <a:buNone/>
            </a:pPr>
            <a:r>
              <a:rPr lang="en-ZA" sz="1400" i="1" dirty="0">
                <a:latin typeface="+mn-lt"/>
              </a:rPr>
              <a:t> </a:t>
            </a:r>
            <a:r>
              <a:rPr lang="en-ZA" sz="1400" i="1" dirty="0" smtClean="0">
                <a:latin typeface="+mn-lt"/>
              </a:rPr>
              <a:t>        Network for Water and Sewer – and payments made to LTE in a manner that was: </a:t>
            </a:r>
          </a:p>
          <a:p>
            <a:pPr marL="0" indent="0">
              <a:buNone/>
            </a:pPr>
            <a:r>
              <a:rPr lang="en-ZA" sz="1400" i="1" dirty="0">
                <a:latin typeface="+mn-lt"/>
              </a:rPr>
              <a:t> </a:t>
            </a:r>
            <a:r>
              <a:rPr lang="en-ZA" sz="1400" i="1" dirty="0" smtClean="0">
                <a:latin typeface="+mn-lt"/>
              </a:rPr>
              <a:t>                (a) not fair, equitable, transparent, competitive or cost – effective; or </a:t>
            </a:r>
          </a:p>
          <a:p>
            <a:pPr marL="0" indent="0">
              <a:buNone/>
            </a:pPr>
            <a:r>
              <a:rPr lang="en-ZA" sz="1400" i="1" dirty="0">
                <a:latin typeface="+mn-lt"/>
              </a:rPr>
              <a:t> </a:t>
            </a:r>
            <a:r>
              <a:rPr lang="en-ZA" sz="1400" i="1" dirty="0" smtClean="0">
                <a:latin typeface="+mn-lt"/>
              </a:rPr>
              <a:t>                (b) contrary to applicable-</a:t>
            </a:r>
          </a:p>
          <a:p>
            <a:pPr marL="0" indent="0">
              <a:buNone/>
            </a:pPr>
            <a:r>
              <a:rPr lang="en-ZA" sz="1400" i="1" dirty="0">
                <a:latin typeface="+mn-lt"/>
              </a:rPr>
              <a:t> </a:t>
            </a:r>
            <a:r>
              <a:rPr lang="en-ZA" sz="1400" i="1" dirty="0" smtClean="0">
                <a:latin typeface="+mn-lt"/>
              </a:rPr>
              <a:t>                           (i)    legislation </a:t>
            </a:r>
          </a:p>
          <a:p>
            <a:pPr marL="0" indent="0">
              <a:buNone/>
            </a:pPr>
            <a:r>
              <a:rPr lang="en-ZA" sz="1400" i="1" dirty="0">
                <a:latin typeface="+mn-lt"/>
              </a:rPr>
              <a:t> </a:t>
            </a:r>
            <a:r>
              <a:rPr lang="en-ZA" sz="1400" i="1" dirty="0" smtClean="0">
                <a:latin typeface="+mn-lt"/>
              </a:rPr>
              <a:t>                           (ii)   manuals, guidelines, practice notes or instructions issued by the National </a:t>
            </a:r>
          </a:p>
          <a:p>
            <a:pPr marL="0" indent="0">
              <a:buNone/>
            </a:pPr>
            <a:r>
              <a:rPr lang="en-ZA" sz="1400" i="1" dirty="0">
                <a:latin typeface="+mn-lt"/>
              </a:rPr>
              <a:t> </a:t>
            </a:r>
            <a:r>
              <a:rPr lang="en-ZA" sz="1400" i="1" dirty="0" smtClean="0">
                <a:latin typeface="+mn-lt"/>
              </a:rPr>
              <a:t>                                  Treasury; or</a:t>
            </a:r>
          </a:p>
          <a:p>
            <a:pPr marL="0" indent="0">
              <a:buNone/>
            </a:pPr>
            <a:r>
              <a:rPr lang="en-ZA" sz="1400" i="1" dirty="0">
                <a:latin typeface="+mn-lt"/>
              </a:rPr>
              <a:t> </a:t>
            </a:r>
            <a:r>
              <a:rPr lang="en-ZA" sz="1400" i="1" dirty="0" smtClean="0">
                <a:latin typeface="+mn-lt"/>
              </a:rPr>
              <a:t>                           (iii)   manuals, policies, procedures, prescripts, instructions or practices of or </a:t>
            </a:r>
          </a:p>
          <a:p>
            <a:pPr marL="0" indent="0">
              <a:buNone/>
            </a:pPr>
            <a:r>
              <a:rPr lang="en-ZA" sz="1400" i="1" dirty="0">
                <a:latin typeface="+mn-lt"/>
              </a:rPr>
              <a:t> </a:t>
            </a:r>
            <a:r>
              <a:rPr lang="en-ZA" sz="1400" i="1" dirty="0" smtClean="0">
                <a:latin typeface="+mn-lt"/>
              </a:rPr>
              <a:t>                                    applicable to the Department; and any related unauthorised, irregular or </a:t>
            </a:r>
          </a:p>
          <a:p>
            <a:pPr marL="0" indent="0">
              <a:buNone/>
            </a:pPr>
            <a:r>
              <a:rPr lang="en-ZA" sz="1400" i="1" dirty="0">
                <a:latin typeface="+mn-lt"/>
              </a:rPr>
              <a:t> </a:t>
            </a:r>
            <a:r>
              <a:rPr lang="en-ZA" sz="1400" i="1" dirty="0" smtClean="0">
                <a:latin typeface="+mn-lt"/>
              </a:rPr>
              <a:t>                                    fruitless and wasteful expenditure incurred by the Department.</a:t>
            </a:r>
            <a:endParaRPr lang="en-ZA" sz="1400" i="1" dirty="0">
              <a:latin typeface="+mn-lt"/>
            </a:endParaRPr>
          </a:p>
        </p:txBody>
      </p:sp>
      <p:sp>
        <p:nvSpPr>
          <p:cNvPr id="5" name="Slide Number Placeholder 4"/>
          <p:cNvSpPr>
            <a:spLocks noGrp="1"/>
          </p:cNvSpPr>
          <p:nvPr>
            <p:ph type="sldNum" sz="quarter" idx="12"/>
          </p:nvPr>
        </p:nvSpPr>
        <p:spPr/>
        <p:txBody>
          <a:bodyPr/>
          <a:lstStyle/>
          <a:p>
            <a:fld id="{DC1BAB4B-37C3-4540-AA8B-870B3C3EF0FC}" type="slidenum">
              <a:rPr lang="en-ZA" smtClean="0"/>
              <a:pPr/>
              <a:t>10</a:t>
            </a:fld>
            <a:endParaRPr lang="en-ZA" dirty="0"/>
          </a:p>
        </p:txBody>
      </p:sp>
      <p:sp>
        <p:nvSpPr>
          <p:cNvPr id="6" name="Content Placeholder 5"/>
          <p:cNvSpPr>
            <a:spLocks noGrp="1"/>
          </p:cNvSpPr>
          <p:nvPr>
            <p:ph idx="13"/>
          </p:nvPr>
        </p:nvSpPr>
        <p:spPr>
          <a:xfrm>
            <a:off x="1187624" y="0"/>
            <a:ext cx="6309320" cy="953344"/>
          </a:xfrm>
        </p:spPr>
        <p:txBody>
          <a:bodyPr/>
          <a:lstStyle/>
          <a:p>
            <a:pPr algn="ctr"/>
            <a:r>
              <a:rPr lang="en-ZA" sz="2200" dirty="0" smtClean="0">
                <a:effectLst>
                  <a:outerShdw blurRad="38100" dist="38100" dir="2700000" algn="tl">
                    <a:srgbClr val="000000">
                      <a:alpha val="43137"/>
                    </a:srgbClr>
                  </a:outerShdw>
                </a:effectLst>
                <a:latin typeface="+mj-lt"/>
              </a:rPr>
              <a:t>Proc R22 of 2016 Lepelle Northern Water &amp; Gauteng Department of Human Settlements</a:t>
            </a:r>
            <a:endParaRPr lang="en-ZA" sz="2200" dirty="0">
              <a:effectLst>
                <a:outerShdw blurRad="38100" dist="38100" dir="2700000" algn="tl">
                  <a:srgbClr val="000000">
                    <a:alpha val="43137"/>
                  </a:srgbClr>
                </a:outerShdw>
              </a:effectLst>
              <a:latin typeface="+mj-lt"/>
            </a:endParaRPr>
          </a:p>
        </p:txBody>
      </p:sp>
      <p:pic>
        <p:nvPicPr>
          <p:cNvPr id="8" name="Picture 2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899" b="33594"/>
          <a:stretch/>
        </p:blipFill>
        <p:spPr bwMode="auto">
          <a:xfrm>
            <a:off x="8650991" y="6416554"/>
            <a:ext cx="430559" cy="37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4087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227877"/>
            <a:ext cx="8712968" cy="4719692"/>
          </a:xfrm>
          <a:ln>
            <a:noFill/>
          </a:ln>
        </p:spPr>
        <p:style>
          <a:lnRef idx="2">
            <a:schemeClr val="accent5"/>
          </a:lnRef>
          <a:fillRef idx="1">
            <a:schemeClr val="lt1"/>
          </a:fillRef>
          <a:effectRef idx="0">
            <a:schemeClr val="accent5"/>
          </a:effectRef>
          <a:fontRef idx="minor">
            <a:schemeClr val="dk1"/>
          </a:fontRef>
        </p:style>
        <p:txBody>
          <a:bodyPr/>
          <a:lstStyle/>
          <a:p>
            <a:pPr marL="0" indent="0" algn="just">
              <a:lnSpc>
                <a:spcPct val="150000"/>
              </a:lnSpc>
              <a:spcAft>
                <a:spcPts val="0"/>
              </a:spcAft>
              <a:buNone/>
            </a:pPr>
            <a:r>
              <a:rPr lang="en-ZA" sz="1400" dirty="0" smtClean="0">
                <a:latin typeface="+mn-lt"/>
              </a:rPr>
              <a:t>2.  </a:t>
            </a:r>
            <a:r>
              <a:rPr lang="en-ZA" sz="1400" i="1" dirty="0" smtClean="0">
                <a:latin typeface="+mn-lt"/>
              </a:rPr>
              <a:t>The appointment of LTE by Lepelle Northern Water (LNW) to render services to LNW in respect of the Mopani Water and </a:t>
            </a:r>
          </a:p>
          <a:p>
            <a:pPr marL="0" indent="0" algn="just">
              <a:lnSpc>
                <a:spcPct val="150000"/>
              </a:lnSpc>
              <a:spcAft>
                <a:spcPts val="0"/>
              </a:spcAft>
              <a:buNone/>
            </a:pPr>
            <a:r>
              <a:rPr lang="en-ZA" sz="1400" i="1" dirty="0">
                <a:latin typeface="+mn-lt"/>
              </a:rPr>
              <a:t> </a:t>
            </a:r>
            <a:r>
              <a:rPr lang="en-ZA" sz="1400" i="1" dirty="0" smtClean="0">
                <a:latin typeface="+mn-lt"/>
              </a:rPr>
              <a:t>    Waste Water Emergency Intervention which includes Giyani Water and Waste Water Schemes on  </a:t>
            </a:r>
          </a:p>
          <a:p>
            <a:pPr marL="0" indent="0" algn="just">
              <a:lnSpc>
                <a:spcPct val="150000"/>
              </a:lnSpc>
              <a:spcAft>
                <a:spcPts val="0"/>
              </a:spcAft>
              <a:buNone/>
            </a:pPr>
            <a:r>
              <a:rPr lang="en-ZA" sz="1400" i="1" dirty="0" smtClean="0">
                <a:latin typeface="+mn-lt"/>
              </a:rPr>
              <a:t>     a turnkey basis and payments made to LTE in a manner that was: </a:t>
            </a:r>
          </a:p>
          <a:p>
            <a:pPr marL="0" indent="0" algn="just">
              <a:lnSpc>
                <a:spcPct val="150000"/>
              </a:lnSpc>
              <a:spcAft>
                <a:spcPts val="0"/>
              </a:spcAft>
              <a:buNone/>
            </a:pPr>
            <a:r>
              <a:rPr lang="en-ZA" sz="1400" i="1" dirty="0" smtClean="0">
                <a:latin typeface="+mn-lt"/>
              </a:rPr>
              <a:t>             (a) not fair, equitable, transparent, competitive or cost-effective; or </a:t>
            </a:r>
          </a:p>
          <a:p>
            <a:pPr marL="0" indent="0" algn="just">
              <a:lnSpc>
                <a:spcPct val="150000"/>
              </a:lnSpc>
              <a:spcAft>
                <a:spcPts val="0"/>
              </a:spcAft>
              <a:buNone/>
            </a:pPr>
            <a:r>
              <a:rPr lang="en-ZA" sz="1400" i="1" dirty="0">
                <a:latin typeface="+mn-lt"/>
              </a:rPr>
              <a:t> </a:t>
            </a:r>
            <a:r>
              <a:rPr lang="en-ZA" sz="1400" i="1" dirty="0" smtClean="0">
                <a:latin typeface="+mn-lt"/>
              </a:rPr>
              <a:t>            (b) contrary to applicable-</a:t>
            </a:r>
          </a:p>
          <a:p>
            <a:pPr marL="0" indent="0" algn="just">
              <a:lnSpc>
                <a:spcPct val="150000"/>
              </a:lnSpc>
              <a:spcAft>
                <a:spcPts val="0"/>
              </a:spcAft>
              <a:buNone/>
            </a:pPr>
            <a:r>
              <a:rPr lang="en-ZA" sz="1400" i="1" dirty="0">
                <a:latin typeface="+mn-lt"/>
              </a:rPr>
              <a:t> </a:t>
            </a:r>
            <a:r>
              <a:rPr lang="en-ZA" sz="1400" i="1" dirty="0" smtClean="0">
                <a:latin typeface="+mn-lt"/>
              </a:rPr>
              <a:t>                      (i) legislation;</a:t>
            </a:r>
          </a:p>
          <a:p>
            <a:pPr marL="0" indent="0" algn="just">
              <a:lnSpc>
                <a:spcPct val="150000"/>
              </a:lnSpc>
              <a:spcAft>
                <a:spcPts val="0"/>
              </a:spcAft>
              <a:buNone/>
            </a:pPr>
            <a:r>
              <a:rPr lang="en-ZA" sz="1400" i="1" dirty="0" smtClean="0">
                <a:latin typeface="+mn-lt"/>
              </a:rPr>
              <a:t>                       (ii)  manuals, guidelines, practice notes or instructions issued by the National Treasury; </a:t>
            </a:r>
          </a:p>
          <a:p>
            <a:pPr marL="0" indent="0" algn="just">
              <a:lnSpc>
                <a:spcPct val="150000"/>
              </a:lnSpc>
              <a:spcAft>
                <a:spcPts val="0"/>
              </a:spcAft>
              <a:buNone/>
            </a:pPr>
            <a:r>
              <a:rPr lang="en-ZA" sz="1400" i="1" dirty="0">
                <a:latin typeface="+mn-lt"/>
              </a:rPr>
              <a:t> </a:t>
            </a:r>
            <a:r>
              <a:rPr lang="en-ZA" sz="1400" i="1" dirty="0" smtClean="0">
                <a:latin typeface="+mn-lt"/>
              </a:rPr>
              <a:t>                            or </a:t>
            </a:r>
          </a:p>
          <a:p>
            <a:pPr marL="0" indent="0" algn="just">
              <a:lnSpc>
                <a:spcPct val="150000"/>
              </a:lnSpc>
              <a:spcAft>
                <a:spcPts val="0"/>
              </a:spcAft>
              <a:buNone/>
            </a:pPr>
            <a:r>
              <a:rPr lang="en-ZA" sz="1400" i="1" dirty="0">
                <a:latin typeface="+mn-lt"/>
              </a:rPr>
              <a:t> </a:t>
            </a:r>
            <a:r>
              <a:rPr lang="en-ZA" sz="1400" i="1" dirty="0" smtClean="0">
                <a:latin typeface="+mn-lt"/>
              </a:rPr>
              <a:t>                      (ii) manuals, policies, procedures, prescripts, instruction or practices of or applicable to </a:t>
            </a:r>
          </a:p>
          <a:p>
            <a:pPr marL="0" indent="0" algn="just">
              <a:lnSpc>
                <a:spcPct val="150000"/>
              </a:lnSpc>
              <a:spcAft>
                <a:spcPts val="0"/>
              </a:spcAft>
              <a:buNone/>
            </a:pPr>
            <a:r>
              <a:rPr lang="en-ZA" sz="1400" i="1" dirty="0">
                <a:latin typeface="+mn-lt"/>
              </a:rPr>
              <a:t> </a:t>
            </a:r>
            <a:r>
              <a:rPr lang="en-ZA" sz="1400" i="1" dirty="0" smtClean="0">
                <a:latin typeface="+mn-lt"/>
              </a:rPr>
              <a:t>                            LNW; and any related unauthorised, irregular or fruitless and wasteful expenditure </a:t>
            </a:r>
          </a:p>
          <a:p>
            <a:pPr marL="0" indent="0" algn="just">
              <a:lnSpc>
                <a:spcPct val="150000"/>
              </a:lnSpc>
              <a:spcAft>
                <a:spcPts val="0"/>
              </a:spcAft>
              <a:buNone/>
            </a:pPr>
            <a:r>
              <a:rPr lang="en-ZA" sz="1400" i="1" dirty="0">
                <a:latin typeface="+mn-lt"/>
              </a:rPr>
              <a:t> </a:t>
            </a:r>
            <a:r>
              <a:rPr lang="en-ZA" sz="1400" i="1" dirty="0" smtClean="0">
                <a:latin typeface="+mn-lt"/>
              </a:rPr>
              <a:t>                             incurred by LNW.</a:t>
            </a: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11</a:t>
            </a:fld>
            <a:endParaRPr lang="en-ZA" dirty="0">
              <a:solidFill>
                <a:srgbClr val="000000">
                  <a:tint val="75000"/>
                </a:srgbClr>
              </a:solidFill>
            </a:endParaRPr>
          </a:p>
        </p:txBody>
      </p:sp>
      <p:sp>
        <p:nvSpPr>
          <p:cNvPr id="5" name="Content Placeholder 4"/>
          <p:cNvSpPr>
            <a:spLocks noGrp="1"/>
          </p:cNvSpPr>
          <p:nvPr>
            <p:ph idx="13"/>
          </p:nvPr>
        </p:nvSpPr>
        <p:spPr>
          <a:xfrm>
            <a:off x="755576" y="0"/>
            <a:ext cx="6553200" cy="1241376"/>
          </a:xfrm>
        </p:spPr>
        <p:txBody>
          <a:bodyPr/>
          <a:lstStyle/>
          <a:p>
            <a:pPr lvl="0" algn="ctr"/>
            <a:r>
              <a:rPr lang="en-ZA" sz="2200" dirty="0" smtClean="0">
                <a:solidFill>
                  <a:srgbClr val="000000"/>
                </a:solidFill>
                <a:effectLst>
                  <a:outerShdw blurRad="38100" dist="38100" dir="2700000" algn="tl">
                    <a:srgbClr val="000000">
                      <a:alpha val="43137"/>
                    </a:srgbClr>
                  </a:outerShdw>
                </a:effectLst>
                <a:latin typeface="+mj-lt"/>
              </a:rPr>
              <a:t>Proc </a:t>
            </a:r>
            <a:r>
              <a:rPr lang="en-ZA" sz="2200" dirty="0">
                <a:solidFill>
                  <a:srgbClr val="000000"/>
                </a:solidFill>
                <a:effectLst>
                  <a:outerShdw blurRad="38100" dist="38100" dir="2700000" algn="tl">
                    <a:srgbClr val="000000">
                      <a:alpha val="43137"/>
                    </a:srgbClr>
                  </a:outerShdw>
                </a:effectLst>
                <a:latin typeface="+mj-lt"/>
              </a:rPr>
              <a:t>R22 of 2016 Lepelle Northern Water </a:t>
            </a:r>
            <a:r>
              <a:rPr lang="en-ZA" sz="2200" dirty="0" smtClean="0">
                <a:solidFill>
                  <a:srgbClr val="000000"/>
                </a:solidFill>
                <a:effectLst>
                  <a:outerShdw blurRad="38100" dist="38100" dir="2700000" algn="tl">
                    <a:srgbClr val="000000">
                      <a:alpha val="43137"/>
                    </a:srgbClr>
                  </a:outerShdw>
                </a:effectLst>
                <a:latin typeface="+mj-lt"/>
              </a:rPr>
              <a:t>&amp; </a:t>
            </a:r>
            <a:r>
              <a:rPr lang="en-ZA" sz="2200" dirty="0">
                <a:solidFill>
                  <a:srgbClr val="000000"/>
                </a:solidFill>
                <a:effectLst>
                  <a:outerShdw blurRad="38100" dist="38100" dir="2700000" algn="tl">
                    <a:srgbClr val="000000">
                      <a:alpha val="43137"/>
                    </a:srgbClr>
                  </a:outerShdw>
                </a:effectLst>
                <a:latin typeface="+mj-lt"/>
              </a:rPr>
              <a:t>Gauteng Department of Human Settlements</a:t>
            </a:r>
          </a:p>
          <a:p>
            <a:endParaRPr lang="en-ZA" sz="36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40437"/>
            <a:ext cx="3279775"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3899" b="33594"/>
          <a:stretch/>
        </p:blipFill>
        <p:spPr bwMode="auto">
          <a:xfrm>
            <a:off x="8650991" y="6416554"/>
            <a:ext cx="430559" cy="37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4337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12</a:t>
            </a:fld>
            <a:endParaRPr lang="en-ZA" dirty="0">
              <a:solidFill>
                <a:srgbClr val="000000">
                  <a:tint val="75000"/>
                </a:srgbClr>
              </a:solidFill>
            </a:endParaRPr>
          </a:p>
        </p:txBody>
      </p:sp>
      <p:sp>
        <p:nvSpPr>
          <p:cNvPr id="8" name="Footer Placeholder 3"/>
          <p:cNvSpPr>
            <a:spLocks noGrp="1"/>
          </p:cNvSpPr>
          <p:nvPr>
            <p:ph type="ftr" sz="quarter" idx="11"/>
          </p:nvPr>
        </p:nvSpPr>
        <p:spPr>
          <a:xfrm>
            <a:off x="467544" y="6492875"/>
            <a:ext cx="7624936" cy="365125"/>
          </a:xfrm>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pic>
        <p:nvPicPr>
          <p:cNvPr id="9" name="Picture 2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899" b="33594"/>
          <a:stretch/>
        </p:blipFill>
        <p:spPr bwMode="auto">
          <a:xfrm>
            <a:off x="8650991" y="6416554"/>
            <a:ext cx="430559" cy="37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18148"/>
            <a:ext cx="9144000" cy="5739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923" y="952341"/>
            <a:ext cx="9721080" cy="2382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60763" y="952341"/>
            <a:ext cx="9081550" cy="1938992"/>
          </a:xfrm>
          <a:prstGeom prst="rect">
            <a:avLst/>
          </a:prstGeom>
          <a:noFill/>
        </p:spPr>
        <p:txBody>
          <a:bodyPr wrap="square" rtlCol="0">
            <a:spAutoFit/>
          </a:bodyPr>
          <a:lstStyle/>
          <a:p>
            <a:pPr algn="ctr"/>
            <a:r>
              <a:rPr lang="en-US" sz="6000" b="1" dirty="0"/>
              <a:t>OUTCOMES OF PAST INVESTIGATIONS</a:t>
            </a:r>
          </a:p>
        </p:txBody>
      </p:sp>
    </p:spTree>
    <p:extLst>
      <p:ext uri="{BB962C8B-B14F-4D97-AF65-F5344CB8AC3E}">
        <p14:creationId xmlns:p14="http://schemas.microsoft.com/office/powerpoint/2010/main" val="1614560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13</a:t>
            </a:fld>
            <a:endParaRPr lang="en-ZA" dirty="0">
              <a:solidFill>
                <a:srgbClr val="000000">
                  <a:tint val="75000"/>
                </a:srgbClr>
              </a:solidFill>
            </a:endParaRPr>
          </a:p>
        </p:txBody>
      </p:sp>
      <p:sp>
        <p:nvSpPr>
          <p:cNvPr id="6" name="Content Placeholder 5"/>
          <p:cNvSpPr>
            <a:spLocks noGrp="1"/>
          </p:cNvSpPr>
          <p:nvPr>
            <p:ph idx="13"/>
          </p:nvPr>
        </p:nvSpPr>
        <p:spPr/>
        <p:txBody>
          <a:bodyPr/>
          <a:lstStyle/>
          <a:p>
            <a:r>
              <a:rPr lang="en-ZA" sz="2200" dirty="0">
                <a:effectLst>
                  <a:outerShdw blurRad="38100" dist="38100" dir="2700000" algn="tl">
                    <a:srgbClr val="000000">
                      <a:alpha val="43137"/>
                    </a:srgbClr>
                  </a:outerShdw>
                </a:effectLst>
                <a:latin typeface="+mj-lt"/>
              </a:rPr>
              <a:t>Proclamation R54 of 2012 </a:t>
            </a:r>
            <a:endParaRPr lang="en-ZA" sz="2200" dirty="0" smtClean="0">
              <a:effectLst>
                <a:outerShdw blurRad="38100" dist="38100" dir="2700000" algn="tl">
                  <a:srgbClr val="000000">
                    <a:alpha val="43137"/>
                  </a:srgbClr>
                </a:outerShdw>
              </a:effectLst>
              <a:latin typeface="+mj-lt"/>
            </a:endParaRPr>
          </a:p>
          <a:p>
            <a:r>
              <a:rPr lang="en-ZA" sz="2200" dirty="0">
                <a:effectLst>
                  <a:outerShdw blurRad="38100" dist="38100" dir="2700000" algn="tl">
                    <a:srgbClr val="000000">
                      <a:alpha val="43137"/>
                    </a:srgbClr>
                  </a:outerShdw>
                </a:effectLst>
                <a:latin typeface="+mj-lt"/>
              </a:rPr>
              <a:t>D</a:t>
            </a:r>
            <a:r>
              <a:rPr lang="en-ZA" sz="2200" dirty="0" smtClean="0">
                <a:effectLst>
                  <a:outerShdw blurRad="38100" dist="38100" dir="2700000" algn="tl">
                    <a:srgbClr val="000000">
                      <a:alpha val="43137"/>
                    </a:srgbClr>
                  </a:outerShdw>
                </a:effectLst>
                <a:latin typeface="+mj-lt"/>
              </a:rPr>
              <a:t>epartment </a:t>
            </a:r>
            <a:r>
              <a:rPr lang="en-ZA" sz="2200" dirty="0">
                <a:effectLst>
                  <a:outerShdw blurRad="38100" dist="38100" dir="2700000" algn="tl">
                    <a:srgbClr val="000000">
                      <a:alpha val="43137"/>
                    </a:srgbClr>
                  </a:outerShdw>
                </a:effectLst>
                <a:latin typeface="+mj-lt"/>
              </a:rPr>
              <a:t>of Water </a:t>
            </a:r>
            <a:r>
              <a:rPr lang="en-ZA" sz="2200" dirty="0" smtClean="0">
                <a:effectLst>
                  <a:outerShdw blurRad="38100" dist="38100" dir="2700000" algn="tl">
                    <a:srgbClr val="000000">
                      <a:alpha val="43137"/>
                    </a:srgbClr>
                  </a:outerShdw>
                </a:effectLst>
                <a:latin typeface="+mj-lt"/>
              </a:rPr>
              <a:t>Affairs</a:t>
            </a:r>
            <a:endParaRPr lang="en-ZA" sz="2200" dirty="0">
              <a:effectLst>
                <a:outerShdw blurRad="38100" dist="38100" dir="2700000" algn="tl">
                  <a:srgbClr val="000000">
                    <a:alpha val="43137"/>
                  </a:srgbClr>
                </a:outerShdw>
              </a:effectLst>
              <a:latin typeface="+mj-lt"/>
            </a:endParaRPr>
          </a:p>
        </p:txBody>
      </p:sp>
      <p:sp>
        <p:nvSpPr>
          <p:cNvPr id="4" name="TextBox 3"/>
          <p:cNvSpPr txBox="1"/>
          <p:nvPr/>
        </p:nvSpPr>
        <p:spPr>
          <a:xfrm>
            <a:off x="363880" y="1556792"/>
            <a:ext cx="8456591" cy="2185214"/>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lgn="just">
              <a:lnSpc>
                <a:spcPct val="150000"/>
              </a:lnSpc>
              <a:spcBef>
                <a:spcPts val="600"/>
              </a:spcBef>
              <a:spcAft>
                <a:spcPts val="600"/>
              </a:spcAft>
              <a:buFont typeface="Arial" panose="020B0604020202020204" pitchFamily="34" charset="0"/>
              <a:buChar char="•"/>
            </a:pPr>
            <a:r>
              <a:rPr lang="en-ZA" sz="1400" dirty="0" smtClean="0"/>
              <a:t>As </a:t>
            </a:r>
            <a:r>
              <a:rPr lang="en-ZA" sz="1400" dirty="0"/>
              <a:t>a result of the investigation conducted by the SIU, </a:t>
            </a:r>
            <a:r>
              <a:rPr lang="en-ZA" sz="1400" b="1" dirty="0" smtClean="0"/>
              <a:t>58 </a:t>
            </a:r>
            <a:r>
              <a:rPr lang="en-ZA" sz="1400" b="1" dirty="0"/>
              <a:t>referrals </a:t>
            </a:r>
            <a:r>
              <a:rPr lang="en-ZA" sz="1400" dirty="0"/>
              <a:t>were made in respect of the outcomes of the investigations detailed below.  </a:t>
            </a:r>
            <a:endParaRPr lang="en-ZA" sz="1400" dirty="0" smtClean="0"/>
          </a:p>
          <a:p>
            <a:pPr marL="285750" indent="-285750" algn="just">
              <a:lnSpc>
                <a:spcPct val="150000"/>
              </a:lnSpc>
              <a:spcBef>
                <a:spcPts val="600"/>
              </a:spcBef>
              <a:spcAft>
                <a:spcPts val="600"/>
              </a:spcAft>
              <a:buFont typeface="Arial" panose="020B0604020202020204" pitchFamily="34" charset="0"/>
              <a:buChar char="•"/>
            </a:pPr>
            <a:r>
              <a:rPr lang="en-ZA" sz="1400" dirty="0" smtClean="0"/>
              <a:t>The </a:t>
            </a:r>
            <a:r>
              <a:rPr lang="en-ZA" sz="1400" dirty="0"/>
              <a:t>SIU has followed up with the National Prosecuting </a:t>
            </a:r>
            <a:r>
              <a:rPr lang="en-ZA" sz="1400" dirty="0" smtClean="0"/>
              <a:t>Authority (NPA) </a:t>
            </a:r>
            <a:r>
              <a:rPr lang="en-ZA" sz="1400" dirty="0"/>
              <a:t>to determine the status of </a:t>
            </a:r>
            <a:r>
              <a:rPr lang="en-ZA" sz="1400" dirty="0" smtClean="0"/>
              <a:t>   the </a:t>
            </a:r>
            <a:r>
              <a:rPr lang="en-ZA" sz="1400" dirty="0"/>
              <a:t>referrals made to them; however we had not received feedback at time of finalising this report. We will continue to pursue these matters and see them through to prosecution. </a:t>
            </a:r>
            <a:r>
              <a:rPr lang="en-ZA" sz="1400" dirty="0" smtClean="0"/>
              <a:t>Lack of progress in this area is being addressed by the SIU and NPA through a Memorandum of Understanding. </a:t>
            </a:r>
            <a:endParaRPr lang="en-ZA" sz="1600" dirty="0" smtClean="0"/>
          </a:p>
        </p:txBody>
      </p:sp>
      <p:pic>
        <p:nvPicPr>
          <p:cNvPr id="8" name="Picture 2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899" b="33594"/>
          <a:stretch/>
        </p:blipFill>
        <p:spPr bwMode="auto">
          <a:xfrm>
            <a:off x="8650991" y="6416554"/>
            <a:ext cx="430559" cy="37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03" y="6007772"/>
            <a:ext cx="3279775"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4483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14</a:t>
            </a:fld>
            <a:endParaRPr lang="en-ZA" dirty="0">
              <a:solidFill>
                <a:srgbClr val="000000">
                  <a:tint val="75000"/>
                </a:srgbClr>
              </a:solidFill>
            </a:endParaRPr>
          </a:p>
        </p:txBody>
      </p:sp>
      <p:sp>
        <p:nvSpPr>
          <p:cNvPr id="5" name="Content Placeholder 4"/>
          <p:cNvSpPr>
            <a:spLocks noGrp="1"/>
          </p:cNvSpPr>
          <p:nvPr>
            <p:ph idx="13"/>
          </p:nvPr>
        </p:nvSpPr>
        <p:spPr/>
        <p:txBody>
          <a:bodyPr/>
          <a:lstStyle/>
          <a:p>
            <a:r>
              <a:rPr lang="en-ZA" sz="2200" dirty="0" smtClean="0">
                <a:effectLst>
                  <a:outerShdw blurRad="38100" dist="38100" dir="2700000" algn="tl">
                    <a:srgbClr val="000000">
                      <a:alpha val="43137"/>
                    </a:srgbClr>
                  </a:outerShdw>
                </a:effectLst>
                <a:latin typeface="+mj-lt"/>
              </a:rPr>
              <a:t>Summary of Referrals</a:t>
            </a:r>
            <a:endParaRPr lang="en-ZA" sz="2200" dirty="0">
              <a:effectLst>
                <a:outerShdw blurRad="38100" dist="38100" dir="2700000" algn="tl">
                  <a:srgbClr val="000000">
                    <a:alpha val="43137"/>
                  </a:srgbClr>
                </a:outerShdw>
              </a:effectLst>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2868288262"/>
              </p:ext>
            </p:extLst>
          </p:nvPr>
        </p:nvGraphicFramePr>
        <p:xfrm>
          <a:off x="251520" y="1196762"/>
          <a:ext cx="8676963" cy="4801026"/>
        </p:xfrm>
        <a:graphic>
          <a:graphicData uri="http://schemas.openxmlformats.org/drawingml/2006/table">
            <a:tbl>
              <a:tblPr firstRow="1" bandRow="1"/>
              <a:tblGrid>
                <a:gridCol w="2013766">
                  <a:extLst>
                    <a:ext uri="{9D8B030D-6E8A-4147-A177-3AD203B41FA5}">
                      <a16:colId xmlns:a16="http://schemas.microsoft.com/office/drawing/2014/main" val="1535064436"/>
                    </a:ext>
                  </a:extLst>
                </a:gridCol>
                <a:gridCol w="1747238">
                  <a:extLst>
                    <a:ext uri="{9D8B030D-6E8A-4147-A177-3AD203B41FA5}">
                      <a16:colId xmlns:a16="http://schemas.microsoft.com/office/drawing/2014/main" val="754388282"/>
                    </a:ext>
                  </a:extLst>
                </a:gridCol>
                <a:gridCol w="1531583">
                  <a:extLst>
                    <a:ext uri="{9D8B030D-6E8A-4147-A177-3AD203B41FA5}">
                      <a16:colId xmlns:a16="http://schemas.microsoft.com/office/drawing/2014/main" val="856548629"/>
                    </a:ext>
                  </a:extLst>
                </a:gridCol>
                <a:gridCol w="1637138">
                  <a:extLst>
                    <a:ext uri="{9D8B030D-6E8A-4147-A177-3AD203B41FA5}">
                      <a16:colId xmlns:a16="http://schemas.microsoft.com/office/drawing/2014/main" val="161784317"/>
                    </a:ext>
                  </a:extLst>
                </a:gridCol>
                <a:gridCol w="1747238">
                  <a:extLst>
                    <a:ext uri="{9D8B030D-6E8A-4147-A177-3AD203B41FA5}">
                      <a16:colId xmlns:a16="http://schemas.microsoft.com/office/drawing/2014/main" val="2018881255"/>
                    </a:ext>
                  </a:extLst>
                </a:gridCol>
              </a:tblGrid>
              <a:tr h="734277">
                <a:tc>
                  <a:txBody>
                    <a:bodyPr/>
                    <a:lstStyle/>
                    <a:p>
                      <a:pPr marL="72000" marR="71755" lvl="0" indent="0" algn="l">
                        <a:lnSpc>
                          <a:spcPct val="150000"/>
                        </a:lnSpc>
                        <a:spcBef>
                          <a:spcPts val="0"/>
                        </a:spcBef>
                        <a:spcAft>
                          <a:spcPts val="0"/>
                        </a:spcAft>
                      </a:pPr>
                      <a:r>
                        <a:rPr lang="en-ZA" sz="1400" b="1" baseline="0" dirty="0" smtClean="0">
                          <a:effectLst/>
                          <a:latin typeface="Arial" panose="020B0604020202020204" pitchFamily="34" charset="0"/>
                          <a:ea typeface="Calibri" panose="020F0502020204030204" pitchFamily="34" charset="0"/>
                          <a:cs typeface="Times New Roman" panose="02020603050405020304" pitchFamily="18" charset="0"/>
                        </a:rPr>
                        <a:t>Matter </a:t>
                      </a:r>
                      <a:endParaRPr lang="en-ZA"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72000" marR="71755" lvl="0" indent="0" algn="l">
                        <a:lnSpc>
                          <a:spcPct val="150000"/>
                        </a:lnSpc>
                        <a:spcBef>
                          <a:spcPts val="0"/>
                        </a:spcBef>
                        <a:spcAft>
                          <a:spcPts val="0"/>
                        </a:spcAft>
                      </a:pPr>
                      <a:r>
                        <a:rPr lang="en-ZA" sz="1400" b="1" baseline="0" dirty="0" smtClean="0">
                          <a:effectLst/>
                          <a:latin typeface="Arial" panose="020B0604020202020204" pitchFamily="34" charset="0"/>
                          <a:ea typeface="Times New Roman" panose="02020603050405020304" pitchFamily="18" charset="0"/>
                          <a:cs typeface="Times New Roman" panose="02020603050405020304" pitchFamily="18" charset="0"/>
                        </a:rPr>
                        <a:t>Criminal Referral</a:t>
                      </a:r>
                      <a:endParaRPr lang="en-ZA"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72000" marR="71755" lvl="0" indent="0" algn="l">
                        <a:lnSpc>
                          <a:spcPct val="150000"/>
                        </a:lnSpc>
                        <a:spcBef>
                          <a:spcPts val="0"/>
                        </a:spcBef>
                        <a:spcAft>
                          <a:spcPts val="0"/>
                        </a:spcAft>
                      </a:pPr>
                      <a:r>
                        <a:rPr lang="en-ZA" sz="1400" b="1" baseline="0" dirty="0" smtClean="0">
                          <a:effectLst/>
                          <a:latin typeface="Arial" panose="020B0604020202020204" pitchFamily="34" charset="0"/>
                          <a:ea typeface="Calibri" panose="020F0502020204030204" pitchFamily="34" charset="0"/>
                          <a:cs typeface="Times New Roman" panose="02020603050405020304" pitchFamily="18" charset="0"/>
                        </a:rPr>
                        <a:t>Referral for Civil Recovery</a:t>
                      </a:r>
                      <a:endParaRPr lang="en-ZA"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72000" marR="71755" lvl="0" indent="0" algn="l">
                        <a:lnSpc>
                          <a:spcPct val="150000"/>
                        </a:lnSpc>
                        <a:spcBef>
                          <a:spcPts val="0"/>
                        </a:spcBef>
                        <a:spcAft>
                          <a:spcPts val="0"/>
                        </a:spcAft>
                      </a:pPr>
                      <a:r>
                        <a:rPr lang="en-ZA" sz="1400" b="1" baseline="0" dirty="0" smtClean="0">
                          <a:effectLst/>
                          <a:latin typeface="Arial" panose="020B0604020202020204" pitchFamily="34" charset="0"/>
                          <a:ea typeface="Calibri" panose="020F0502020204030204" pitchFamily="34" charset="0"/>
                          <a:cs typeface="Times New Roman" panose="02020603050405020304" pitchFamily="18" charset="0"/>
                        </a:rPr>
                        <a:t>Disciplinary Referral</a:t>
                      </a:r>
                      <a:endParaRPr lang="en-ZA"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72000" marR="71755" lvl="0" indent="0" algn="l">
                        <a:lnSpc>
                          <a:spcPct val="150000"/>
                        </a:lnSpc>
                        <a:spcBef>
                          <a:spcPts val="0"/>
                        </a:spcBef>
                        <a:spcAft>
                          <a:spcPts val="0"/>
                        </a:spcAft>
                      </a:pPr>
                      <a:r>
                        <a:rPr lang="en-ZA" sz="1400" b="1" baseline="0" dirty="0" smtClean="0">
                          <a:effectLst/>
                          <a:latin typeface="Arial" panose="020B0604020202020204" pitchFamily="34" charset="0"/>
                          <a:ea typeface="Times New Roman" panose="02020603050405020304" pitchFamily="18" charset="0"/>
                          <a:cs typeface="Times New Roman" panose="02020603050405020304" pitchFamily="18" charset="0"/>
                        </a:rPr>
                        <a:t>Vat  </a:t>
                      </a:r>
                    </a:p>
                    <a:p>
                      <a:pPr marL="72000" marR="71755" lvl="0" indent="0" algn="l">
                        <a:lnSpc>
                          <a:spcPct val="150000"/>
                        </a:lnSpc>
                        <a:spcBef>
                          <a:spcPts val="0"/>
                        </a:spcBef>
                        <a:spcAft>
                          <a:spcPts val="0"/>
                        </a:spcAft>
                      </a:pPr>
                      <a:r>
                        <a:rPr lang="en-ZA" sz="1400" b="1" baseline="0" dirty="0" smtClean="0">
                          <a:effectLst/>
                          <a:latin typeface="Arial" panose="020B0604020202020204" pitchFamily="34" charset="0"/>
                          <a:ea typeface="Times New Roman" panose="02020603050405020304" pitchFamily="18" charset="0"/>
                          <a:cs typeface="Times New Roman" panose="02020603050405020304" pitchFamily="18" charset="0"/>
                        </a:rPr>
                        <a:t>Referral </a:t>
                      </a:r>
                      <a:endParaRPr lang="en-ZA"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3934045413"/>
                  </a:ext>
                </a:extLst>
              </a:tr>
              <a:tr h="921906">
                <a:tc>
                  <a:txBody>
                    <a:bodyPr/>
                    <a:lstStyle/>
                    <a:p>
                      <a:pPr marL="36000" marR="71755" indent="0" algn="l">
                        <a:lnSpc>
                          <a:spcPct val="150000"/>
                        </a:lnSpc>
                        <a:spcBef>
                          <a:spcPts val="0"/>
                        </a:spcBef>
                        <a:spcAft>
                          <a:spcPts val="0"/>
                        </a:spcAft>
                      </a:pPr>
                      <a:r>
                        <a:rPr lang="en-ZA" sz="1200" dirty="0" smtClean="0">
                          <a:effectLst/>
                          <a:latin typeface="+mn-lt"/>
                          <a:ea typeface="Calibri" panose="020F0502020204030204" pitchFamily="34" charset="0"/>
                          <a:cs typeface="Times New Roman" panose="02020603050405020304" pitchFamily="18" charset="0"/>
                        </a:rPr>
                        <a:t>Accommodation</a:t>
                      </a:r>
                      <a:r>
                        <a:rPr lang="en-ZA" sz="1200" baseline="0" dirty="0" smtClean="0">
                          <a:effectLst/>
                          <a:latin typeface="+mn-lt"/>
                          <a:ea typeface="Calibri" panose="020F0502020204030204" pitchFamily="34" charset="0"/>
                          <a:cs typeface="Times New Roman" panose="02020603050405020304" pitchFamily="18" charset="0"/>
                        </a:rPr>
                        <a:t> Services re Botsi Trading</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36000" marR="71755" indent="0" algn="ctr">
                        <a:lnSpc>
                          <a:spcPct val="150000"/>
                        </a:lnSpc>
                        <a:spcBef>
                          <a:spcPts val="0"/>
                        </a:spcBef>
                        <a:spcAft>
                          <a:spcPts val="0"/>
                        </a:spcAft>
                      </a:pPr>
                      <a:r>
                        <a:rPr lang="en-ZA" sz="1400" dirty="0" smtClean="0">
                          <a:effectLst/>
                          <a:latin typeface="+mn-lt"/>
                          <a:ea typeface="Calibri" panose="020F0502020204030204" pitchFamily="34" charset="0"/>
                          <a:cs typeface="Times New Roman" panose="02020603050405020304" pitchFamily="18" charset="0"/>
                          <a:sym typeface="Wingdings" panose="05000000000000000000" pitchFamily="2" charset="2"/>
                        </a:rPr>
                        <a:t>3</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36000" marR="71755" indent="0" algn="ctr">
                        <a:lnSpc>
                          <a:spcPct val="150000"/>
                        </a:lnSpc>
                        <a:spcBef>
                          <a:spcPts val="0"/>
                        </a:spcBef>
                        <a:spcAft>
                          <a:spcPts val="0"/>
                        </a:spcAft>
                      </a:pPr>
                      <a:r>
                        <a:rPr kumimoji="0" lang="en-ZA" sz="14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Times New Roman" panose="02020603050405020304" pitchFamily="18" charset="0"/>
                          <a:sym typeface="Wingdings" panose="05000000000000000000" pitchFamily="2" charset="2"/>
                        </a:rPr>
                        <a:t>R468 400</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36000" marR="71755" indent="0" algn="ctr">
                        <a:lnSpc>
                          <a:spcPct val="150000"/>
                        </a:lnSpc>
                        <a:spcBef>
                          <a:spcPts val="0"/>
                        </a:spcBef>
                        <a:spcAft>
                          <a:spcPts val="0"/>
                        </a:spcAft>
                      </a:pPr>
                      <a:r>
                        <a:rPr kumimoji="0" lang="en-ZA" sz="14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Times New Roman" panose="02020603050405020304" pitchFamily="18" charset="0"/>
                          <a:sym typeface="Wingdings" panose="05000000000000000000" pitchFamily="2" charset="2"/>
                        </a:rPr>
                        <a:t>1</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36000" marR="71755" indent="0" algn="ctr">
                        <a:lnSpc>
                          <a:spcPct val="150000"/>
                        </a:lnSpc>
                        <a:spcBef>
                          <a:spcPts val="0"/>
                        </a:spcBef>
                        <a:spcAft>
                          <a:spcPts val="0"/>
                        </a:spcAft>
                      </a:pPr>
                      <a:r>
                        <a:rPr lang="en-ZA" sz="1400" dirty="0" smtClean="0">
                          <a:effectLst/>
                          <a:latin typeface="+mn-lt"/>
                          <a:ea typeface="Calibri" panose="020F0502020204030204" pitchFamily="34" charset="0"/>
                          <a:cs typeface="Times New Roman" panose="02020603050405020304" pitchFamily="18" charset="0"/>
                        </a:rPr>
                        <a:t>-</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914959327"/>
                  </a:ext>
                </a:extLst>
              </a:tr>
              <a:tr h="967218">
                <a:tc>
                  <a:txBody>
                    <a:bodyPr/>
                    <a:lstStyle/>
                    <a:p>
                      <a:pPr marL="36000" marR="71755" lvl="0" indent="0" algn="l" defTabSz="914400" rtl="0" eaLnBrk="1" fontAlgn="auto" latinLnBrk="0" hangingPunct="1">
                        <a:lnSpc>
                          <a:spcPct val="150000"/>
                        </a:lnSpc>
                        <a:spcBef>
                          <a:spcPts val="0"/>
                        </a:spcBef>
                        <a:spcAft>
                          <a:spcPts val="0"/>
                        </a:spcAft>
                        <a:buClrTx/>
                        <a:buSzTx/>
                        <a:buFontTx/>
                        <a:buNone/>
                        <a:tabLst/>
                        <a:defRPr/>
                      </a:pPr>
                      <a:r>
                        <a:rPr lang="en-ZA" sz="1200" b="0" dirty="0" smtClean="0">
                          <a:effectLst/>
                          <a:latin typeface="+mn-lt"/>
                          <a:ea typeface="Calibri" panose="020F0502020204030204" pitchFamily="34" charset="0"/>
                          <a:cs typeface="Times New Roman" panose="02020603050405020304" pitchFamily="18" charset="0"/>
                        </a:rPr>
                        <a:t>Contract</a:t>
                      </a:r>
                      <a:r>
                        <a:rPr lang="en-ZA" sz="1200" b="0" baseline="0" dirty="0" smtClean="0">
                          <a:effectLst/>
                          <a:latin typeface="+mn-lt"/>
                          <a:ea typeface="Calibri" panose="020F0502020204030204" pitchFamily="34" charset="0"/>
                          <a:cs typeface="Times New Roman" panose="02020603050405020304" pitchFamily="18" charset="0"/>
                        </a:rPr>
                        <a:t> Workers re </a:t>
                      </a:r>
                      <a:r>
                        <a:rPr lang="en-ZA" sz="1200" b="0" dirty="0" smtClean="0">
                          <a:latin typeface="Arial" panose="020B0604020202020204" pitchFamily="34" charset="0"/>
                          <a:ea typeface="Times New Roman" panose="02020603050405020304" pitchFamily="18" charset="0"/>
                          <a:cs typeface="Times New Roman" panose="02020603050405020304" pitchFamily="18" charset="0"/>
                        </a:rPr>
                        <a:t>Ndimeni Training and Development CC</a:t>
                      </a:r>
                      <a:endParaRPr lang="en-ZA" sz="1200" b="0" dirty="0" smtClean="0">
                        <a:latin typeface="Calibri" panose="020F0502020204030204" pitchFamily="34" charset="0"/>
                        <a:ea typeface="Calibri" panose="020F0502020204030204" pitchFamily="34" charset="0"/>
                        <a:cs typeface="Times New Roman" panose="02020603050405020304" pitchFamily="18" charset="0"/>
                      </a:endParaRPr>
                    </a:p>
                    <a:p>
                      <a:pPr marL="36000" marR="71755" indent="0" algn="l">
                        <a:lnSpc>
                          <a:spcPct val="150000"/>
                        </a:lnSpc>
                        <a:spcBef>
                          <a:spcPts val="0"/>
                        </a:spcBef>
                        <a:spcAft>
                          <a:spcPts val="0"/>
                        </a:spcAft>
                      </a:pPr>
                      <a:endParaRPr lang="en-ZA" sz="11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marL="36000" marR="71755" indent="0" algn="ctr">
                        <a:lnSpc>
                          <a:spcPct val="150000"/>
                        </a:lnSpc>
                        <a:spcBef>
                          <a:spcPts val="0"/>
                        </a:spcBef>
                        <a:spcAft>
                          <a:spcPts val="0"/>
                        </a:spcAft>
                      </a:pPr>
                      <a:r>
                        <a:rPr lang="en-ZA" sz="1400" dirty="0" smtClean="0">
                          <a:effectLst/>
                          <a:latin typeface="+mn-lt"/>
                          <a:ea typeface="Calibri" panose="020F0502020204030204" pitchFamily="34" charset="0"/>
                          <a:cs typeface="Times New Roman" panose="02020603050405020304" pitchFamily="18" charset="0"/>
                          <a:sym typeface="Wingdings" panose="05000000000000000000" pitchFamily="2" charset="2"/>
                        </a:rPr>
                        <a:t>3</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marL="36000" marR="71755" indent="0" algn="ctr">
                        <a:lnSpc>
                          <a:spcPct val="150000"/>
                        </a:lnSpc>
                        <a:spcBef>
                          <a:spcPts val="0"/>
                        </a:spcBef>
                        <a:spcAft>
                          <a:spcPts val="0"/>
                        </a:spcAft>
                      </a:pPr>
                      <a:r>
                        <a:rPr kumimoji="0" lang="en-ZA" sz="14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Times New Roman" panose="02020603050405020304" pitchFamily="18" charset="0"/>
                          <a:sym typeface="Wingdings" panose="05000000000000000000" pitchFamily="2" charset="2"/>
                        </a:rPr>
                        <a:t>R354 990</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marL="36000" marR="71755" indent="0" algn="ctr">
                        <a:lnSpc>
                          <a:spcPct val="150000"/>
                        </a:lnSpc>
                        <a:spcBef>
                          <a:spcPts val="0"/>
                        </a:spcBef>
                        <a:spcAft>
                          <a:spcPts val="0"/>
                        </a:spcAft>
                      </a:pPr>
                      <a:r>
                        <a:rPr kumimoji="0" lang="en-ZA" sz="14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Times New Roman" panose="02020603050405020304" pitchFamily="18" charset="0"/>
                          <a:sym typeface="Wingdings" panose="05000000000000000000" pitchFamily="2" charset="2"/>
                        </a:rPr>
                        <a:t>2</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marL="36000" marR="71755" indent="0" algn="ctr">
                        <a:lnSpc>
                          <a:spcPct val="150000"/>
                        </a:lnSpc>
                        <a:spcBef>
                          <a:spcPts val="0"/>
                        </a:spcBef>
                        <a:spcAft>
                          <a:spcPts val="0"/>
                        </a:spcAft>
                      </a:pPr>
                      <a:r>
                        <a:rPr lang="en-ZA" sz="1400" dirty="0" smtClean="0">
                          <a:effectLst/>
                          <a:latin typeface="+mn-lt"/>
                          <a:ea typeface="Calibri" panose="020F0502020204030204" pitchFamily="34" charset="0"/>
                          <a:cs typeface="Times New Roman" panose="02020603050405020304" pitchFamily="18" charset="0"/>
                        </a:rPr>
                        <a:t>-</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2370920950"/>
                  </a:ext>
                </a:extLst>
              </a:tr>
              <a:tr h="996003">
                <a:tc>
                  <a:txBody>
                    <a:bodyPr/>
                    <a:lstStyle/>
                    <a:p>
                      <a:pPr marL="36000" marR="71755" lvl="0" indent="0" algn="l" defTabSz="914400" rtl="0" eaLnBrk="1" fontAlgn="auto" latinLnBrk="0" hangingPunct="1">
                        <a:lnSpc>
                          <a:spcPct val="150000"/>
                        </a:lnSpc>
                        <a:spcBef>
                          <a:spcPts val="0"/>
                        </a:spcBef>
                        <a:spcAft>
                          <a:spcPts val="0"/>
                        </a:spcAft>
                        <a:buClrTx/>
                        <a:buSzTx/>
                        <a:buFontTx/>
                        <a:buNone/>
                        <a:tabLst/>
                        <a:defRPr/>
                      </a:pPr>
                      <a:r>
                        <a:rPr lang="en-ZA" sz="1200" b="0" dirty="0" smtClean="0">
                          <a:effectLst/>
                          <a:latin typeface="+mn-lt"/>
                          <a:ea typeface="Calibri" panose="020F0502020204030204" pitchFamily="34" charset="0"/>
                          <a:cs typeface="Times New Roman" panose="02020603050405020304" pitchFamily="18" charset="0"/>
                        </a:rPr>
                        <a:t>Timber</a:t>
                      </a:r>
                      <a:r>
                        <a:rPr lang="en-ZA" sz="1200" b="0" baseline="0" dirty="0" smtClean="0">
                          <a:effectLst/>
                          <a:latin typeface="+mn-lt"/>
                          <a:ea typeface="Calibri" panose="020F0502020204030204" pitchFamily="34" charset="0"/>
                          <a:cs typeface="Times New Roman" panose="02020603050405020304" pitchFamily="18" charset="0"/>
                        </a:rPr>
                        <a:t> and Shutter Boards re </a:t>
                      </a:r>
                      <a:r>
                        <a:rPr lang="en-ZA" sz="1200" b="0" dirty="0" smtClean="0">
                          <a:ea typeface="Times New Roman" panose="02020603050405020304" pitchFamily="18" charset="0"/>
                          <a:cs typeface="Times New Roman" panose="02020603050405020304" pitchFamily="18" charset="0"/>
                        </a:rPr>
                        <a:t>Metric Industrial Suppliers CC</a:t>
                      </a:r>
                      <a:endParaRPr lang="en-ZA" sz="1200" b="0" dirty="0" smtClean="0">
                        <a:ea typeface="Calibri" panose="020F0502020204030204" pitchFamily="34" charset="0"/>
                        <a:cs typeface="Times New Roman" panose="02020603050405020304" pitchFamily="18" charset="0"/>
                      </a:endParaRPr>
                    </a:p>
                    <a:p>
                      <a:pPr marL="36000" marR="71755" indent="0" algn="l">
                        <a:lnSpc>
                          <a:spcPct val="150000"/>
                        </a:lnSpc>
                        <a:spcBef>
                          <a:spcPts val="0"/>
                        </a:spcBef>
                        <a:spcAft>
                          <a:spcPts val="0"/>
                        </a:spcAft>
                      </a:pPr>
                      <a:endParaRPr lang="en-ZA" sz="11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lumMod val="75000"/>
                      </a:schemeClr>
                    </a:solidFill>
                  </a:tcPr>
                </a:tc>
                <a:tc>
                  <a:txBody>
                    <a:bodyPr/>
                    <a:lstStyle/>
                    <a:p>
                      <a:pPr marL="36000" marR="71755" indent="0" algn="ctr">
                        <a:lnSpc>
                          <a:spcPct val="150000"/>
                        </a:lnSpc>
                        <a:spcBef>
                          <a:spcPts val="0"/>
                        </a:spcBef>
                        <a:spcAft>
                          <a:spcPts val="0"/>
                        </a:spcAft>
                      </a:pPr>
                      <a:r>
                        <a:rPr lang="en-ZA" sz="1400" dirty="0" smtClean="0">
                          <a:effectLst/>
                          <a:latin typeface="+mn-lt"/>
                          <a:ea typeface="Calibri" panose="020F0502020204030204" pitchFamily="34" charset="0"/>
                          <a:cs typeface="Times New Roman" panose="02020603050405020304" pitchFamily="18" charset="0"/>
                          <a:sym typeface="Wingdings" panose="05000000000000000000" pitchFamily="2" charset="2"/>
                        </a:rPr>
                        <a:t>3</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lumMod val="75000"/>
                      </a:schemeClr>
                    </a:solidFill>
                  </a:tcPr>
                </a:tc>
                <a:tc>
                  <a:txBody>
                    <a:bodyPr/>
                    <a:lstStyle/>
                    <a:p>
                      <a:pPr marL="36000" marR="71755" indent="0" algn="ctr">
                        <a:lnSpc>
                          <a:spcPct val="150000"/>
                        </a:lnSpc>
                        <a:spcBef>
                          <a:spcPts val="0"/>
                        </a:spcBef>
                        <a:spcAft>
                          <a:spcPts val="0"/>
                        </a:spcAft>
                      </a:pPr>
                      <a:r>
                        <a:rPr kumimoji="0" lang="en-ZA" sz="14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Times New Roman" panose="02020603050405020304" pitchFamily="18" charset="0"/>
                          <a:sym typeface="Wingdings" panose="05000000000000000000" pitchFamily="2" charset="2"/>
                        </a:rPr>
                        <a:t>R30 000 000</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lumMod val="75000"/>
                      </a:schemeClr>
                    </a:solidFill>
                  </a:tcPr>
                </a:tc>
                <a:tc>
                  <a:txBody>
                    <a:bodyPr/>
                    <a:lstStyle/>
                    <a:p>
                      <a:pPr marL="36000" marR="71755" lvl="0" indent="0" algn="ctr" defTabSz="914400" rtl="0" eaLnBrk="1" fontAlgn="auto" latinLnBrk="0" hangingPunct="1">
                        <a:lnSpc>
                          <a:spcPct val="15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a:ea typeface="Calibri" panose="020F0502020204030204" pitchFamily="34" charset="0"/>
                          <a:cs typeface="Times New Roman" panose="02020603050405020304" pitchFamily="18" charset="0"/>
                        </a:rPr>
                        <a:t>-</a:t>
                      </a:r>
                      <a:endParaRPr kumimoji="0" lang="en-ZA" sz="14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a:txBody>
                  <a:tcPr marL="68580" marR="68580" marT="0" marB="0" anchor="ctr">
                    <a:solidFill>
                      <a:schemeClr val="bg2">
                        <a:lumMod val="75000"/>
                      </a:schemeClr>
                    </a:solidFill>
                  </a:tcPr>
                </a:tc>
                <a:tc>
                  <a:txBody>
                    <a:bodyPr/>
                    <a:lstStyle/>
                    <a:p>
                      <a:pPr marL="36000" marR="71755" lvl="0" indent="0" algn="ctr" defTabSz="914400" rtl="0" eaLnBrk="1" fontAlgn="auto" latinLnBrk="0" hangingPunct="1">
                        <a:lnSpc>
                          <a:spcPct val="15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Times New Roman" panose="02020603050405020304" pitchFamily="18" charset="0"/>
                        </a:rPr>
                        <a:t>-</a:t>
                      </a:r>
                      <a:endParaRPr kumimoji="0" lang="en-ZA" sz="14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a:txBody>
                  <a:tcPr marL="68580" marR="68580" marT="0" marB="0" anchor="ctr">
                    <a:solidFill>
                      <a:schemeClr val="bg2">
                        <a:lumMod val="75000"/>
                      </a:schemeClr>
                    </a:solidFill>
                  </a:tcPr>
                </a:tc>
                <a:extLst>
                  <a:ext uri="{0D108BD9-81ED-4DB2-BD59-A6C34878D82A}">
                    <a16:rowId xmlns:a16="http://schemas.microsoft.com/office/drawing/2014/main" val="1463706795"/>
                  </a:ext>
                </a:extLst>
              </a:tr>
              <a:tr h="996003">
                <a:tc>
                  <a:txBody>
                    <a:bodyPr/>
                    <a:lstStyle/>
                    <a:p>
                      <a:pPr marL="36000" marR="71755" indent="0" algn="l">
                        <a:lnSpc>
                          <a:spcPct val="150000"/>
                        </a:lnSpc>
                        <a:spcBef>
                          <a:spcPts val="0"/>
                        </a:spcBef>
                        <a:spcAft>
                          <a:spcPts val="0"/>
                        </a:spcAft>
                      </a:pPr>
                      <a:r>
                        <a:rPr lang="en-ZA" sz="1200" b="0" dirty="0" smtClean="0">
                          <a:ea typeface="Times New Roman" panose="02020603050405020304" pitchFamily="18" charset="0"/>
                          <a:cs typeface="Times New Roman" panose="02020603050405020304" pitchFamily="18" charset="0"/>
                        </a:rPr>
                        <a:t>Buca Management and Projects</a:t>
                      </a:r>
                      <a:endParaRPr lang="en-ZA" sz="1200" b="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36000" marR="71755" indent="0" algn="ctr">
                        <a:lnSpc>
                          <a:spcPct val="150000"/>
                        </a:lnSpc>
                        <a:spcBef>
                          <a:spcPts val="0"/>
                        </a:spcBef>
                        <a:spcAft>
                          <a:spcPts val="0"/>
                        </a:spcAft>
                      </a:pPr>
                      <a:r>
                        <a:rPr lang="en-ZA" sz="1400" dirty="0" smtClean="0">
                          <a:effectLst/>
                          <a:latin typeface="+mn-lt"/>
                          <a:ea typeface="Calibri" panose="020F0502020204030204" pitchFamily="34" charset="0"/>
                          <a:cs typeface="Times New Roman" panose="02020603050405020304" pitchFamily="18" charset="0"/>
                          <a:sym typeface="Wingdings" panose="05000000000000000000" pitchFamily="2" charset="2"/>
                        </a:rPr>
                        <a:t>1</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36000" marR="71755" indent="0" algn="ctr">
                        <a:lnSpc>
                          <a:spcPct val="150000"/>
                        </a:lnSpc>
                        <a:spcBef>
                          <a:spcPts val="0"/>
                        </a:spcBef>
                        <a:spcAft>
                          <a:spcPts val="0"/>
                        </a:spcAft>
                      </a:pPr>
                      <a:r>
                        <a:rPr kumimoji="0" lang="en-ZA" sz="14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Times New Roman" panose="02020603050405020304" pitchFamily="18" charset="0"/>
                          <a:sym typeface="Wingdings" panose="05000000000000000000" pitchFamily="2" charset="2"/>
                        </a:rPr>
                        <a:t>R176 400</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36000" marR="71755" indent="0" algn="ctr">
                        <a:lnSpc>
                          <a:spcPct val="150000"/>
                        </a:lnSpc>
                        <a:spcBef>
                          <a:spcPts val="0"/>
                        </a:spcBef>
                        <a:spcAft>
                          <a:spcPts val="0"/>
                        </a:spcAft>
                      </a:pPr>
                      <a:r>
                        <a:rPr lang="en-ZA" sz="1400" dirty="0" smtClean="0">
                          <a:effectLst/>
                          <a:latin typeface="+mn-lt"/>
                          <a:ea typeface="Calibri" panose="020F0502020204030204" pitchFamily="34" charset="0"/>
                          <a:cs typeface="Times New Roman" panose="02020603050405020304" pitchFamily="18" charset="0"/>
                        </a:rPr>
                        <a:t>-</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36000" marR="71755" lvl="0" indent="0" algn="ctr" defTabSz="914400" rtl="0" eaLnBrk="1" fontAlgn="auto" latinLnBrk="0" hangingPunct="1">
                        <a:lnSpc>
                          <a:spcPct val="150000"/>
                        </a:lnSpc>
                        <a:spcBef>
                          <a:spcPts val="0"/>
                        </a:spcBef>
                        <a:spcAft>
                          <a:spcPts val="0"/>
                        </a:spcAft>
                        <a:buClrTx/>
                        <a:buSzTx/>
                        <a:buFontTx/>
                        <a:buNone/>
                        <a:tabLst/>
                        <a:defRPr/>
                      </a:pPr>
                      <a:endParaRPr kumimoji="0" lang="en-ZA" sz="14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Times New Roman" panose="02020603050405020304" pitchFamily="18" charset="0"/>
                      </a:endParaRPr>
                    </a:p>
                    <a:p>
                      <a:pPr marL="36000" marR="71755" lvl="0" indent="0" algn="ctr" defTabSz="914400" rtl="0" eaLnBrk="1" fontAlgn="auto" latinLnBrk="0" hangingPunct="1">
                        <a:lnSpc>
                          <a:spcPct val="15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Times New Roman" panose="02020603050405020304" pitchFamily="18" charset="0"/>
                        </a:rPr>
                        <a:t>- </a:t>
                      </a:r>
                      <a:endParaRPr kumimoji="0" lang="en-ZA" sz="14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148852968"/>
                  </a:ext>
                </a:extLst>
              </a:tr>
            </a:tbl>
          </a:graphicData>
        </a:graphic>
      </p:graphicFrame>
      <p:pic>
        <p:nvPicPr>
          <p:cNvPr id="7" name="Picture 2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899" b="33594"/>
          <a:stretch/>
        </p:blipFill>
        <p:spPr bwMode="auto">
          <a:xfrm>
            <a:off x="8650991" y="6416554"/>
            <a:ext cx="430559" cy="37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5978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15</a:t>
            </a:fld>
            <a:endParaRPr lang="en-ZA" dirty="0">
              <a:solidFill>
                <a:srgbClr val="000000">
                  <a:tint val="75000"/>
                </a:srgbClr>
              </a:solidFill>
            </a:endParaRPr>
          </a:p>
        </p:txBody>
      </p:sp>
      <p:sp>
        <p:nvSpPr>
          <p:cNvPr id="5" name="Content Placeholder 4"/>
          <p:cNvSpPr>
            <a:spLocks noGrp="1"/>
          </p:cNvSpPr>
          <p:nvPr>
            <p:ph idx="13"/>
          </p:nvPr>
        </p:nvSpPr>
        <p:spPr/>
        <p:txBody>
          <a:bodyPr/>
          <a:lstStyle/>
          <a:p>
            <a:r>
              <a:rPr lang="en-ZA" sz="2200" dirty="0" smtClean="0">
                <a:effectLst>
                  <a:outerShdw blurRad="38100" dist="38100" dir="2700000" algn="tl">
                    <a:srgbClr val="000000">
                      <a:alpha val="43137"/>
                    </a:srgbClr>
                  </a:outerShdw>
                </a:effectLst>
                <a:latin typeface="+mj-lt"/>
              </a:rPr>
              <a:t>Summary </a:t>
            </a:r>
            <a:r>
              <a:rPr lang="en-ZA" sz="2200" dirty="0">
                <a:effectLst>
                  <a:outerShdw blurRad="38100" dist="38100" dir="2700000" algn="tl">
                    <a:srgbClr val="000000">
                      <a:alpha val="43137"/>
                    </a:srgbClr>
                  </a:outerShdw>
                </a:effectLst>
                <a:latin typeface="+mj-lt"/>
              </a:rPr>
              <a:t>of Referrals</a:t>
            </a:r>
          </a:p>
        </p:txBody>
      </p:sp>
      <p:graphicFrame>
        <p:nvGraphicFramePr>
          <p:cNvPr id="6" name="Table 5"/>
          <p:cNvGraphicFramePr>
            <a:graphicFrameLocks noGrp="1"/>
          </p:cNvGraphicFramePr>
          <p:nvPr>
            <p:extLst>
              <p:ext uri="{D42A27DB-BD31-4B8C-83A1-F6EECF244321}">
                <p14:modId xmlns:p14="http://schemas.microsoft.com/office/powerpoint/2010/main" val="1892526803"/>
              </p:ext>
            </p:extLst>
          </p:nvPr>
        </p:nvGraphicFramePr>
        <p:xfrm>
          <a:off x="215517" y="1340769"/>
          <a:ext cx="8676963" cy="5013978"/>
        </p:xfrm>
        <a:graphic>
          <a:graphicData uri="http://schemas.openxmlformats.org/drawingml/2006/table">
            <a:tbl>
              <a:tblPr firstRow="1" bandRow="1"/>
              <a:tblGrid>
                <a:gridCol w="2013766">
                  <a:extLst>
                    <a:ext uri="{9D8B030D-6E8A-4147-A177-3AD203B41FA5}">
                      <a16:colId xmlns:a16="http://schemas.microsoft.com/office/drawing/2014/main" val="1535064436"/>
                    </a:ext>
                  </a:extLst>
                </a:gridCol>
                <a:gridCol w="1747238">
                  <a:extLst>
                    <a:ext uri="{9D8B030D-6E8A-4147-A177-3AD203B41FA5}">
                      <a16:colId xmlns:a16="http://schemas.microsoft.com/office/drawing/2014/main" val="754388282"/>
                    </a:ext>
                  </a:extLst>
                </a:gridCol>
                <a:gridCol w="1531583">
                  <a:extLst>
                    <a:ext uri="{9D8B030D-6E8A-4147-A177-3AD203B41FA5}">
                      <a16:colId xmlns:a16="http://schemas.microsoft.com/office/drawing/2014/main" val="856548629"/>
                    </a:ext>
                  </a:extLst>
                </a:gridCol>
                <a:gridCol w="1637138">
                  <a:extLst>
                    <a:ext uri="{9D8B030D-6E8A-4147-A177-3AD203B41FA5}">
                      <a16:colId xmlns:a16="http://schemas.microsoft.com/office/drawing/2014/main" val="161784317"/>
                    </a:ext>
                  </a:extLst>
                </a:gridCol>
                <a:gridCol w="1747238">
                  <a:extLst>
                    <a:ext uri="{9D8B030D-6E8A-4147-A177-3AD203B41FA5}">
                      <a16:colId xmlns:a16="http://schemas.microsoft.com/office/drawing/2014/main" val="2018881255"/>
                    </a:ext>
                  </a:extLst>
                </a:gridCol>
              </a:tblGrid>
              <a:tr h="734277">
                <a:tc>
                  <a:txBody>
                    <a:bodyPr/>
                    <a:lstStyle/>
                    <a:p>
                      <a:pPr marL="72000" marR="71755" lvl="0" indent="0" algn="l">
                        <a:lnSpc>
                          <a:spcPct val="150000"/>
                        </a:lnSpc>
                        <a:spcBef>
                          <a:spcPts val="0"/>
                        </a:spcBef>
                        <a:spcAft>
                          <a:spcPts val="0"/>
                        </a:spcAft>
                      </a:pPr>
                      <a:r>
                        <a:rPr lang="en-ZA" sz="1400" b="1" baseline="0" dirty="0" smtClean="0">
                          <a:effectLst/>
                          <a:latin typeface="Arial" panose="020B0604020202020204" pitchFamily="34" charset="0"/>
                          <a:ea typeface="Calibri" panose="020F0502020204030204" pitchFamily="34" charset="0"/>
                          <a:cs typeface="Times New Roman" panose="02020603050405020304" pitchFamily="18" charset="0"/>
                        </a:rPr>
                        <a:t>Matter </a:t>
                      </a:r>
                      <a:endParaRPr lang="en-ZA"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72000" marR="71755" lvl="0" indent="0" algn="l">
                        <a:lnSpc>
                          <a:spcPct val="150000"/>
                        </a:lnSpc>
                        <a:spcBef>
                          <a:spcPts val="0"/>
                        </a:spcBef>
                        <a:spcAft>
                          <a:spcPts val="0"/>
                        </a:spcAft>
                      </a:pPr>
                      <a:r>
                        <a:rPr lang="en-ZA" sz="1400" b="1" baseline="0" dirty="0" smtClean="0">
                          <a:effectLst/>
                          <a:latin typeface="Arial" panose="020B0604020202020204" pitchFamily="34" charset="0"/>
                          <a:ea typeface="Times New Roman" panose="02020603050405020304" pitchFamily="18" charset="0"/>
                          <a:cs typeface="Times New Roman" panose="02020603050405020304" pitchFamily="18" charset="0"/>
                        </a:rPr>
                        <a:t>Criminal Referral</a:t>
                      </a:r>
                      <a:endParaRPr lang="en-ZA"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72000" marR="71755" lvl="0" indent="0" algn="l">
                        <a:lnSpc>
                          <a:spcPct val="150000"/>
                        </a:lnSpc>
                        <a:spcBef>
                          <a:spcPts val="0"/>
                        </a:spcBef>
                        <a:spcAft>
                          <a:spcPts val="0"/>
                        </a:spcAft>
                      </a:pPr>
                      <a:r>
                        <a:rPr lang="en-ZA" sz="1400" b="1" baseline="0" dirty="0" smtClean="0">
                          <a:effectLst/>
                          <a:latin typeface="Arial" panose="020B0604020202020204" pitchFamily="34" charset="0"/>
                          <a:ea typeface="Calibri" panose="020F0502020204030204" pitchFamily="34" charset="0"/>
                          <a:cs typeface="Times New Roman" panose="02020603050405020304" pitchFamily="18" charset="0"/>
                        </a:rPr>
                        <a:t>Referral for Civil Recovery</a:t>
                      </a:r>
                      <a:endParaRPr lang="en-ZA"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72000" marR="71755" lvl="0" indent="0" algn="l">
                        <a:lnSpc>
                          <a:spcPct val="150000"/>
                        </a:lnSpc>
                        <a:spcBef>
                          <a:spcPts val="0"/>
                        </a:spcBef>
                        <a:spcAft>
                          <a:spcPts val="0"/>
                        </a:spcAft>
                      </a:pPr>
                      <a:r>
                        <a:rPr lang="en-ZA" sz="1400" b="1" baseline="0" dirty="0" smtClean="0">
                          <a:effectLst/>
                          <a:latin typeface="Arial" panose="020B0604020202020204" pitchFamily="34" charset="0"/>
                          <a:ea typeface="Calibri" panose="020F0502020204030204" pitchFamily="34" charset="0"/>
                          <a:cs typeface="Times New Roman" panose="02020603050405020304" pitchFamily="18" charset="0"/>
                        </a:rPr>
                        <a:t>Disciplinary Referral</a:t>
                      </a:r>
                      <a:endParaRPr lang="en-ZA"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72000" marR="71755" lvl="0" indent="0" algn="l">
                        <a:lnSpc>
                          <a:spcPct val="150000"/>
                        </a:lnSpc>
                        <a:spcBef>
                          <a:spcPts val="0"/>
                        </a:spcBef>
                        <a:spcAft>
                          <a:spcPts val="0"/>
                        </a:spcAft>
                      </a:pPr>
                      <a:r>
                        <a:rPr lang="en-ZA" sz="1400" b="1" baseline="0" dirty="0" smtClean="0">
                          <a:effectLst/>
                          <a:latin typeface="Arial" panose="020B0604020202020204" pitchFamily="34" charset="0"/>
                          <a:ea typeface="Times New Roman" panose="02020603050405020304" pitchFamily="18" charset="0"/>
                          <a:cs typeface="Times New Roman" panose="02020603050405020304" pitchFamily="18" charset="0"/>
                        </a:rPr>
                        <a:t>Vat  </a:t>
                      </a:r>
                    </a:p>
                    <a:p>
                      <a:pPr marL="72000" marR="71755" lvl="0" indent="0" algn="l">
                        <a:lnSpc>
                          <a:spcPct val="150000"/>
                        </a:lnSpc>
                        <a:spcBef>
                          <a:spcPts val="0"/>
                        </a:spcBef>
                        <a:spcAft>
                          <a:spcPts val="0"/>
                        </a:spcAft>
                      </a:pPr>
                      <a:r>
                        <a:rPr lang="en-ZA" sz="1400" b="1" baseline="0" dirty="0" smtClean="0">
                          <a:effectLst/>
                          <a:latin typeface="Arial" panose="020B0604020202020204" pitchFamily="34" charset="0"/>
                          <a:ea typeface="Times New Roman" panose="02020603050405020304" pitchFamily="18" charset="0"/>
                          <a:cs typeface="Times New Roman" panose="02020603050405020304" pitchFamily="18" charset="0"/>
                        </a:rPr>
                        <a:t>Referral </a:t>
                      </a:r>
                      <a:endParaRPr lang="en-ZA"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3934045413"/>
                  </a:ext>
                </a:extLst>
              </a:tr>
              <a:tr h="921906">
                <a:tc>
                  <a:txBody>
                    <a:bodyPr/>
                    <a:lstStyle/>
                    <a:p>
                      <a:pPr marR="71755" lvl="0" algn="just">
                        <a:lnSpc>
                          <a:spcPct val="150000"/>
                        </a:lnSpc>
                        <a:spcBef>
                          <a:spcPts val="600"/>
                        </a:spcBef>
                        <a:spcAft>
                          <a:spcPts val="0"/>
                        </a:spcAft>
                      </a:pPr>
                      <a:r>
                        <a:rPr lang="en-ZA" sz="1400" b="0" dirty="0" smtClean="0">
                          <a:ea typeface="Times New Roman" panose="02020603050405020304" pitchFamily="18" charset="0"/>
                          <a:cs typeface="Times New Roman" panose="02020603050405020304" pitchFamily="18" charset="0"/>
                        </a:rPr>
                        <a:t>Appointment of 86 Contract Workers</a:t>
                      </a:r>
                      <a:r>
                        <a:rPr lang="en-ZA" sz="1400" b="0" baseline="0" dirty="0" smtClean="0">
                          <a:ea typeface="Times New Roman" panose="02020603050405020304" pitchFamily="18" charset="0"/>
                          <a:cs typeface="Times New Roman" panose="02020603050405020304" pitchFamily="18" charset="0"/>
                        </a:rPr>
                        <a:t> re </a:t>
                      </a:r>
                      <a:r>
                        <a:rPr lang="en-ZA" sz="1400" b="0" dirty="0" smtClean="0">
                          <a:ea typeface="Times New Roman" panose="02020603050405020304" pitchFamily="18" charset="0"/>
                          <a:cs typeface="Times New Roman" panose="02020603050405020304" pitchFamily="18" charset="0"/>
                        </a:rPr>
                        <a:t>Expanded Public Works Programme</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tx2">
                        <a:lumMod val="60000"/>
                        <a:lumOff val="40000"/>
                      </a:schemeClr>
                    </a:solidFill>
                  </a:tcPr>
                </a:tc>
                <a:tc>
                  <a:txBody>
                    <a:bodyPr/>
                    <a:lstStyle/>
                    <a:p>
                      <a:pPr marL="36000" marR="71755" indent="0" algn="ctr">
                        <a:lnSpc>
                          <a:spcPct val="150000"/>
                        </a:lnSpc>
                        <a:spcBef>
                          <a:spcPts val="0"/>
                        </a:spcBef>
                        <a:spcAft>
                          <a:spcPts val="0"/>
                        </a:spcAft>
                      </a:pPr>
                      <a:r>
                        <a:rPr lang="en-ZA" sz="1400" dirty="0" smtClean="0">
                          <a:effectLst/>
                          <a:latin typeface="+mn-lt"/>
                          <a:ea typeface="Calibri" panose="020F0502020204030204" pitchFamily="34" charset="0"/>
                          <a:cs typeface="Times New Roman" panose="02020603050405020304" pitchFamily="18" charset="0"/>
                          <a:sym typeface="Wingdings" panose="05000000000000000000" pitchFamily="2" charset="2"/>
                        </a:rPr>
                        <a:t>3</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tx2">
                        <a:lumMod val="60000"/>
                        <a:lumOff val="40000"/>
                      </a:schemeClr>
                    </a:solidFill>
                  </a:tcPr>
                </a:tc>
                <a:tc>
                  <a:txBody>
                    <a:bodyPr/>
                    <a:lstStyle/>
                    <a:p>
                      <a:pPr marL="36000" marR="71755" indent="0" algn="ctr">
                        <a:lnSpc>
                          <a:spcPct val="150000"/>
                        </a:lnSpc>
                        <a:spcBef>
                          <a:spcPts val="0"/>
                        </a:spcBef>
                        <a:spcAft>
                          <a:spcPts val="0"/>
                        </a:spcAft>
                      </a:pPr>
                      <a:r>
                        <a:rPr lang="en-ZA" sz="1400" dirty="0" smtClean="0">
                          <a:effectLst/>
                          <a:latin typeface="+mn-lt"/>
                          <a:ea typeface="Calibri" panose="020F0502020204030204" pitchFamily="34" charset="0"/>
                          <a:cs typeface="Times New Roman" panose="02020603050405020304" pitchFamily="18" charset="0"/>
                        </a:rPr>
                        <a:t>-</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tx2">
                        <a:lumMod val="60000"/>
                        <a:lumOff val="40000"/>
                      </a:schemeClr>
                    </a:solidFill>
                  </a:tcPr>
                </a:tc>
                <a:tc>
                  <a:txBody>
                    <a:bodyPr/>
                    <a:lstStyle/>
                    <a:p>
                      <a:pPr marL="36000" marR="71755" indent="0" algn="ctr">
                        <a:lnSpc>
                          <a:spcPct val="150000"/>
                        </a:lnSpc>
                        <a:spcBef>
                          <a:spcPts val="0"/>
                        </a:spcBef>
                        <a:spcAft>
                          <a:spcPts val="0"/>
                        </a:spcAft>
                      </a:pPr>
                      <a:r>
                        <a:rPr kumimoji="0" lang="en-ZA" sz="14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Times New Roman" panose="02020603050405020304" pitchFamily="18" charset="0"/>
                          <a:sym typeface="Wingdings" panose="05000000000000000000" pitchFamily="2" charset="2"/>
                        </a:rPr>
                        <a:t>1</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tx2">
                        <a:lumMod val="60000"/>
                        <a:lumOff val="40000"/>
                      </a:schemeClr>
                    </a:solidFill>
                  </a:tcPr>
                </a:tc>
                <a:tc>
                  <a:txBody>
                    <a:bodyPr/>
                    <a:lstStyle/>
                    <a:p>
                      <a:pPr marL="36000" marR="71755" indent="0" algn="ctr">
                        <a:lnSpc>
                          <a:spcPct val="150000"/>
                        </a:lnSpc>
                        <a:spcBef>
                          <a:spcPts val="0"/>
                        </a:spcBef>
                        <a:spcAft>
                          <a:spcPts val="0"/>
                        </a:spcAft>
                      </a:pPr>
                      <a:r>
                        <a:rPr lang="en-ZA" sz="1400" dirty="0" smtClean="0">
                          <a:effectLst/>
                          <a:latin typeface="+mn-lt"/>
                          <a:ea typeface="Calibri" panose="020F0502020204030204" pitchFamily="34" charset="0"/>
                          <a:cs typeface="Times New Roman" panose="02020603050405020304" pitchFamily="18" charset="0"/>
                        </a:rPr>
                        <a:t>-</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tx2">
                        <a:lumMod val="60000"/>
                        <a:lumOff val="40000"/>
                      </a:schemeClr>
                    </a:solidFill>
                  </a:tcPr>
                </a:tc>
                <a:extLst>
                  <a:ext uri="{0D108BD9-81ED-4DB2-BD59-A6C34878D82A}">
                    <a16:rowId xmlns:a16="http://schemas.microsoft.com/office/drawing/2014/main" val="1914959327"/>
                  </a:ext>
                </a:extLst>
              </a:tr>
              <a:tr h="967218">
                <a:tc>
                  <a:txBody>
                    <a:bodyPr/>
                    <a:lstStyle/>
                    <a:p>
                      <a:pPr marL="36000" marR="71755" indent="0" algn="l">
                        <a:lnSpc>
                          <a:spcPct val="150000"/>
                        </a:lnSpc>
                        <a:spcBef>
                          <a:spcPts val="0"/>
                        </a:spcBef>
                        <a:spcAft>
                          <a:spcPts val="0"/>
                        </a:spcAft>
                      </a:pPr>
                      <a:r>
                        <a:rPr lang="en-ZA" sz="1400" b="0" dirty="0" smtClean="0">
                          <a:ea typeface="Times New Roman" panose="02020603050405020304" pitchFamily="18" charset="0"/>
                          <a:cs typeface="Times New Roman" panose="02020603050405020304" pitchFamily="18" charset="0"/>
                        </a:rPr>
                        <a:t>Payments made to</a:t>
                      </a:r>
                      <a:r>
                        <a:rPr lang="en-ZA" sz="1400" b="0" baseline="0" dirty="0" smtClean="0">
                          <a:ea typeface="Times New Roman" panose="02020603050405020304" pitchFamily="18" charset="0"/>
                          <a:cs typeface="Times New Roman" panose="02020603050405020304" pitchFamily="18" charset="0"/>
                        </a:rPr>
                        <a:t> </a:t>
                      </a:r>
                      <a:r>
                        <a:rPr lang="en-ZA" sz="1400" b="0" dirty="0" smtClean="0">
                          <a:ea typeface="Times New Roman" panose="02020603050405020304" pitchFamily="18" charset="0"/>
                          <a:cs typeface="Times New Roman" panose="02020603050405020304" pitchFamily="18" charset="0"/>
                        </a:rPr>
                        <a:t>TWM Projects (Pty) Ltd</a:t>
                      </a:r>
                      <a:endParaRPr lang="en-ZA" sz="1400" b="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92D050"/>
                    </a:solidFill>
                  </a:tcPr>
                </a:tc>
                <a:tc>
                  <a:txBody>
                    <a:bodyPr/>
                    <a:lstStyle/>
                    <a:p>
                      <a:pPr marL="36000" marR="71755" indent="0" algn="ctr">
                        <a:lnSpc>
                          <a:spcPct val="150000"/>
                        </a:lnSpc>
                        <a:spcBef>
                          <a:spcPts val="0"/>
                        </a:spcBef>
                        <a:spcAft>
                          <a:spcPts val="0"/>
                        </a:spcAft>
                      </a:pPr>
                      <a:r>
                        <a:rPr lang="en-ZA" sz="1400" dirty="0" smtClean="0">
                          <a:effectLst/>
                          <a:latin typeface="+mn-lt"/>
                          <a:ea typeface="Calibri" panose="020F0502020204030204" pitchFamily="34" charset="0"/>
                          <a:cs typeface="Times New Roman" panose="02020603050405020304" pitchFamily="18" charset="0"/>
                          <a:sym typeface="Wingdings" panose="05000000000000000000" pitchFamily="2" charset="2"/>
                        </a:rPr>
                        <a:t>2</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92D050"/>
                    </a:solidFill>
                  </a:tcPr>
                </a:tc>
                <a:tc>
                  <a:txBody>
                    <a:bodyPr/>
                    <a:lstStyle/>
                    <a:p>
                      <a:pPr marL="36000" marR="71755" indent="0" algn="ctr">
                        <a:lnSpc>
                          <a:spcPct val="150000"/>
                        </a:lnSpc>
                        <a:spcBef>
                          <a:spcPts val="0"/>
                        </a:spcBef>
                        <a:spcAft>
                          <a:spcPts val="0"/>
                        </a:spcAft>
                      </a:pPr>
                      <a:r>
                        <a:rPr kumimoji="0" lang="en-ZA" sz="14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Times New Roman" panose="02020603050405020304" pitchFamily="18" charset="0"/>
                          <a:sym typeface="Wingdings" panose="05000000000000000000" pitchFamily="2" charset="2"/>
                        </a:rPr>
                        <a:t>R1 647 603</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92D050"/>
                    </a:solidFill>
                  </a:tcPr>
                </a:tc>
                <a:tc>
                  <a:txBody>
                    <a:bodyPr/>
                    <a:lstStyle/>
                    <a:p>
                      <a:pPr marL="36000" marR="71755" indent="0" algn="ctr">
                        <a:lnSpc>
                          <a:spcPct val="150000"/>
                        </a:lnSpc>
                        <a:spcBef>
                          <a:spcPts val="0"/>
                        </a:spcBef>
                        <a:spcAft>
                          <a:spcPts val="0"/>
                        </a:spcAft>
                      </a:pPr>
                      <a:r>
                        <a:rPr kumimoji="0" lang="en-ZA" sz="14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Times New Roman" panose="02020603050405020304" pitchFamily="18" charset="0"/>
                          <a:sym typeface="Wingdings" panose="05000000000000000000" pitchFamily="2" charset="2"/>
                        </a:rPr>
                        <a:t>4</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92D050"/>
                    </a:solidFill>
                  </a:tcPr>
                </a:tc>
                <a:tc>
                  <a:txBody>
                    <a:bodyPr/>
                    <a:lstStyle/>
                    <a:p>
                      <a:pPr marL="36000" marR="71755" indent="0" algn="ctr">
                        <a:lnSpc>
                          <a:spcPct val="150000"/>
                        </a:lnSpc>
                        <a:spcBef>
                          <a:spcPts val="0"/>
                        </a:spcBef>
                        <a:spcAft>
                          <a:spcPts val="0"/>
                        </a:spcAft>
                      </a:pPr>
                      <a:r>
                        <a:rPr lang="en-ZA" sz="1400" dirty="0" smtClean="0">
                          <a:effectLst/>
                          <a:latin typeface="+mn-lt"/>
                          <a:ea typeface="Calibri" panose="020F0502020204030204" pitchFamily="34" charset="0"/>
                          <a:cs typeface="Times New Roman" panose="02020603050405020304" pitchFamily="18" charset="0"/>
                        </a:rPr>
                        <a:t>-</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370920950"/>
                  </a:ext>
                </a:extLst>
              </a:tr>
              <a:tr h="996003">
                <a:tc>
                  <a:txBody>
                    <a:bodyPr/>
                    <a:lstStyle/>
                    <a:p>
                      <a:pPr marL="36000" marR="71755" indent="0" algn="l">
                        <a:lnSpc>
                          <a:spcPct val="150000"/>
                        </a:lnSpc>
                        <a:spcBef>
                          <a:spcPts val="0"/>
                        </a:spcBef>
                        <a:spcAft>
                          <a:spcPts val="0"/>
                        </a:spcAft>
                      </a:pPr>
                      <a:r>
                        <a:rPr lang="en-ZA" sz="1400" b="0" dirty="0" smtClean="0">
                          <a:ea typeface="Times New Roman" panose="02020603050405020304" pitchFamily="18" charset="0"/>
                          <a:cs typeface="Times New Roman" panose="02020603050405020304" pitchFamily="18" charset="0"/>
                        </a:rPr>
                        <a:t>Sundays River Valley Municipality </a:t>
                      </a:r>
                      <a:endParaRPr lang="en-ZA" sz="1400" b="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FC000"/>
                    </a:solidFill>
                  </a:tcPr>
                </a:tc>
                <a:tc gridSpan="4">
                  <a:txBody>
                    <a:bodyPr/>
                    <a:lstStyle/>
                    <a:p>
                      <a:pPr marL="18000" marR="71755" lvl="0" indent="-90000" algn="just" defTabSz="914400" rtl="0" eaLnBrk="1" fontAlgn="auto" latinLnBrk="0" hangingPunct="1">
                        <a:lnSpc>
                          <a:spcPct val="150000"/>
                        </a:lnSpc>
                        <a:spcBef>
                          <a:spcPts val="600"/>
                        </a:spcBef>
                        <a:spcAft>
                          <a:spcPts val="60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Times New Roman" panose="02020603050405020304" pitchFamily="18" charset="0"/>
                        </a:rPr>
                        <a:t>The Sundays River Valley Municipality has since repaid the capital of its debt amounting to </a:t>
                      </a:r>
                      <a:r>
                        <a:rPr kumimoji="0" lang="en-ZA" sz="14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Times New Roman" panose="02020603050405020304" pitchFamily="18" charset="0"/>
                        </a:rPr>
                        <a:t>R5 804 800.00 </a:t>
                      </a:r>
                      <a:r>
                        <a:rPr kumimoji="0" lang="en-ZA" sz="1400" b="0"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Times New Roman" panose="02020603050405020304" pitchFamily="18" charset="0"/>
                        </a:rPr>
                        <a:t>to the Department in full.</a:t>
                      </a:r>
                      <a:endParaRPr kumimoji="0" lang="en-ZA" sz="14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Times New Roman" panose="02020603050405020304" pitchFamily="18" charset="0"/>
                      </a:endParaRPr>
                    </a:p>
                    <a:p>
                      <a:pPr marL="36000" marR="71755" indent="0" algn="ctr">
                        <a:lnSpc>
                          <a:spcPct val="150000"/>
                        </a:lnSpc>
                        <a:spcBef>
                          <a:spcPts val="0"/>
                        </a:spcBef>
                        <a:spcAft>
                          <a:spcPts val="0"/>
                        </a:spcAft>
                      </a:pP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FC000"/>
                    </a:solidFill>
                  </a:tcPr>
                </a:tc>
                <a:tc hMerge="1">
                  <a:txBody>
                    <a:bodyPr/>
                    <a:lstStyle/>
                    <a:p>
                      <a:pPr marL="36000" marR="71755" indent="0" algn="ctr">
                        <a:lnSpc>
                          <a:spcPct val="150000"/>
                        </a:lnSpc>
                        <a:spcBef>
                          <a:spcPts val="0"/>
                        </a:spcBef>
                        <a:spcAft>
                          <a:spcPts val="0"/>
                        </a:spcAft>
                      </a:pPr>
                      <a:endParaRPr lang="en-ZA" sz="110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pPr marL="36000" marR="71755" lvl="0" indent="0" algn="ctr" defTabSz="914400" rtl="0" eaLnBrk="1" fontAlgn="auto" latinLnBrk="0" hangingPunct="1">
                        <a:lnSpc>
                          <a:spcPct val="150000"/>
                        </a:lnSpc>
                        <a:spcBef>
                          <a:spcPts val="0"/>
                        </a:spcBef>
                        <a:spcAft>
                          <a:spcPts val="0"/>
                        </a:spcAft>
                        <a:buClrTx/>
                        <a:buSzTx/>
                        <a:buFontTx/>
                        <a:buNone/>
                        <a:tabLst/>
                        <a:defRPr/>
                      </a:pPr>
                      <a:endParaRPr kumimoji="0" lang="en-ZA" sz="24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a:txBody>
                  <a:tcPr marL="68580" marR="68580" marT="0" marB="0" anchor="ctr"/>
                </a:tc>
                <a:tc hMerge="1">
                  <a:txBody>
                    <a:bodyPr/>
                    <a:lstStyle/>
                    <a:p>
                      <a:pPr marL="36000" marR="71755" lvl="0" indent="0" algn="ctr" defTabSz="914400" rtl="0" eaLnBrk="1" fontAlgn="auto" latinLnBrk="0" hangingPunct="1">
                        <a:lnSpc>
                          <a:spcPct val="150000"/>
                        </a:lnSpc>
                        <a:spcBef>
                          <a:spcPts val="0"/>
                        </a:spcBef>
                        <a:spcAft>
                          <a:spcPts val="0"/>
                        </a:spcAft>
                        <a:buClrTx/>
                        <a:buSzTx/>
                        <a:buFontTx/>
                        <a:buNone/>
                        <a:tabLst/>
                        <a:defRPr/>
                      </a:pPr>
                      <a:endParaRPr kumimoji="0" lang="en-ZA" sz="24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63706795"/>
                  </a:ext>
                </a:extLst>
              </a:tr>
              <a:tr h="996003">
                <a:tc>
                  <a:txBody>
                    <a:bodyPr/>
                    <a:lstStyle/>
                    <a:p>
                      <a:pPr marL="36000" marR="71755" lvl="0" indent="0" algn="l" defTabSz="914400" rtl="0" eaLnBrk="1" fontAlgn="auto" latinLnBrk="0" hangingPunct="1">
                        <a:lnSpc>
                          <a:spcPct val="150000"/>
                        </a:lnSpc>
                        <a:spcBef>
                          <a:spcPts val="0"/>
                        </a:spcBef>
                        <a:spcAft>
                          <a:spcPts val="0"/>
                        </a:spcAft>
                        <a:buClrTx/>
                        <a:buSzTx/>
                        <a:buFontTx/>
                        <a:buNone/>
                        <a:tabLst/>
                        <a:defRPr/>
                      </a:pPr>
                      <a:r>
                        <a:rPr lang="en-ZA" sz="1400" b="0" dirty="0" smtClean="0">
                          <a:ea typeface="Times New Roman" panose="02020603050405020304" pitchFamily="18" charset="0"/>
                          <a:cs typeface="Times New Roman" panose="02020603050405020304" pitchFamily="18" charset="0"/>
                        </a:rPr>
                        <a:t>Night Breeze Nosanda Trading 99</a:t>
                      </a:r>
                      <a:endParaRPr lang="en-ZA" sz="1400" b="0" dirty="0" smtClean="0">
                        <a:ea typeface="Calibri" panose="020F0502020204030204" pitchFamily="34" charset="0"/>
                        <a:cs typeface="Times New Roman" panose="02020603050405020304" pitchFamily="18" charset="0"/>
                      </a:endParaRPr>
                    </a:p>
                    <a:p>
                      <a:pPr marL="36000" marR="71755" indent="0" algn="l">
                        <a:lnSpc>
                          <a:spcPct val="150000"/>
                        </a:lnSpc>
                        <a:spcBef>
                          <a:spcPts val="0"/>
                        </a:spcBef>
                        <a:spcAft>
                          <a:spcPts val="0"/>
                        </a:spcAft>
                      </a:pPr>
                      <a:endParaRPr lang="en-ZA" sz="1400" b="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65000"/>
                      </a:schemeClr>
                    </a:solidFill>
                  </a:tcPr>
                </a:tc>
                <a:tc>
                  <a:txBody>
                    <a:bodyPr/>
                    <a:lstStyle/>
                    <a:p>
                      <a:pPr marL="36000" marR="71755" indent="0" algn="ctr">
                        <a:lnSpc>
                          <a:spcPct val="150000"/>
                        </a:lnSpc>
                        <a:spcBef>
                          <a:spcPts val="0"/>
                        </a:spcBef>
                        <a:spcAft>
                          <a:spcPts val="0"/>
                        </a:spcAft>
                      </a:pPr>
                      <a:r>
                        <a:rPr lang="en-ZA" sz="1400" dirty="0" smtClean="0">
                          <a:effectLst/>
                          <a:latin typeface="+mn-lt"/>
                          <a:ea typeface="Calibri" panose="020F0502020204030204" pitchFamily="34" charset="0"/>
                          <a:cs typeface="Times New Roman" panose="02020603050405020304" pitchFamily="18" charset="0"/>
                          <a:sym typeface="Wingdings" panose="05000000000000000000" pitchFamily="2" charset="2"/>
                        </a:rPr>
                        <a:t>1</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65000"/>
                      </a:schemeClr>
                    </a:solidFill>
                  </a:tcPr>
                </a:tc>
                <a:tc>
                  <a:txBody>
                    <a:bodyPr/>
                    <a:lstStyle/>
                    <a:p>
                      <a:pPr marL="36000" marR="71755" indent="0" algn="ctr">
                        <a:lnSpc>
                          <a:spcPct val="150000"/>
                        </a:lnSpc>
                        <a:spcBef>
                          <a:spcPts val="0"/>
                        </a:spcBef>
                        <a:spcAft>
                          <a:spcPts val="0"/>
                        </a:spcAft>
                      </a:pPr>
                      <a:r>
                        <a:rPr lang="en-ZA" sz="1400" dirty="0" smtClean="0">
                          <a:effectLst/>
                          <a:latin typeface="+mn-lt"/>
                          <a:ea typeface="Calibri" panose="020F0502020204030204" pitchFamily="34" charset="0"/>
                          <a:cs typeface="Times New Roman" panose="02020603050405020304" pitchFamily="18" charset="0"/>
                        </a:rPr>
                        <a:t>R6 923 512</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65000"/>
                      </a:schemeClr>
                    </a:solidFill>
                  </a:tcPr>
                </a:tc>
                <a:tc>
                  <a:txBody>
                    <a:bodyPr/>
                    <a:lstStyle/>
                    <a:p>
                      <a:pPr marL="36000" marR="71755" indent="0" algn="ctr">
                        <a:lnSpc>
                          <a:spcPct val="150000"/>
                        </a:lnSpc>
                        <a:spcBef>
                          <a:spcPts val="0"/>
                        </a:spcBef>
                        <a:spcAft>
                          <a:spcPts val="0"/>
                        </a:spcAft>
                      </a:pPr>
                      <a:r>
                        <a:rPr lang="en-ZA" sz="1400" dirty="0" smtClean="0">
                          <a:effectLst/>
                          <a:latin typeface="+mn-lt"/>
                          <a:ea typeface="Calibri" panose="020F0502020204030204" pitchFamily="34" charset="0"/>
                          <a:cs typeface="Times New Roman" panose="02020603050405020304" pitchFamily="18" charset="0"/>
                        </a:rPr>
                        <a:t>-</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65000"/>
                      </a:schemeClr>
                    </a:solidFill>
                  </a:tcPr>
                </a:tc>
                <a:tc>
                  <a:txBody>
                    <a:bodyPr/>
                    <a:lstStyle/>
                    <a:p>
                      <a:pPr marL="36000" marR="71755" lvl="0" indent="0" algn="ctr" defTabSz="914400" rtl="0" eaLnBrk="1" fontAlgn="auto" latinLnBrk="0" hangingPunct="1">
                        <a:lnSpc>
                          <a:spcPct val="15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Times New Roman" panose="02020603050405020304" pitchFamily="18" charset="0"/>
                        </a:rPr>
                        <a:t>- </a:t>
                      </a:r>
                      <a:endParaRPr kumimoji="0" lang="en-ZA" sz="14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a:txBody>
                  <a:tcPr marL="68580" marR="68580" marT="0" marB="0" anchor="ctr">
                    <a:solidFill>
                      <a:schemeClr val="bg1">
                        <a:lumMod val="65000"/>
                      </a:schemeClr>
                    </a:solidFill>
                  </a:tcPr>
                </a:tc>
                <a:extLst>
                  <a:ext uri="{0D108BD9-81ED-4DB2-BD59-A6C34878D82A}">
                    <a16:rowId xmlns:a16="http://schemas.microsoft.com/office/drawing/2014/main" val="1148852968"/>
                  </a:ext>
                </a:extLst>
              </a:tr>
            </a:tbl>
          </a:graphicData>
        </a:graphic>
      </p:graphicFrame>
      <p:pic>
        <p:nvPicPr>
          <p:cNvPr id="7" name="Picture 2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899" b="33594"/>
          <a:stretch/>
        </p:blipFill>
        <p:spPr bwMode="auto">
          <a:xfrm>
            <a:off x="8650991" y="6416554"/>
            <a:ext cx="430559" cy="37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796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16</a:t>
            </a:fld>
            <a:endParaRPr lang="en-ZA" dirty="0">
              <a:solidFill>
                <a:srgbClr val="000000">
                  <a:tint val="75000"/>
                </a:srgbClr>
              </a:solidFill>
            </a:endParaRPr>
          </a:p>
        </p:txBody>
      </p:sp>
      <p:sp>
        <p:nvSpPr>
          <p:cNvPr id="5" name="Content Placeholder 4"/>
          <p:cNvSpPr>
            <a:spLocks noGrp="1"/>
          </p:cNvSpPr>
          <p:nvPr>
            <p:ph idx="13"/>
          </p:nvPr>
        </p:nvSpPr>
        <p:spPr/>
        <p:txBody>
          <a:bodyPr/>
          <a:lstStyle/>
          <a:p>
            <a:r>
              <a:rPr lang="en-ZA" sz="2200" dirty="0" smtClean="0">
                <a:effectLst>
                  <a:outerShdw blurRad="38100" dist="38100" dir="2700000" algn="tl">
                    <a:srgbClr val="000000">
                      <a:alpha val="43137"/>
                    </a:srgbClr>
                  </a:outerShdw>
                </a:effectLst>
                <a:latin typeface="+mj-lt"/>
              </a:rPr>
              <a:t>Summary </a:t>
            </a:r>
            <a:r>
              <a:rPr lang="en-ZA" sz="2200" dirty="0">
                <a:effectLst>
                  <a:outerShdw blurRad="38100" dist="38100" dir="2700000" algn="tl">
                    <a:srgbClr val="000000">
                      <a:alpha val="43137"/>
                    </a:srgbClr>
                  </a:outerShdw>
                </a:effectLst>
                <a:latin typeface="+mj-lt"/>
              </a:rPr>
              <a:t>of Referrals </a:t>
            </a:r>
          </a:p>
        </p:txBody>
      </p:sp>
      <p:graphicFrame>
        <p:nvGraphicFramePr>
          <p:cNvPr id="6" name="Table 5"/>
          <p:cNvGraphicFramePr>
            <a:graphicFrameLocks noGrp="1"/>
          </p:cNvGraphicFramePr>
          <p:nvPr>
            <p:extLst>
              <p:ext uri="{D42A27DB-BD31-4B8C-83A1-F6EECF244321}">
                <p14:modId xmlns:p14="http://schemas.microsoft.com/office/powerpoint/2010/main" val="764620088"/>
              </p:ext>
            </p:extLst>
          </p:nvPr>
        </p:nvGraphicFramePr>
        <p:xfrm>
          <a:off x="233518" y="1340767"/>
          <a:ext cx="8676963" cy="4896546"/>
        </p:xfrm>
        <a:graphic>
          <a:graphicData uri="http://schemas.openxmlformats.org/drawingml/2006/table">
            <a:tbl>
              <a:tblPr firstRow="1" bandRow="1"/>
              <a:tblGrid>
                <a:gridCol w="2013766">
                  <a:extLst>
                    <a:ext uri="{9D8B030D-6E8A-4147-A177-3AD203B41FA5}">
                      <a16:colId xmlns:a16="http://schemas.microsoft.com/office/drawing/2014/main" val="1535064436"/>
                    </a:ext>
                  </a:extLst>
                </a:gridCol>
                <a:gridCol w="1747238">
                  <a:extLst>
                    <a:ext uri="{9D8B030D-6E8A-4147-A177-3AD203B41FA5}">
                      <a16:colId xmlns:a16="http://schemas.microsoft.com/office/drawing/2014/main" val="754388282"/>
                    </a:ext>
                  </a:extLst>
                </a:gridCol>
                <a:gridCol w="1531583">
                  <a:extLst>
                    <a:ext uri="{9D8B030D-6E8A-4147-A177-3AD203B41FA5}">
                      <a16:colId xmlns:a16="http://schemas.microsoft.com/office/drawing/2014/main" val="856548629"/>
                    </a:ext>
                  </a:extLst>
                </a:gridCol>
                <a:gridCol w="1637138">
                  <a:extLst>
                    <a:ext uri="{9D8B030D-6E8A-4147-A177-3AD203B41FA5}">
                      <a16:colId xmlns:a16="http://schemas.microsoft.com/office/drawing/2014/main" val="161784317"/>
                    </a:ext>
                  </a:extLst>
                </a:gridCol>
                <a:gridCol w="1747238">
                  <a:extLst>
                    <a:ext uri="{9D8B030D-6E8A-4147-A177-3AD203B41FA5}">
                      <a16:colId xmlns:a16="http://schemas.microsoft.com/office/drawing/2014/main" val="2018881255"/>
                    </a:ext>
                  </a:extLst>
                </a:gridCol>
              </a:tblGrid>
              <a:tr h="779004">
                <a:tc>
                  <a:txBody>
                    <a:bodyPr/>
                    <a:lstStyle/>
                    <a:p>
                      <a:pPr marL="72000" marR="71755" lvl="0" indent="0" algn="l">
                        <a:lnSpc>
                          <a:spcPct val="150000"/>
                        </a:lnSpc>
                        <a:spcBef>
                          <a:spcPts val="0"/>
                        </a:spcBef>
                        <a:spcAft>
                          <a:spcPts val="0"/>
                        </a:spcAft>
                      </a:pPr>
                      <a:r>
                        <a:rPr lang="en-ZA" sz="1400" b="1" baseline="0" dirty="0" smtClean="0">
                          <a:effectLst/>
                          <a:latin typeface="Arial" panose="020B0604020202020204" pitchFamily="34" charset="0"/>
                          <a:ea typeface="Calibri" panose="020F0502020204030204" pitchFamily="34" charset="0"/>
                          <a:cs typeface="Times New Roman" panose="02020603050405020304" pitchFamily="18" charset="0"/>
                        </a:rPr>
                        <a:t>Matter </a:t>
                      </a:r>
                      <a:endParaRPr lang="en-ZA"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72000" marR="71755" lvl="0" indent="0" algn="l">
                        <a:lnSpc>
                          <a:spcPct val="150000"/>
                        </a:lnSpc>
                        <a:spcBef>
                          <a:spcPts val="0"/>
                        </a:spcBef>
                        <a:spcAft>
                          <a:spcPts val="0"/>
                        </a:spcAft>
                      </a:pPr>
                      <a:r>
                        <a:rPr lang="en-ZA" sz="1400" b="1" baseline="0" dirty="0" smtClean="0">
                          <a:effectLst/>
                          <a:latin typeface="Arial" panose="020B0604020202020204" pitchFamily="34" charset="0"/>
                          <a:ea typeface="Times New Roman" panose="02020603050405020304" pitchFamily="18" charset="0"/>
                          <a:cs typeface="Times New Roman" panose="02020603050405020304" pitchFamily="18" charset="0"/>
                        </a:rPr>
                        <a:t>Criminal Referral</a:t>
                      </a:r>
                      <a:endParaRPr lang="en-ZA"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72000" marR="71755" lvl="0" indent="0" algn="l">
                        <a:lnSpc>
                          <a:spcPct val="150000"/>
                        </a:lnSpc>
                        <a:spcBef>
                          <a:spcPts val="0"/>
                        </a:spcBef>
                        <a:spcAft>
                          <a:spcPts val="0"/>
                        </a:spcAft>
                      </a:pPr>
                      <a:r>
                        <a:rPr lang="en-ZA" sz="1400" b="1" baseline="0" dirty="0" smtClean="0">
                          <a:effectLst/>
                          <a:latin typeface="Arial" panose="020B0604020202020204" pitchFamily="34" charset="0"/>
                          <a:ea typeface="Calibri" panose="020F0502020204030204" pitchFamily="34" charset="0"/>
                          <a:cs typeface="Times New Roman" panose="02020603050405020304" pitchFamily="18" charset="0"/>
                        </a:rPr>
                        <a:t>Referral for Civil Recovery</a:t>
                      </a:r>
                      <a:endParaRPr lang="en-ZA"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72000" marR="71755" lvl="0" indent="0" algn="l">
                        <a:lnSpc>
                          <a:spcPct val="150000"/>
                        </a:lnSpc>
                        <a:spcBef>
                          <a:spcPts val="0"/>
                        </a:spcBef>
                        <a:spcAft>
                          <a:spcPts val="0"/>
                        </a:spcAft>
                      </a:pPr>
                      <a:r>
                        <a:rPr lang="en-ZA" sz="1400" b="1" baseline="0" dirty="0" smtClean="0">
                          <a:effectLst/>
                          <a:latin typeface="Arial" panose="020B0604020202020204" pitchFamily="34" charset="0"/>
                          <a:ea typeface="Calibri" panose="020F0502020204030204" pitchFamily="34" charset="0"/>
                          <a:cs typeface="Times New Roman" panose="02020603050405020304" pitchFamily="18" charset="0"/>
                        </a:rPr>
                        <a:t>Disciplinary Referral</a:t>
                      </a:r>
                      <a:endParaRPr lang="en-ZA"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72000" marR="71755" lvl="0" indent="0" algn="l">
                        <a:lnSpc>
                          <a:spcPct val="150000"/>
                        </a:lnSpc>
                        <a:spcBef>
                          <a:spcPts val="0"/>
                        </a:spcBef>
                        <a:spcAft>
                          <a:spcPts val="0"/>
                        </a:spcAft>
                      </a:pPr>
                      <a:r>
                        <a:rPr lang="en-ZA" sz="1400" b="1" baseline="0" dirty="0" smtClean="0">
                          <a:effectLst/>
                          <a:latin typeface="Arial" panose="020B0604020202020204" pitchFamily="34" charset="0"/>
                          <a:ea typeface="Times New Roman" panose="02020603050405020304" pitchFamily="18" charset="0"/>
                          <a:cs typeface="Times New Roman" panose="02020603050405020304" pitchFamily="18" charset="0"/>
                        </a:rPr>
                        <a:t>Vat  </a:t>
                      </a:r>
                    </a:p>
                    <a:p>
                      <a:pPr marL="72000" marR="71755" lvl="0" indent="0" algn="l">
                        <a:lnSpc>
                          <a:spcPct val="150000"/>
                        </a:lnSpc>
                        <a:spcBef>
                          <a:spcPts val="0"/>
                        </a:spcBef>
                        <a:spcAft>
                          <a:spcPts val="0"/>
                        </a:spcAft>
                      </a:pPr>
                      <a:r>
                        <a:rPr lang="en-ZA" sz="1400" b="1" baseline="0" dirty="0" smtClean="0">
                          <a:effectLst/>
                          <a:latin typeface="Arial" panose="020B0604020202020204" pitchFamily="34" charset="0"/>
                          <a:ea typeface="Times New Roman" panose="02020603050405020304" pitchFamily="18" charset="0"/>
                          <a:cs typeface="Times New Roman" panose="02020603050405020304" pitchFamily="18" charset="0"/>
                        </a:rPr>
                        <a:t>Referral </a:t>
                      </a:r>
                      <a:endParaRPr lang="en-ZA"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3934045413"/>
                  </a:ext>
                </a:extLst>
              </a:tr>
              <a:tr h="978062">
                <a:tc>
                  <a:txBody>
                    <a:bodyPr/>
                    <a:lstStyle/>
                    <a:p>
                      <a:pPr marL="36000" marR="71755" lvl="0" indent="0" algn="l" defTabSz="914400" rtl="0" eaLnBrk="1" fontAlgn="auto" latinLnBrk="0" hangingPunct="1">
                        <a:lnSpc>
                          <a:spcPct val="150000"/>
                        </a:lnSpc>
                        <a:spcBef>
                          <a:spcPts val="0"/>
                        </a:spcBef>
                        <a:spcAft>
                          <a:spcPts val="0"/>
                        </a:spcAft>
                        <a:buClrTx/>
                        <a:buSzTx/>
                        <a:buFontTx/>
                        <a:buNone/>
                        <a:tabLst/>
                        <a:defRPr/>
                      </a:pPr>
                      <a:r>
                        <a:rPr lang="en-ZA" sz="1400" b="0" dirty="0" smtClean="0">
                          <a:ea typeface="Times New Roman" panose="02020603050405020304" pitchFamily="18" charset="0"/>
                          <a:cs typeface="Times New Roman" panose="02020603050405020304" pitchFamily="18" charset="0"/>
                        </a:rPr>
                        <a:t>Chief Morris Business Enterprises CC</a:t>
                      </a:r>
                      <a:endParaRPr lang="en-ZA" sz="1400" b="0" dirty="0" smtClean="0">
                        <a:ea typeface="Calibri" panose="020F0502020204030204" pitchFamily="34" charset="0"/>
                        <a:cs typeface="Times New Roman" panose="02020603050405020304" pitchFamily="18" charset="0"/>
                      </a:endParaRPr>
                    </a:p>
                    <a:p>
                      <a:pPr marL="36000" marR="71755" indent="0" algn="l">
                        <a:lnSpc>
                          <a:spcPct val="150000"/>
                        </a:lnSpc>
                        <a:spcBef>
                          <a:spcPts val="0"/>
                        </a:spcBef>
                        <a:spcAft>
                          <a:spcPts val="0"/>
                        </a:spcAft>
                      </a:pP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FFFCC"/>
                    </a:solidFill>
                  </a:tcPr>
                </a:tc>
                <a:tc>
                  <a:txBody>
                    <a:bodyPr/>
                    <a:lstStyle/>
                    <a:p>
                      <a:pPr marL="36000" marR="71755" indent="0" algn="ctr">
                        <a:lnSpc>
                          <a:spcPct val="150000"/>
                        </a:lnSpc>
                        <a:spcBef>
                          <a:spcPts val="0"/>
                        </a:spcBef>
                        <a:spcAft>
                          <a:spcPts val="0"/>
                        </a:spcAft>
                      </a:pPr>
                      <a:r>
                        <a:rPr lang="en-ZA" sz="1400" dirty="0" smtClean="0">
                          <a:effectLst/>
                          <a:latin typeface="+mn-lt"/>
                          <a:ea typeface="Calibri" panose="020F0502020204030204" pitchFamily="34" charset="0"/>
                          <a:cs typeface="Times New Roman" panose="02020603050405020304" pitchFamily="18" charset="0"/>
                        </a:rPr>
                        <a:t>2</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FFFCC"/>
                    </a:solidFill>
                  </a:tcPr>
                </a:tc>
                <a:tc>
                  <a:txBody>
                    <a:bodyPr/>
                    <a:lstStyle/>
                    <a:p>
                      <a:pPr marL="36000" marR="71755" indent="0" algn="ctr">
                        <a:lnSpc>
                          <a:spcPct val="150000"/>
                        </a:lnSpc>
                        <a:spcBef>
                          <a:spcPts val="0"/>
                        </a:spcBef>
                        <a:spcAft>
                          <a:spcPts val="0"/>
                        </a:spcAft>
                      </a:pPr>
                      <a:r>
                        <a:rPr lang="en-ZA" sz="1400" dirty="0" smtClean="0">
                          <a:effectLst/>
                          <a:latin typeface="+mn-lt"/>
                          <a:ea typeface="Calibri" panose="020F0502020204030204" pitchFamily="34" charset="0"/>
                          <a:cs typeface="Times New Roman" panose="02020603050405020304" pitchFamily="18" charset="0"/>
                        </a:rPr>
                        <a:t>R678</a:t>
                      </a:r>
                      <a:r>
                        <a:rPr lang="en-ZA" sz="1400" baseline="0" dirty="0" smtClean="0">
                          <a:effectLst/>
                          <a:latin typeface="+mn-lt"/>
                          <a:ea typeface="Calibri" panose="020F0502020204030204" pitchFamily="34" charset="0"/>
                          <a:cs typeface="Times New Roman" panose="02020603050405020304" pitchFamily="18" charset="0"/>
                        </a:rPr>
                        <a:t> 756</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FFFCC"/>
                    </a:solidFill>
                  </a:tcPr>
                </a:tc>
                <a:tc>
                  <a:txBody>
                    <a:bodyPr/>
                    <a:lstStyle/>
                    <a:p>
                      <a:pPr marL="36000" marR="71755" indent="0" algn="ctr">
                        <a:lnSpc>
                          <a:spcPct val="150000"/>
                        </a:lnSpc>
                        <a:spcBef>
                          <a:spcPts val="0"/>
                        </a:spcBef>
                        <a:spcAft>
                          <a:spcPts val="0"/>
                        </a:spcAft>
                      </a:pPr>
                      <a:r>
                        <a:rPr kumimoji="0" lang="en-ZA" sz="14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Times New Roman" panose="02020603050405020304" pitchFamily="18" charset="0"/>
                        </a:rPr>
                        <a:t>-</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FFFCC"/>
                    </a:solidFill>
                  </a:tcPr>
                </a:tc>
                <a:tc>
                  <a:txBody>
                    <a:bodyPr/>
                    <a:lstStyle/>
                    <a:p>
                      <a:pPr marL="36000" marR="71755" indent="0" algn="ctr">
                        <a:lnSpc>
                          <a:spcPct val="150000"/>
                        </a:lnSpc>
                        <a:spcBef>
                          <a:spcPts val="0"/>
                        </a:spcBef>
                        <a:spcAft>
                          <a:spcPts val="0"/>
                        </a:spcAft>
                      </a:pPr>
                      <a:r>
                        <a:rPr lang="en-ZA" sz="1400" dirty="0" smtClean="0">
                          <a:effectLst/>
                          <a:latin typeface="+mn-lt"/>
                          <a:ea typeface="Calibri" panose="020F0502020204030204" pitchFamily="34" charset="0"/>
                          <a:cs typeface="Times New Roman" panose="02020603050405020304" pitchFamily="18" charset="0"/>
                        </a:rPr>
                        <a:t>-</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FFFCC"/>
                    </a:solidFill>
                  </a:tcPr>
                </a:tc>
                <a:extLst>
                  <a:ext uri="{0D108BD9-81ED-4DB2-BD59-A6C34878D82A}">
                    <a16:rowId xmlns:a16="http://schemas.microsoft.com/office/drawing/2014/main" val="1914959327"/>
                  </a:ext>
                </a:extLst>
              </a:tr>
              <a:tr h="1026134">
                <a:tc>
                  <a:txBody>
                    <a:bodyPr/>
                    <a:lstStyle/>
                    <a:p>
                      <a:pPr marL="36000" marR="71755" indent="0" algn="l">
                        <a:lnSpc>
                          <a:spcPct val="150000"/>
                        </a:lnSpc>
                        <a:spcBef>
                          <a:spcPts val="0"/>
                        </a:spcBef>
                        <a:spcAft>
                          <a:spcPts val="0"/>
                        </a:spcAft>
                      </a:pPr>
                      <a:r>
                        <a:rPr lang="en-ZA" sz="1400" b="0" dirty="0" smtClean="0">
                          <a:ea typeface="Times New Roman" panose="02020603050405020304" pitchFamily="18" charset="0"/>
                          <a:cs typeface="Times New Roman" panose="02020603050405020304" pitchFamily="18" charset="0"/>
                        </a:rPr>
                        <a:t>Conflict of interests x 10 Officials</a:t>
                      </a:r>
                      <a:endParaRPr lang="en-ZA" sz="1400" b="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92D050"/>
                    </a:solidFill>
                  </a:tcPr>
                </a:tc>
                <a:tc>
                  <a:txBody>
                    <a:bodyPr/>
                    <a:lstStyle/>
                    <a:p>
                      <a:pPr marL="36000" marR="71755" indent="0" algn="ctr">
                        <a:lnSpc>
                          <a:spcPct val="150000"/>
                        </a:lnSpc>
                        <a:spcBef>
                          <a:spcPts val="0"/>
                        </a:spcBef>
                        <a:spcAft>
                          <a:spcPts val="0"/>
                        </a:spcAft>
                      </a:pPr>
                      <a:r>
                        <a:rPr lang="en-ZA" sz="1400" dirty="0" smtClean="0">
                          <a:effectLst/>
                          <a:latin typeface="+mn-lt"/>
                          <a:ea typeface="Calibri" panose="020F0502020204030204" pitchFamily="34" charset="0"/>
                          <a:cs typeface="Times New Roman" panose="02020603050405020304" pitchFamily="18" charset="0"/>
                          <a:sym typeface="Wingdings" panose="05000000000000000000" pitchFamily="2" charset="2"/>
                        </a:rPr>
                        <a:t>10</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92D050"/>
                    </a:solidFill>
                  </a:tcPr>
                </a:tc>
                <a:tc>
                  <a:txBody>
                    <a:bodyPr/>
                    <a:lstStyle/>
                    <a:p>
                      <a:pPr marL="36000" marR="71755" indent="0" algn="ctr">
                        <a:lnSpc>
                          <a:spcPct val="150000"/>
                        </a:lnSpc>
                        <a:spcBef>
                          <a:spcPts val="0"/>
                        </a:spcBef>
                        <a:spcAft>
                          <a:spcPts val="0"/>
                        </a:spcAft>
                      </a:pPr>
                      <a:r>
                        <a:rPr lang="en-ZA" sz="1400" dirty="0" smtClean="0">
                          <a:effectLst/>
                          <a:latin typeface="+mn-lt"/>
                          <a:ea typeface="Calibri" panose="020F0502020204030204" pitchFamily="34" charset="0"/>
                          <a:cs typeface="Times New Roman" panose="02020603050405020304" pitchFamily="18" charset="0"/>
                        </a:rPr>
                        <a:t>-</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92D050"/>
                    </a:solidFill>
                  </a:tcPr>
                </a:tc>
                <a:tc>
                  <a:txBody>
                    <a:bodyPr/>
                    <a:lstStyle/>
                    <a:p>
                      <a:pPr marL="36000" marR="71755" indent="0" algn="ctr">
                        <a:lnSpc>
                          <a:spcPct val="150000"/>
                        </a:lnSpc>
                        <a:spcBef>
                          <a:spcPts val="0"/>
                        </a:spcBef>
                        <a:spcAft>
                          <a:spcPts val="0"/>
                        </a:spcAft>
                      </a:pPr>
                      <a:r>
                        <a:rPr kumimoji="0" lang="en-ZA" sz="14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Times New Roman" panose="02020603050405020304" pitchFamily="18" charset="0"/>
                          <a:sym typeface="Wingdings" panose="05000000000000000000" pitchFamily="2" charset="2"/>
                        </a:rPr>
                        <a:t>9</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92D050"/>
                    </a:solidFill>
                  </a:tcPr>
                </a:tc>
                <a:tc>
                  <a:txBody>
                    <a:bodyPr/>
                    <a:lstStyle/>
                    <a:p>
                      <a:pPr marL="36000" marR="71755" indent="0" algn="ctr">
                        <a:lnSpc>
                          <a:spcPct val="150000"/>
                        </a:lnSpc>
                        <a:spcBef>
                          <a:spcPts val="0"/>
                        </a:spcBef>
                        <a:spcAft>
                          <a:spcPts val="0"/>
                        </a:spcAft>
                      </a:pPr>
                      <a:r>
                        <a:rPr lang="en-ZA" sz="1400" dirty="0" smtClean="0">
                          <a:effectLst/>
                          <a:latin typeface="+mn-lt"/>
                          <a:ea typeface="Calibri" panose="020F0502020204030204" pitchFamily="34" charset="0"/>
                          <a:cs typeface="Times New Roman" panose="02020603050405020304" pitchFamily="18" charset="0"/>
                        </a:rPr>
                        <a:t>5</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370920950"/>
                  </a:ext>
                </a:extLst>
              </a:tr>
              <a:tr h="1056673">
                <a:tc>
                  <a:txBody>
                    <a:bodyPr/>
                    <a:lstStyle/>
                    <a:p>
                      <a:pPr marL="36000" marR="71755" indent="0" algn="l">
                        <a:lnSpc>
                          <a:spcPct val="150000"/>
                        </a:lnSpc>
                        <a:spcBef>
                          <a:spcPts val="0"/>
                        </a:spcBef>
                        <a:spcAft>
                          <a:spcPts val="0"/>
                        </a:spcAft>
                      </a:pPr>
                      <a:r>
                        <a:rPr lang="en-ZA" sz="1400" b="0" dirty="0" smtClean="0">
                          <a:ea typeface="Times New Roman" panose="02020603050405020304" pitchFamily="18" charset="0"/>
                          <a:cs typeface="Times New Roman" panose="02020603050405020304" pitchFamily="18" charset="0"/>
                        </a:rPr>
                        <a:t>8 Duplicate payments re Department </a:t>
                      </a:r>
                      <a:endParaRPr lang="en-ZA" sz="1400" b="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FFFCC"/>
                    </a:solidFill>
                  </a:tcPr>
                </a:tc>
                <a:tc>
                  <a:txBody>
                    <a:bodyPr/>
                    <a:lstStyle/>
                    <a:p>
                      <a:pPr marL="36000" marR="71755" indent="0" algn="ctr">
                        <a:lnSpc>
                          <a:spcPct val="150000"/>
                        </a:lnSpc>
                        <a:spcBef>
                          <a:spcPts val="0"/>
                        </a:spcBef>
                        <a:spcAft>
                          <a:spcPts val="0"/>
                        </a:spcAft>
                      </a:pPr>
                      <a:r>
                        <a:rPr lang="en-ZA" sz="1400" dirty="0" smtClean="0">
                          <a:effectLst/>
                          <a:latin typeface="+mn-lt"/>
                          <a:ea typeface="Calibri" panose="020F0502020204030204" pitchFamily="34" charset="0"/>
                          <a:cs typeface="Times New Roman" panose="02020603050405020304" pitchFamily="18" charset="0"/>
                        </a:rPr>
                        <a:t>-</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FFFCC"/>
                    </a:solidFill>
                  </a:tcPr>
                </a:tc>
                <a:tc>
                  <a:txBody>
                    <a:bodyPr/>
                    <a:lstStyle/>
                    <a:p>
                      <a:pPr marL="36000" marR="71755" indent="0" algn="ctr">
                        <a:lnSpc>
                          <a:spcPct val="150000"/>
                        </a:lnSpc>
                        <a:spcBef>
                          <a:spcPts val="0"/>
                        </a:spcBef>
                        <a:spcAft>
                          <a:spcPts val="0"/>
                        </a:spcAft>
                      </a:pPr>
                      <a:r>
                        <a:rPr lang="en-ZA" sz="1400" dirty="0" smtClean="0">
                          <a:effectLst/>
                          <a:latin typeface="+mn-lt"/>
                          <a:ea typeface="Calibri" panose="020F0502020204030204" pitchFamily="34" charset="0"/>
                          <a:cs typeface="Times New Roman" panose="02020603050405020304" pitchFamily="18" charset="0"/>
                        </a:rPr>
                        <a:t>-</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FFFCC"/>
                    </a:solidFill>
                  </a:tcPr>
                </a:tc>
                <a:tc>
                  <a:txBody>
                    <a:bodyPr/>
                    <a:lstStyle/>
                    <a:p>
                      <a:pPr marL="36000" marR="71755" lvl="0" indent="0" algn="ctr" defTabSz="914400" rtl="0" eaLnBrk="1" fontAlgn="auto" latinLnBrk="0" hangingPunct="1">
                        <a:lnSpc>
                          <a:spcPct val="15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a:ea typeface="Calibri" panose="020F0502020204030204" pitchFamily="34" charset="0"/>
                          <a:cs typeface="Times New Roman" panose="02020603050405020304" pitchFamily="18" charset="0"/>
                        </a:rPr>
                        <a:t>-</a:t>
                      </a:r>
                      <a:endParaRPr kumimoji="0" lang="en-ZA" sz="14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a:txBody>
                  <a:tcPr marL="68580" marR="68580" marT="0" marB="0" anchor="ctr">
                    <a:solidFill>
                      <a:srgbClr val="FFFFCC"/>
                    </a:solidFill>
                  </a:tcPr>
                </a:tc>
                <a:tc>
                  <a:txBody>
                    <a:bodyPr/>
                    <a:lstStyle/>
                    <a:p>
                      <a:pPr marL="36000" marR="71755" lvl="0" indent="0" algn="ctr" defTabSz="914400" rtl="0" eaLnBrk="1" fontAlgn="auto" latinLnBrk="0" hangingPunct="1">
                        <a:lnSpc>
                          <a:spcPct val="15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Times New Roman" panose="02020603050405020304" pitchFamily="18" charset="0"/>
                          <a:sym typeface="Wingdings" panose="05000000000000000000" pitchFamily="2" charset="2"/>
                        </a:rPr>
                        <a:t>8</a:t>
                      </a:r>
                      <a:endParaRPr kumimoji="0" lang="en-ZA" sz="14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a:txBody>
                  <a:tcPr marL="68580" marR="68580" marT="0" marB="0" anchor="ctr">
                    <a:solidFill>
                      <a:srgbClr val="FFFFCC"/>
                    </a:solidFill>
                  </a:tcPr>
                </a:tc>
                <a:extLst>
                  <a:ext uri="{0D108BD9-81ED-4DB2-BD59-A6C34878D82A}">
                    <a16:rowId xmlns:a16="http://schemas.microsoft.com/office/drawing/2014/main" val="1463706795"/>
                  </a:ext>
                </a:extLst>
              </a:tr>
              <a:tr h="1056673">
                <a:tc>
                  <a:txBody>
                    <a:bodyPr/>
                    <a:lstStyle/>
                    <a:p>
                      <a:pPr marL="36000" marR="71755" indent="0" algn="l">
                        <a:lnSpc>
                          <a:spcPct val="150000"/>
                        </a:lnSpc>
                        <a:spcBef>
                          <a:spcPts val="0"/>
                        </a:spcBef>
                        <a:spcAft>
                          <a:spcPts val="0"/>
                        </a:spcAft>
                      </a:pPr>
                      <a:r>
                        <a:rPr lang="en-ZA" sz="1400" b="1" dirty="0" smtClean="0">
                          <a:effectLst/>
                          <a:latin typeface="+mn-lt"/>
                          <a:ea typeface="Calibri" panose="020F0502020204030204" pitchFamily="34" charset="0"/>
                          <a:cs typeface="Times New Roman" panose="02020603050405020304" pitchFamily="18" charset="0"/>
                        </a:rPr>
                        <a:t>Totals</a:t>
                      </a:r>
                      <a:endParaRPr lang="en-ZA" sz="14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36000" marR="71755" indent="0" algn="ctr">
                        <a:lnSpc>
                          <a:spcPct val="150000"/>
                        </a:lnSpc>
                        <a:spcBef>
                          <a:spcPts val="0"/>
                        </a:spcBef>
                        <a:spcAft>
                          <a:spcPts val="0"/>
                        </a:spcAft>
                      </a:pPr>
                      <a:r>
                        <a:rPr lang="en-ZA" sz="1400" b="1" dirty="0" smtClean="0">
                          <a:effectLst/>
                          <a:latin typeface="+mn-lt"/>
                          <a:ea typeface="Calibri" panose="020F0502020204030204" pitchFamily="34" charset="0"/>
                          <a:cs typeface="Times New Roman" panose="02020603050405020304" pitchFamily="18" charset="0"/>
                        </a:rPr>
                        <a:t>28</a:t>
                      </a:r>
                      <a:endParaRPr lang="en-ZA" sz="14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36000" marR="71755" indent="0" algn="ctr">
                        <a:lnSpc>
                          <a:spcPct val="150000"/>
                        </a:lnSpc>
                        <a:spcBef>
                          <a:spcPts val="0"/>
                        </a:spcBef>
                        <a:spcAft>
                          <a:spcPts val="0"/>
                        </a:spcAft>
                      </a:pPr>
                      <a:r>
                        <a:rPr lang="en-ZA" sz="1400" b="1" dirty="0" smtClean="0">
                          <a:effectLst/>
                          <a:latin typeface="+mn-lt"/>
                          <a:ea typeface="Calibri" panose="020F0502020204030204" pitchFamily="34" charset="0"/>
                          <a:cs typeface="Times New Roman" panose="02020603050405020304" pitchFamily="18" charset="0"/>
                        </a:rPr>
                        <a:t>R40 249 661</a:t>
                      </a:r>
                      <a:endParaRPr lang="en-ZA" sz="14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36000" marR="71755" lvl="0" indent="0" algn="ctr" defTabSz="914400" rtl="0" eaLnBrk="1" fontAlgn="auto" latinLnBrk="0" hangingPunct="1">
                        <a:lnSpc>
                          <a:spcPct val="15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a:ea typeface="Calibri" panose="020F0502020204030204" pitchFamily="34" charset="0"/>
                          <a:cs typeface="Times New Roman" panose="02020603050405020304" pitchFamily="18" charset="0"/>
                        </a:rPr>
                        <a:t>17</a:t>
                      </a:r>
                      <a:endParaRPr kumimoji="0" lang="en-ZA" sz="14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36000" marR="71755" lvl="0" indent="0" algn="ctr" defTabSz="914400" rtl="0" eaLnBrk="1" fontAlgn="auto" latinLnBrk="0" hangingPunct="1">
                        <a:lnSpc>
                          <a:spcPct val="15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a:ea typeface="Calibri" panose="020F0502020204030204" pitchFamily="34" charset="0"/>
                          <a:cs typeface="Times New Roman" panose="02020603050405020304" pitchFamily="18" charset="0"/>
                        </a:rPr>
                        <a:t>13</a:t>
                      </a:r>
                      <a:endParaRPr kumimoji="0" lang="en-ZA" sz="14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a:txBody>
                  <a:tcPr marL="68580" marR="68580" marT="0" marB="0" anchor="ctr">
                    <a:solidFill>
                      <a:srgbClr val="FF0000"/>
                    </a:solidFill>
                  </a:tcPr>
                </a:tc>
                <a:extLst>
                  <a:ext uri="{0D108BD9-81ED-4DB2-BD59-A6C34878D82A}">
                    <a16:rowId xmlns:a16="http://schemas.microsoft.com/office/drawing/2014/main" val="10004"/>
                  </a:ext>
                </a:extLst>
              </a:tr>
            </a:tbl>
          </a:graphicData>
        </a:graphic>
      </p:graphicFrame>
      <p:pic>
        <p:nvPicPr>
          <p:cNvPr id="7" name="Picture 2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899" b="33594"/>
          <a:stretch/>
        </p:blipFill>
        <p:spPr bwMode="auto">
          <a:xfrm>
            <a:off x="8650991" y="6416554"/>
            <a:ext cx="430559" cy="37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2802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082674"/>
            <a:ext cx="8856984" cy="5273675"/>
          </a:xfrm>
        </p:spPr>
        <p:txBody>
          <a:bodyPr/>
          <a:lstStyle/>
          <a:p>
            <a:pPr marL="0" lvl="0" indent="0" algn="just">
              <a:lnSpc>
                <a:spcPct val="150000"/>
              </a:lnSpc>
              <a:spcAft>
                <a:spcPts val="600"/>
              </a:spcAft>
              <a:buNone/>
            </a:pPr>
            <a:r>
              <a:rPr lang="en-ZA" sz="1400" u="sng" dirty="0">
                <a:latin typeface="+mn-lt"/>
              </a:rPr>
              <a:t>Procurement of goods and services by the Department of Water and Sanitation which were not fair, transparent or equitable and conflict of interest of departmental personnel in entities contracting with the Department</a:t>
            </a:r>
          </a:p>
          <a:p>
            <a:pPr marL="0" indent="0" algn="just">
              <a:lnSpc>
                <a:spcPct val="150000"/>
              </a:lnSpc>
              <a:spcAft>
                <a:spcPts val="600"/>
              </a:spcAft>
              <a:buNone/>
            </a:pPr>
            <a:r>
              <a:rPr lang="en-ZA" sz="1400" dirty="0">
                <a:latin typeface="+mn-lt"/>
              </a:rPr>
              <a:t>In respect of the above, the SIU has found evidence during the course of the investigation that indicated:</a:t>
            </a:r>
          </a:p>
          <a:p>
            <a:pPr marL="628650" lvl="0" indent="-285750" algn="just">
              <a:lnSpc>
                <a:spcPct val="150000"/>
              </a:lnSpc>
              <a:spcAft>
                <a:spcPts val="600"/>
              </a:spcAft>
              <a:buFont typeface="Arial" panose="020B0604020202020204" pitchFamily="34" charset="0"/>
              <a:buChar char="•"/>
            </a:pPr>
            <a:r>
              <a:rPr lang="en-US" sz="1400" dirty="0" smtClean="0">
                <a:latin typeface="+mn-lt"/>
              </a:rPr>
              <a:t>fruitless and wasteful expenditure</a:t>
            </a:r>
            <a:endParaRPr lang="en-ZA" sz="1400" dirty="0" smtClean="0">
              <a:latin typeface="+mn-lt"/>
            </a:endParaRPr>
          </a:p>
          <a:p>
            <a:pPr marL="628650" lvl="0" indent="-285750" algn="just">
              <a:lnSpc>
                <a:spcPct val="150000"/>
              </a:lnSpc>
              <a:spcAft>
                <a:spcPts val="600"/>
              </a:spcAft>
              <a:buFont typeface="Arial" panose="020B0604020202020204" pitchFamily="34" charset="0"/>
              <a:buChar char="•"/>
            </a:pPr>
            <a:r>
              <a:rPr lang="en-US" sz="1400" dirty="0" smtClean="0">
                <a:latin typeface="+mn-lt"/>
              </a:rPr>
              <a:t>irregular </a:t>
            </a:r>
            <a:r>
              <a:rPr lang="en-US" sz="1400" dirty="0">
                <a:latin typeface="+mn-lt"/>
              </a:rPr>
              <a:t>expenditure</a:t>
            </a:r>
            <a:endParaRPr lang="en-ZA" sz="1400" dirty="0">
              <a:latin typeface="+mn-lt"/>
            </a:endParaRPr>
          </a:p>
          <a:p>
            <a:pPr marL="628650" lvl="0" indent="-285750" algn="just">
              <a:lnSpc>
                <a:spcPct val="150000"/>
              </a:lnSpc>
              <a:spcAft>
                <a:spcPts val="600"/>
              </a:spcAft>
              <a:buFont typeface="Arial" panose="020B0604020202020204" pitchFamily="34" charset="0"/>
              <a:buChar char="•"/>
            </a:pPr>
            <a:r>
              <a:rPr lang="en-ZA" sz="1400" dirty="0">
                <a:latin typeface="+mn-lt"/>
              </a:rPr>
              <a:t>fraud and theft</a:t>
            </a:r>
          </a:p>
          <a:p>
            <a:pPr marL="628650" lvl="0" indent="-285750" algn="just">
              <a:lnSpc>
                <a:spcPct val="150000"/>
              </a:lnSpc>
              <a:spcAft>
                <a:spcPts val="600"/>
              </a:spcAft>
              <a:buFont typeface="Arial" panose="020B0604020202020204" pitchFamily="34" charset="0"/>
              <a:buChar char="•"/>
            </a:pPr>
            <a:r>
              <a:rPr lang="en-ZA" sz="1400" dirty="0" smtClean="0">
                <a:latin typeface="+mn-lt"/>
              </a:rPr>
              <a:t>corruption</a:t>
            </a:r>
          </a:p>
          <a:p>
            <a:pPr marL="628650" lvl="0" indent="-285750" algn="just">
              <a:lnSpc>
                <a:spcPct val="150000"/>
              </a:lnSpc>
              <a:spcAft>
                <a:spcPts val="600"/>
              </a:spcAft>
              <a:buFont typeface="Arial" panose="020B0604020202020204" pitchFamily="34" charset="0"/>
              <a:buChar char="•"/>
            </a:pPr>
            <a:r>
              <a:rPr lang="en-ZA" sz="1400" dirty="0" smtClean="0">
                <a:latin typeface="+mn-lt"/>
              </a:rPr>
              <a:t>officials </a:t>
            </a:r>
            <a:r>
              <a:rPr lang="en-ZA" sz="1400" dirty="0">
                <a:latin typeface="+mn-lt"/>
              </a:rPr>
              <a:t>who appear to have defrauded the Department by being complicit in the manipulation of procurement processes concerned to their personal benefit</a:t>
            </a:r>
          </a:p>
          <a:p>
            <a:pPr marL="628650" lvl="0" indent="-285750" algn="just">
              <a:lnSpc>
                <a:spcPct val="150000"/>
              </a:lnSpc>
              <a:spcAft>
                <a:spcPts val="600"/>
              </a:spcAft>
              <a:buFont typeface="Arial" panose="020B0604020202020204" pitchFamily="34" charset="0"/>
              <a:buChar char="•"/>
            </a:pPr>
            <a:r>
              <a:rPr lang="en-ZA" sz="1400" dirty="0">
                <a:latin typeface="+mn-lt"/>
              </a:rPr>
              <a:t>a contravention of section 17(1) of the Prevention and Combatting of Corrupt Activities Act No. 12 of 2014 </a:t>
            </a: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17</a:t>
            </a:fld>
            <a:endParaRPr lang="en-ZA" dirty="0">
              <a:solidFill>
                <a:srgbClr val="000000">
                  <a:tint val="75000"/>
                </a:srgbClr>
              </a:solidFill>
            </a:endParaRPr>
          </a:p>
        </p:txBody>
      </p:sp>
      <p:sp>
        <p:nvSpPr>
          <p:cNvPr id="5" name="Content Placeholder 4"/>
          <p:cNvSpPr>
            <a:spLocks noGrp="1"/>
          </p:cNvSpPr>
          <p:nvPr>
            <p:ph idx="13"/>
          </p:nvPr>
        </p:nvSpPr>
        <p:spPr/>
        <p:txBody>
          <a:bodyPr/>
          <a:lstStyle/>
          <a:p>
            <a:r>
              <a:rPr lang="en-ZA" sz="2200" dirty="0" smtClean="0">
                <a:effectLst>
                  <a:outerShdw blurRad="38100" dist="38100" dir="2700000" algn="tl">
                    <a:srgbClr val="000000">
                      <a:alpha val="43137"/>
                    </a:srgbClr>
                  </a:outerShdw>
                </a:effectLst>
                <a:latin typeface="+mj-lt"/>
              </a:rPr>
              <a:t>General Procurement Findings</a:t>
            </a:r>
            <a:endParaRPr lang="en-ZA" sz="2200" dirty="0">
              <a:effectLst>
                <a:outerShdw blurRad="38100" dist="38100" dir="2700000" algn="tl">
                  <a:srgbClr val="000000">
                    <a:alpha val="43137"/>
                  </a:srgbClr>
                </a:outerShdw>
              </a:effectLst>
              <a:latin typeface="+mj-lt"/>
            </a:endParaRPr>
          </a:p>
        </p:txBody>
      </p:sp>
      <p:pic>
        <p:nvPicPr>
          <p:cNvPr id="6" name="Picture 2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899" b="33594"/>
          <a:stretch/>
        </p:blipFill>
        <p:spPr bwMode="auto">
          <a:xfrm>
            <a:off x="8650991" y="6416554"/>
            <a:ext cx="430559" cy="37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3740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lgn="just">
              <a:lnSpc>
                <a:spcPct val="150000"/>
              </a:lnSpc>
              <a:spcAft>
                <a:spcPts val="600"/>
              </a:spcAft>
              <a:buFont typeface="Arial" panose="020B0604020202020204" pitchFamily="34" charset="0"/>
              <a:buChar char="•"/>
            </a:pPr>
            <a:r>
              <a:rPr lang="en-US" sz="1400" dirty="0" smtClean="0">
                <a:latin typeface="+mn-lt"/>
              </a:rPr>
              <a:t>a </a:t>
            </a:r>
            <a:r>
              <a:rPr lang="en-US" sz="1400" dirty="0">
                <a:latin typeface="+mn-lt"/>
              </a:rPr>
              <a:t>contravention of paragraph C4.5 of the Public Service Regulations of 1 July 1999</a:t>
            </a:r>
            <a:endParaRPr lang="en-ZA" sz="1400" dirty="0">
              <a:latin typeface="+mn-lt"/>
            </a:endParaRPr>
          </a:p>
          <a:p>
            <a:pPr lvl="0" algn="just">
              <a:lnSpc>
                <a:spcPct val="150000"/>
              </a:lnSpc>
              <a:spcAft>
                <a:spcPts val="600"/>
              </a:spcAft>
              <a:buFont typeface="Arial" panose="020B0604020202020204" pitchFamily="34" charset="0"/>
              <a:buChar char="•"/>
            </a:pPr>
            <a:r>
              <a:rPr lang="en-US" sz="1400" b="1" dirty="0">
                <a:latin typeface="+mn-lt"/>
              </a:rPr>
              <a:t>dishonesty/fraud</a:t>
            </a:r>
            <a:r>
              <a:rPr lang="en-US" sz="1400" dirty="0">
                <a:latin typeface="+mn-lt"/>
              </a:rPr>
              <a:t>, and</a:t>
            </a:r>
            <a:endParaRPr lang="en-ZA" sz="1400" dirty="0">
              <a:latin typeface="+mn-lt"/>
            </a:endParaRPr>
          </a:p>
          <a:p>
            <a:pPr marL="400050" lvl="2" indent="0" algn="just">
              <a:lnSpc>
                <a:spcPct val="150000"/>
              </a:lnSpc>
              <a:spcAft>
                <a:spcPts val="600"/>
              </a:spcAft>
              <a:buNone/>
            </a:pPr>
            <a:r>
              <a:rPr lang="en-US" sz="1400" dirty="0" smtClean="0">
                <a:latin typeface="+mn-lt"/>
              </a:rPr>
              <a:t>- the </a:t>
            </a:r>
            <a:r>
              <a:rPr lang="en-US" sz="1400" b="1" dirty="0">
                <a:latin typeface="+mn-lt"/>
              </a:rPr>
              <a:t>contravention of the Code of Good Conduct for the Public Service C. 4. 5 </a:t>
            </a:r>
            <a:r>
              <a:rPr lang="en-US" sz="1400" dirty="0">
                <a:latin typeface="+mn-lt"/>
              </a:rPr>
              <a:t>(by engaging in any transaction or action that is in conflict with or infringes on the execution of his official duties) and</a:t>
            </a:r>
            <a:endParaRPr lang="en-ZA" sz="1400" dirty="0">
              <a:latin typeface="+mn-lt"/>
            </a:endParaRPr>
          </a:p>
          <a:p>
            <a:pPr marL="400050" lvl="2" indent="0" algn="just">
              <a:lnSpc>
                <a:spcPct val="150000"/>
              </a:lnSpc>
              <a:spcAft>
                <a:spcPts val="600"/>
              </a:spcAft>
              <a:buNone/>
            </a:pPr>
            <a:r>
              <a:rPr lang="en-US" sz="1400" dirty="0" smtClean="0">
                <a:latin typeface="+mn-lt"/>
              </a:rPr>
              <a:t>- the </a:t>
            </a:r>
            <a:r>
              <a:rPr lang="en-US" sz="1400" b="1" dirty="0">
                <a:latin typeface="+mn-lt"/>
              </a:rPr>
              <a:t>contravention of the Code of Good Conduct for the Public Service C. 5.3 </a:t>
            </a:r>
            <a:r>
              <a:rPr lang="en-US" sz="1400" dirty="0">
                <a:latin typeface="+mn-lt"/>
              </a:rPr>
              <a:t>(by using his official position to obtain private gifts or benefits for himself during the performance of his official duties and accepting gifts or benefits that may be construed as bribes).</a:t>
            </a:r>
            <a:endParaRPr lang="en-ZA" sz="1400" dirty="0">
              <a:latin typeface="+mn-lt"/>
            </a:endParaRPr>
          </a:p>
          <a:p>
            <a:endParaRPr lang="en-ZA" dirty="0"/>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18</a:t>
            </a:fld>
            <a:endParaRPr lang="en-ZA" dirty="0">
              <a:solidFill>
                <a:srgbClr val="000000">
                  <a:tint val="75000"/>
                </a:srgbClr>
              </a:solidFill>
            </a:endParaRPr>
          </a:p>
        </p:txBody>
      </p:sp>
      <p:sp>
        <p:nvSpPr>
          <p:cNvPr id="5" name="Content Placeholder 4"/>
          <p:cNvSpPr>
            <a:spLocks noGrp="1"/>
          </p:cNvSpPr>
          <p:nvPr>
            <p:ph idx="13"/>
          </p:nvPr>
        </p:nvSpPr>
        <p:spPr>
          <a:xfrm>
            <a:off x="1185862" y="0"/>
            <a:ext cx="6510337" cy="838200"/>
          </a:xfrm>
        </p:spPr>
        <p:txBody>
          <a:bodyPr/>
          <a:lstStyle/>
          <a:p>
            <a:r>
              <a:rPr lang="en-ZA" sz="2200" dirty="0" smtClean="0">
                <a:effectLst>
                  <a:outerShdw blurRad="38100" dist="38100" dir="2700000" algn="tl">
                    <a:srgbClr val="000000">
                      <a:alpha val="43137"/>
                    </a:srgbClr>
                  </a:outerShdw>
                </a:effectLst>
                <a:latin typeface="+mj-lt"/>
              </a:rPr>
              <a:t>General Procurement Findings</a:t>
            </a:r>
            <a:endParaRPr lang="en-ZA" sz="2200" dirty="0">
              <a:effectLst>
                <a:outerShdw blurRad="38100" dist="38100" dir="2700000" algn="tl">
                  <a:srgbClr val="000000">
                    <a:alpha val="43137"/>
                  </a:srgbClr>
                </a:outerShdw>
              </a:effectLst>
              <a:latin typeface="+mj-lt"/>
            </a:endParaRPr>
          </a:p>
        </p:txBody>
      </p:sp>
      <p:pic>
        <p:nvPicPr>
          <p:cNvPr id="6" name="Picture 2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899" b="33594"/>
          <a:stretch/>
        </p:blipFill>
        <p:spPr bwMode="auto">
          <a:xfrm>
            <a:off x="8650991" y="6416554"/>
            <a:ext cx="430559" cy="37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4202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19</a:t>
            </a:fld>
            <a:endParaRPr lang="en-ZA" dirty="0">
              <a:solidFill>
                <a:srgbClr val="000000">
                  <a:tint val="75000"/>
                </a:srgbClr>
              </a:solidFill>
            </a:endParaRPr>
          </a:p>
        </p:txBody>
      </p:sp>
      <p:sp>
        <p:nvSpPr>
          <p:cNvPr id="6" name="Content Placeholder 5"/>
          <p:cNvSpPr>
            <a:spLocks noGrp="1"/>
          </p:cNvSpPr>
          <p:nvPr>
            <p:ph idx="13"/>
          </p:nvPr>
        </p:nvSpPr>
        <p:spPr/>
        <p:txBody>
          <a:bodyPr/>
          <a:lstStyle/>
          <a:p>
            <a:r>
              <a:rPr lang="en-ZA" sz="2200" dirty="0">
                <a:effectLst>
                  <a:outerShdw blurRad="38100" dist="38100" dir="2700000" algn="tl">
                    <a:srgbClr val="000000">
                      <a:alpha val="43137"/>
                    </a:srgbClr>
                  </a:outerShdw>
                </a:effectLst>
                <a:latin typeface="+mj-lt"/>
              </a:rPr>
              <a:t>Proclamation R54 of 2012 </a:t>
            </a:r>
            <a:endParaRPr lang="en-ZA" sz="2200" dirty="0" smtClean="0">
              <a:effectLst>
                <a:outerShdw blurRad="38100" dist="38100" dir="2700000" algn="tl">
                  <a:srgbClr val="000000">
                    <a:alpha val="43137"/>
                  </a:srgbClr>
                </a:outerShdw>
              </a:effectLst>
              <a:latin typeface="+mj-lt"/>
            </a:endParaRPr>
          </a:p>
          <a:p>
            <a:r>
              <a:rPr lang="en-ZA" sz="2200" dirty="0">
                <a:effectLst>
                  <a:outerShdw blurRad="38100" dist="38100" dir="2700000" algn="tl">
                    <a:srgbClr val="000000">
                      <a:alpha val="43137"/>
                    </a:srgbClr>
                  </a:outerShdw>
                </a:effectLst>
                <a:latin typeface="+mj-lt"/>
              </a:rPr>
              <a:t>D</a:t>
            </a:r>
            <a:r>
              <a:rPr lang="en-ZA" sz="2200" dirty="0" smtClean="0">
                <a:effectLst>
                  <a:outerShdw blurRad="38100" dist="38100" dir="2700000" algn="tl">
                    <a:srgbClr val="000000">
                      <a:alpha val="43137"/>
                    </a:srgbClr>
                  </a:outerShdw>
                </a:effectLst>
                <a:latin typeface="+mj-lt"/>
              </a:rPr>
              <a:t>epartment </a:t>
            </a:r>
            <a:r>
              <a:rPr lang="en-ZA" sz="2200" dirty="0">
                <a:effectLst>
                  <a:outerShdw blurRad="38100" dist="38100" dir="2700000" algn="tl">
                    <a:srgbClr val="000000">
                      <a:alpha val="43137"/>
                    </a:srgbClr>
                  </a:outerShdw>
                </a:effectLst>
                <a:latin typeface="+mj-lt"/>
              </a:rPr>
              <a:t>of Water </a:t>
            </a:r>
            <a:r>
              <a:rPr lang="en-ZA" sz="2200" dirty="0" smtClean="0">
                <a:effectLst>
                  <a:outerShdw blurRad="38100" dist="38100" dir="2700000" algn="tl">
                    <a:srgbClr val="000000">
                      <a:alpha val="43137"/>
                    </a:srgbClr>
                  </a:outerShdw>
                </a:effectLst>
                <a:latin typeface="+mj-lt"/>
              </a:rPr>
              <a:t>Affairs</a:t>
            </a:r>
            <a:endParaRPr lang="en-ZA" sz="2200" dirty="0">
              <a:effectLst>
                <a:outerShdw blurRad="38100" dist="38100" dir="2700000" algn="tl">
                  <a:srgbClr val="000000">
                    <a:alpha val="43137"/>
                  </a:srgbClr>
                </a:outerShdw>
              </a:effectLst>
              <a:latin typeface="+mj-lt"/>
            </a:endParaRPr>
          </a:p>
        </p:txBody>
      </p:sp>
      <p:pic>
        <p:nvPicPr>
          <p:cNvPr id="8" name="Picture 2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899" b="33594"/>
          <a:stretch/>
        </p:blipFill>
        <p:spPr bwMode="auto">
          <a:xfrm>
            <a:off x="8650991" y="6416554"/>
            <a:ext cx="430559" cy="37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le 10"/>
          <p:cNvGraphicFramePr>
            <a:graphicFrameLocks noGrp="1"/>
          </p:cNvGraphicFramePr>
          <p:nvPr>
            <p:extLst>
              <p:ext uri="{D42A27DB-BD31-4B8C-83A1-F6EECF244321}">
                <p14:modId xmlns:p14="http://schemas.microsoft.com/office/powerpoint/2010/main" val="3021306832"/>
              </p:ext>
            </p:extLst>
          </p:nvPr>
        </p:nvGraphicFramePr>
        <p:xfrm>
          <a:off x="251520" y="1078391"/>
          <a:ext cx="8712966" cy="5358936"/>
        </p:xfrm>
        <a:graphic>
          <a:graphicData uri="http://schemas.openxmlformats.org/drawingml/2006/table">
            <a:tbl>
              <a:tblPr firstRow="1" bandRow="1"/>
              <a:tblGrid>
                <a:gridCol w="648072">
                  <a:extLst>
                    <a:ext uri="{9D8B030D-6E8A-4147-A177-3AD203B41FA5}">
                      <a16:colId xmlns:a16="http://schemas.microsoft.com/office/drawing/2014/main" val="1535064436"/>
                    </a:ext>
                  </a:extLst>
                </a:gridCol>
                <a:gridCol w="1728192">
                  <a:extLst>
                    <a:ext uri="{9D8B030D-6E8A-4147-A177-3AD203B41FA5}">
                      <a16:colId xmlns:a16="http://schemas.microsoft.com/office/drawing/2014/main" val="754388282"/>
                    </a:ext>
                  </a:extLst>
                </a:gridCol>
                <a:gridCol w="1080120">
                  <a:extLst>
                    <a:ext uri="{9D8B030D-6E8A-4147-A177-3AD203B41FA5}">
                      <a16:colId xmlns:a16="http://schemas.microsoft.com/office/drawing/2014/main" val="856548629"/>
                    </a:ext>
                  </a:extLst>
                </a:gridCol>
                <a:gridCol w="792088">
                  <a:extLst>
                    <a:ext uri="{9D8B030D-6E8A-4147-A177-3AD203B41FA5}">
                      <a16:colId xmlns:a16="http://schemas.microsoft.com/office/drawing/2014/main" val="161784317"/>
                    </a:ext>
                  </a:extLst>
                </a:gridCol>
                <a:gridCol w="1611128">
                  <a:extLst>
                    <a:ext uri="{9D8B030D-6E8A-4147-A177-3AD203B41FA5}">
                      <a16:colId xmlns:a16="http://schemas.microsoft.com/office/drawing/2014/main" val="1592229721"/>
                    </a:ext>
                  </a:extLst>
                </a:gridCol>
                <a:gridCol w="2853366">
                  <a:extLst>
                    <a:ext uri="{9D8B030D-6E8A-4147-A177-3AD203B41FA5}">
                      <a16:colId xmlns:a16="http://schemas.microsoft.com/office/drawing/2014/main" val="2018881255"/>
                    </a:ext>
                  </a:extLst>
                </a:gridCol>
              </a:tblGrid>
              <a:tr h="450322">
                <a:tc gridSpan="6">
                  <a:txBody>
                    <a:bodyPr/>
                    <a:lstStyle/>
                    <a:p>
                      <a:r>
                        <a:rPr lang="en-ZA" sz="1800" b="1" kern="1200" dirty="0" smtClean="0">
                          <a:solidFill>
                            <a:schemeClr val="tx1"/>
                          </a:solidFill>
                          <a:effectLst/>
                          <a:latin typeface="+mn-lt"/>
                          <a:ea typeface="+mn-ea"/>
                          <a:cs typeface="+mn-cs"/>
                        </a:rPr>
                        <a:t>Conflicts of interest identified by the SIU</a:t>
                      </a:r>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3694671187"/>
                  </a:ext>
                </a:extLst>
              </a:tr>
              <a:tr h="1152162">
                <a:tc>
                  <a:txBody>
                    <a:bodyPr/>
                    <a:lstStyle/>
                    <a:p>
                      <a:pPr marL="72000" marR="71755" lvl="0" indent="0" algn="l">
                        <a:lnSpc>
                          <a:spcPct val="150000"/>
                        </a:lnSpc>
                        <a:spcBef>
                          <a:spcPts val="0"/>
                        </a:spcBef>
                        <a:spcAft>
                          <a:spcPts val="0"/>
                        </a:spcAft>
                      </a:pPr>
                      <a:r>
                        <a:rPr lang="en-ZA" sz="1200" b="1" baseline="0" dirty="0" smtClean="0">
                          <a:effectLst/>
                          <a:latin typeface="Arial" panose="020B0604020202020204" pitchFamily="34" charset="0"/>
                          <a:ea typeface="Times New Roman" panose="02020603050405020304" pitchFamily="18" charset="0"/>
                          <a:cs typeface="Times New Roman" panose="02020603050405020304" pitchFamily="18" charset="0"/>
                        </a:rPr>
                        <a:t>No</a:t>
                      </a:r>
                      <a:endParaRPr lang="en-ZA"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72000" marR="71755" lvl="0" indent="0" algn="l">
                        <a:lnSpc>
                          <a:spcPct val="150000"/>
                        </a:lnSpc>
                        <a:spcBef>
                          <a:spcPts val="0"/>
                        </a:spcBef>
                        <a:spcAft>
                          <a:spcPts val="0"/>
                        </a:spcAft>
                      </a:pPr>
                      <a:r>
                        <a:rPr lang="en-ZA" sz="1200" b="1" baseline="0" dirty="0">
                          <a:effectLst/>
                          <a:latin typeface="Arial" panose="020B0604020202020204" pitchFamily="34" charset="0"/>
                          <a:ea typeface="Times New Roman" panose="02020603050405020304" pitchFamily="18" charset="0"/>
                          <a:cs typeface="Times New Roman" panose="02020603050405020304" pitchFamily="18" charset="0"/>
                        </a:rPr>
                        <a:t>Employee</a:t>
                      </a:r>
                      <a:endParaRPr lang="en-ZA"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72000" marR="71755" lvl="0" indent="0" algn="l">
                        <a:lnSpc>
                          <a:spcPct val="150000"/>
                        </a:lnSpc>
                        <a:spcBef>
                          <a:spcPts val="0"/>
                        </a:spcBef>
                        <a:spcAft>
                          <a:spcPts val="0"/>
                        </a:spcAft>
                      </a:pPr>
                      <a:r>
                        <a:rPr lang="en-ZA" sz="1200" b="1" baseline="0" dirty="0">
                          <a:effectLst/>
                          <a:latin typeface="Arial" panose="020B0604020202020204" pitchFamily="34" charset="0"/>
                          <a:ea typeface="Times New Roman" panose="02020603050405020304" pitchFamily="18" charset="0"/>
                          <a:cs typeface="Times New Roman" panose="02020603050405020304" pitchFamily="18" charset="0"/>
                        </a:rPr>
                        <a:t>Employee owned business entity</a:t>
                      </a:r>
                      <a:endParaRPr lang="en-ZA"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72000" marR="71755" lvl="0" indent="0" algn="l">
                        <a:lnSpc>
                          <a:spcPct val="150000"/>
                        </a:lnSpc>
                        <a:spcBef>
                          <a:spcPts val="0"/>
                        </a:spcBef>
                        <a:spcAft>
                          <a:spcPts val="0"/>
                        </a:spcAft>
                      </a:pPr>
                      <a:r>
                        <a:rPr lang="en-ZA" sz="1200" b="1" baseline="0" dirty="0">
                          <a:effectLst/>
                          <a:latin typeface="Arial" panose="020B0604020202020204" pitchFamily="34" charset="0"/>
                          <a:ea typeface="Times New Roman" panose="02020603050405020304" pitchFamily="18" charset="0"/>
                          <a:cs typeface="Times New Roman" panose="02020603050405020304" pitchFamily="18" charset="0"/>
                        </a:rPr>
                        <a:t>No. of trans-actions</a:t>
                      </a:r>
                      <a:endParaRPr lang="en-ZA"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72000" marR="71755" lvl="0" indent="0" algn="l">
                        <a:lnSpc>
                          <a:spcPct val="150000"/>
                        </a:lnSpc>
                        <a:spcBef>
                          <a:spcPts val="0"/>
                        </a:spcBef>
                        <a:spcAft>
                          <a:spcPts val="0"/>
                        </a:spcAft>
                      </a:pPr>
                      <a:r>
                        <a:rPr lang="en-ZA" sz="1200" b="1" baseline="0" dirty="0">
                          <a:effectLst/>
                          <a:latin typeface="Arial" panose="020B0604020202020204" pitchFamily="34" charset="0"/>
                          <a:ea typeface="Times New Roman" panose="02020603050405020304" pitchFamily="18" charset="0"/>
                          <a:cs typeface="Times New Roman" panose="02020603050405020304" pitchFamily="18" charset="0"/>
                        </a:rPr>
                        <a:t>Amounts paid by the Department to the entity</a:t>
                      </a:r>
                      <a:endParaRPr lang="en-ZA"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72000" marR="71755" lvl="0" indent="0" algn="l">
                        <a:lnSpc>
                          <a:spcPct val="150000"/>
                        </a:lnSpc>
                        <a:spcBef>
                          <a:spcPts val="0"/>
                        </a:spcBef>
                        <a:spcAft>
                          <a:spcPts val="0"/>
                        </a:spcAft>
                      </a:pPr>
                      <a:r>
                        <a:rPr lang="en-ZA" sz="1200" b="1" baseline="0" dirty="0">
                          <a:effectLst/>
                          <a:latin typeface="Arial" panose="020B0604020202020204" pitchFamily="34" charset="0"/>
                          <a:ea typeface="Times New Roman" panose="02020603050405020304" pitchFamily="18" charset="0"/>
                          <a:cs typeface="Times New Roman" panose="02020603050405020304" pitchFamily="18" charset="0"/>
                        </a:rPr>
                        <a:t>Status of Disciplinary referral made by SIU</a:t>
                      </a:r>
                      <a:endParaRPr lang="en-ZA"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2301386317"/>
                  </a:ext>
                </a:extLst>
              </a:tr>
              <a:tr h="1440203">
                <a:tc>
                  <a:txBody>
                    <a:bodyPr/>
                    <a:lstStyle/>
                    <a:p>
                      <a:pPr marL="36000" marR="71755" indent="0" algn="l">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1</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36000" marR="71755" indent="0">
                        <a:lnSpc>
                          <a:spcPct val="150000"/>
                        </a:lnSpc>
                        <a:spcBef>
                          <a:spcPts val="0"/>
                        </a:spcBef>
                        <a:spcAft>
                          <a:spcPts val="0"/>
                        </a:spcAft>
                      </a:pPr>
                      <a:r>
                        <a:rPr lang="en-ZA" sz="1200" b="1" dirty="0" err="1">
                          <a:effectLst/>
                          <a:latin typeface="Arial" panose="020B0604020202020204" pitchFamily="34" charset="0"/>
                          <a:ea typeface="Times New Roman" panose="02020603050405020304" pitchFamily="18" charset="0"/>
                          <a:cs typeface="Times New Roman" panose="02020603050405020304" pitchFamily="18" charset="0"/>
                        </a:rPr>
                        <a:t>Mpho</a:t>
                      </a: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 Patricia </a:t>
                      </a:r>
                      <a:r>
                        <a:rPr lang="en-ZA" sz="1200" b="1" dirty="0" err="1">
                          <a:effectLst/>
                          <a:latin typeface="Arial" panose="020B0604020202020204" pitchFamily="34" charset="0"/>
                          <a:ea typeface="Times New Roman" panose="02020603050405020304" pitchFamily="18" charset="0"/>
                          <a:cs typeface="Times New Roman" panose="02020603050405020304" pitchFamily="18" charset="0"/>
                        </a:rPr>
                        <a:t>Lekeba</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36000" marR="71755" indent="0">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Night Breeze </a:t>
                      </a:r>
                      <a:r>
                        <a:rPr lang="en-ZA" sz="1200" dirty="0" err="1">
                          <a:effectLst/>
                          <a:latin typeface="Arial" panose="020B0604020202020204" pitchFamily="34" charset="0"/>
                          <a:ea typeface="Times New Roman" panose="02020603050405020304" pitchFamily="18" charset="0"/>
                          <a:cs typeface="Times New Roman" panose="02020603050405020304" pitchFamily="18" charset="0"/>
                        </a:rPr>
                        <a:t>Nosande</a:t>
                      </a:r>
                      <a:r>
                        <a:rPr lang="en-ZA" sz="1200" dirty="0">
                          <a:effectLst/>
                          <a:latin typeface="Arial" panose="020B0604020202020204" pitchFamily="34" charset="0"/>
                          <a:ea typeface="Times New Roman" panose="02020603050405020304" pitchFamily="18" charset="0"/>
                          <a:cs typeface="Times New Roman" panose="02020603050405020304" pitchFamily="18" charset="0"/>
                        </a:rPr>
                        <a:t> Trading 99</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36000" marR="71755" indent="0" algn="l">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5</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36000" marR="71755" indent="0" algn="l">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R6 965 </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128</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36000" marR="71755" indent="0">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Matter referred to the Chief Directorate: Legal Services for a legal opinion</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 D</a:t>
                      </a:r>
                      <a:r>
                        <a:rPr lang="en-ZA" sz="1200" baseline="0" dirty="0" smtClean="0">
                          <a:effectLst/>
                          <a:latin typeface="Arial" panose="020B0604020202020204" pitchFamily="34" charset="0"/>
                          <a:ea typeface="Times New Roman" panose="02020603050405020304" pitchFamily="18" charset="0"/>
                          <a:cs typeface="Times New Roman" panose="02020603050405020304" pitchFamily="18" charset="0"/>
                        </a:rPr>
                        <a:t>isciplinary action recommended. To be finalised end November 2017.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416910194"/>
                  </a:ext>
                </a:extLst>
              </a:tr>
              <a:tr h="876046">
                <a:tc>
                  <a:txBody>
                    <a:bodyPr/>
                    <a:lstStyle/>
                    <a:p>
                      <a:pPr marL="36000" marR="71755" indent="0" algn="l">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2</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8FFFC2"/>
                    </a:solidFill>
                  </a:tcPr>
                </a:tc>
                <a:tc>
                  <a:txBody>
                    <a:bodyPr/>
                    <a:lstStyle/>
                    <a:p>
                      <a:pPr marL="36000" marR="71755" indent="0" algn="l">
                        <a:lnSpc>
                          <a:spcPct val="150000"/>
                        </a:lnSpc>
                        <a:spcBef>
                          <a:spcPts val="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Morris </a:t>
                      </a:r>
                      <a:r>
                        <a:rPr lang="en-ZA" sz="1200" b="1" dirty="0" err="1">
                          <a:effectLst/>
                          <a:latin typeface="Arial" panose="020B0604020202020204" pitchFamily="34" charset="0"/>
                          <a:ea typeface="Times New Roman" panose="02020603050405020304" pitchFamily="18" charset="0"/>
                          <a:cs typeface="Times New Roman" panose="02020603050405020304" pitchFamily="18" charset="0"/>
                        </a:rPr>
                        <a:t>Mbazima</a:t>
                      </a: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 </a:t>
                      </a:r>
                      <a:r>
                        <a:rPr lang="en-ZA" sz="1200" b="1" dirty="0" err="1">
                          <a:effectLst/>
                          <a:latin typeface="Arial" panose="020B0604020202020204" pitchFamily="34" charset="0"/>
                          <a:ea typeface="Times New Roman" panose="02020603050405020304" pitchFamily="18" charset="0"/>
                          <a:cs typeface="Times New Roman" panose="02020603050405020304" pitchFamily="18" charset="0"/>
                        </a:rPr>
                        <a:t>Nkuna</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8FFFC2"/>
                    </a:solidFill>
                  </a:tcPr>
                </a:tc>
                <a:tc>
                  <a:txBody>
                    <a:bodyPr/>
                    <a:lstStyle/>
                    <a:p>
                      <a:pPr marL="36000" marR="71755" indent="0" algn="l">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Chief Morris Business Enterprises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8FFFC2"/>
                    </a:solidFill>
                  </a:tcPr>
                </a:tc>
                <a:tc>
                  <a:txBody>
                    <a:bodyPr/>
                    <a:lstStyle/>
                    <a:p>
                      <a:pPr marL="36000" marR="71755" indent="0" algn="l">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3</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8FFFC2"/>
                    </a:solidFill>
                  </a:tcPr>
                </a:tc>
                <a:tc>
                  <a:txBody>
                    <a:bodyPr/>
                    <a:lstStyle/>
                    <a:p>
                      <a:pPr marL="36000" marR="71755" indent="0" algn="l">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R678 </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7560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8FFFC2"/>
                    </a:solidFill>
                  </a:tcPr>
                </a:tc>
                <a:tc>
                  <a:txBody>
                    <a:bodyPr/>
                    <a:lstStyle/>
                    <a:p>
                      <a:pPr marL="36000" marR="71755" indent="0" algn="l">
                        <a:lnSpc>
                          <a:spcPct val="150000"/>
                        </a:lnSpc>
                        <a:spcBef>
                          <a:spcPts val="0"/>
                        </a:spcBef>
                        <a:spcAft>
                          <a:spcPts val="0"/>
                        </a:spcAft>
                      </a:pPr>
                      <a:r>
                        <a:rPr lang="en-ZA" sz="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Resigned</a:t>
                      </a: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FFFC2"/>
                    </a:solidFill>
                  </a:tcPr>
                </a:tc>
                <a:extLst>
                  <a:ext uri="{0D108BD9-81ED-4DB2-BD59-A6C34878D82A}">
                    <a16:rowId xmlns:a16="http://schemas.microsoft.com/office/drawing/2014/main" val="703774553"/>
                  </a:ext>
                </a:extLst>
              </a:tr>
              <a:tr h="1440203">
                <a:tc>
                  <a:txBody>
                    <a:bodyPr/>
                    <a:lstStyle/>
                    <a:p>
                      <a:pPr marL="36000" marR="71755" indent="0" algn="l">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3</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B0F0"/>
                    </a:solidFill>
                  </a:tcPr>
                </a:tc>
                <a:tc>
                  <a:txBody>
                    <a:bodyPr/>
                    <a:lstStyle/>
                    <a:p>
                      <a:pPr marL="36000" marR="71755" indent="0" algn="l">
                        <a:lnSpc>
                          <a:spcPct val="150000"/>
                        </a:lnSpc>
                        <a:spcBef>
                          <a:spcPts val="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Maria </a:t>
                      </a:r>
                      <a:r>
                        <a:rPr lang="en-ZA" sz="1200" b="1" dirty="0" err="1">
                          <a:effectLst/>
                          <a:latin typeface="Arial" panose="020B0604020202020204" pitchFamily="34" charset="0"/>
                          <a:ea typeface="Times New Roman" panose="02020603050405020304" pitchFamily="18" charset="0"/>
                          <a:cs typeface="Times New Roman" panose="02020603050405020304" pitchFamily="18" charset="0"/>
                        </a:rPr>
                        <a:t>Sizani</a:t>
                      </a: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 </a:t>
                      </a:r>
                      <a:r>
                        <a:rPr lang="en-ZA" sz="1200" b="1" dirty="0" err="1">
                          <a:effectLst/>
                          <a:latin typeface="Arial" panose="020B0604020202020204" pitchFamily="34" charset="0"/>
                          <a:ea typeface="Times New Roman" panose="02020603050405020304" pitchFamily="18" charset="0"/>
                          <a:cs typeface="Times New Roman" panose="02020603050405020304" pitchFamily="18" charset="0"/>
                        </a:rPr>
                        <a:t>Nontanjana</a:t>
                      </a: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 </a:t>
                      </a:r>
                      <a:r>
                        <a:rPr lang="en-ZA" sz="1200" b="1" dirty="0" err="1">
                          <a:effectLst/>
                          <a:latin typeface="Arial" panose="020B0604020202020204" pitchFamily="34" charset="0"/>
                          <a:ea typeface="Times New Roman" panose="02020603050405020304" pitchFamily="18" charset="0"/>
                          <a:cs typeface="Times New Roman" panose="02020603050405020304" pitchFamily="18" charset="0"/>
                        </a:rPr>
                        <a:t>Moshidi</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B0F0"/>
                    </a:solidFill>
                  </a:tcPr>
                </a:tc>
                <a:tc>
                  <a:txBody>
                    <a:bodyPr/>
                    <a:lstStyle/>
                    <a:p>
                      <a:pPr marL="36000" marR="71755" indent="0" algn="l">
                        <a:lnSpc>
                          <a:spcPct val="150000"/>
                        </a:lnSpc>
                        <a:spcBef>
                          <a:spcPts val="0"/>
                        </a:spcBef>
                        <a:spcAft>
                          <a:spcPts val="0"/>
                        </a:spcAft>
                      </a:pPr>
                      <a:r>
                        <a:rPr lang="en-ZA" sz="1200" dirty="0" err="1">
                          <a:effectLst/>
                          <a:latin typeface="Arial" panose="020B0604020202020204" pitchFamily="34" charset="0"/>
                          <a:ea typeface="Times New Roman" panose="02020603050405020304" pitchFamily="18" charset="0"/>
                          <a:cs typeface="Times New Roman" panose="02020603050405020304" pitchFamily="18" charset="0"/>
                        </a:rPr>
                        <a:t>Ntsakkonoe</a:t>
                      </a:r>
                      <a:r>
                        <a:rPr lang="en-ZA" sz="1200" dirty="0">
                          <a:effectLst/>
                          <a:latin typeface="Arial" panose="020B0604020202020204" pitchFamily="34" charset="0"/>
                          <a:ea typeface="Times New Roman" panose="02020603050405020304" pitchFamily="18" charset="0"/>
                          <a:cs typeface="Times New Roman" panose="02020603050405020304" pitchFamily="18" charset="0"/>
                        </a:rPr>
                        <a:t> General Trading</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B0F0"/>
                    </a:solidFill>
                  </a:tcPr>
                </a:tc>
                <a:tc>
                  <a:txBody>
                    <a:bodyPr/>
                    <a:lstStyle/>
                    <a:p>
                      <a:pPr marL="36000" marR="71755" indent="0" algn="l">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B0F0"/>
                    </a:solidFill>
                  </a:tcPr>
                </a:tc>
                <a:tc>
                  <a:txBody>
                    <a:bodyPr/>
                    <a:lstStyle/>
                    <a:p>
                      <a:pPr marL="36000" marR="71755" indent="0" algn="l">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R528 </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291</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B0F0"/>
                    </a:solidFill>
                  </a:tcPr>
                </a:tc>
                <a:tc>
                  <a:txBody>
                    <a:bodyPr/>
                    <a:lstStyle/>
                    <a:p>
                      <a:pPr marL="36000" marR="71755" indent="0" algn="l">
                        <a:lnSpc>
                          <a:spcPct val="150000"/>
                        </a:lnSpc>
                        <a:spcBef>
                          <a:spcPts val="0"/>
                        </a:spcBef>
                        <a:spcAft>
                          <a:spcPts val="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Matter referred to the Chief Directorate: Legal Services for a legal opinion. D</a:t>
                      </a:r>
                      <a:r>
                        <a:rPr lang="en-ZA" sz="1200" baseline="0" dirty="0" smtClean="0">
                          <a:effectLst/>
                          <a:latin typeface="Arial" panose="020B0604020202020204" pitchFamily="34" charset="0"/>
                          <a:ea typeface="Times New Roman" panose="02020603050405020304" pitchFamily="18" charset="0"/>
                          <a:cs typeface="Times New Roman" panose="02020603050405020304" pitchFamily="18" charset="0"/>
                        </a:rPr>
                        <a:t>isciplinary action recommended. To be finalised end November 2017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2875842470"/>
                  </a:ext>
                </a:extLst>
              </a:tr>
            </a:tbl>
          </a:graphicData>
        </a:graphic>
      </p:graphicFrame>
    </p:spTree>
    <p:extLst>
      <p:ext uri="{BB962C8B-B14F-4D97-AF65-F5344CB8AC3E}">
        <p14:creationId xmlns:p14="http://schemas.microsoft.com/office/powerpoint/2010/main" val="2629954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87624" y="194345"/>
            <a:ext cx="5786437" cy="714375"/>
          </a:xfrm>
          <a:prstGeom prst="rect">
            <a:avLst/>
          </a:prstGeom>
        </p:spPr>
        <p:txBody>
          <a:bodyPr/>
          <a:lstStyle/>
          <a:p>
            <a:pPr algn="l" eaLnBrk="1" hangingPunct="1">
              <a:lnSpc>
                <a:spcPct val="100000"/>
              </a:lnSpc>
              <a:spcBef>
                <a:spcPts val="600"/>
              </a:spcBef>
              <a:spcAft>
                <a:spcPts val="0"/>
              </a:spcAft>
              <a:defRPr/>
            </a:pPr>
            <a:r>
              <a:rPr lang="en-ZA" sz="2200" b="1" dirty="0" smtClean="0">
                <a:effectLst>
                  <a:outerShdw blurRad="38100" dist="38100" dir="2700000" algn="tl">
                    <a:srgbClr val="000000">
                      <a:alpha val="43137"/>
                    </a:srgbClr>
                  </a:outerShdw>
                </a:effectLst>
              </a:rPr>
              <a:t>Presentation Outline</a:t>
            </a:r>
            <a:endParaRPr lang="en-ZA" sz="22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pPr>
              <a:defRPr/>
            </a:pPr>
            <a:fld id="{1D2DA13F-7918-495A-87C0-AB9E88369210}" type="slidenum">
              <a:rPr lang="en-ZA" smtClean="0">
                <a:solidFill>
                  <a:srgbClr val="000000">
                    <a:tint val="75000"/>
                  </a:srgbClr>
                </a:solidFill>
              </a:rPr>
              <a:pPr>
                <a:defRPr/>
              </a:pPr>
              <a:t>2</a:t>
            </a:fld>
            <a:endParaRPr lang="en-ZA" dirty="0">
              <a:solidFill>
                <a:srgbClr val="000000">
                  <a:tint val="75000"/>
                </a:srgbClr>
              </a:solidFill>
            </a:endParaRPr>
          </a:p>
        </p:txBody>
      </p:sp>
      <p:pic>
        <p:nvPicPr>
          <p:cNvPr id="12" name="Picture 2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3899" b="33594"/>
          <a:stretch/>
        </p:blipFill>
        <p:spPr bwMode="auto">
          <a:xfrm>
            <a:off x="8650991" y="6416554"/>
            <a:ext cx="430559" cy="37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193829"/>
            <a:ext cx="9144000" cy="457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2759131261"/>
              </p:ext>
            </p:extLst>
          </p:nvPr>
        </p:nvGraphicFramePr>
        <p:xfrm>
          <a:off x="457199" y="1219200"/>
          <a:ext cx="8193791" cy="5018112"/>
        </p:xfrm>
        <a:graphic>
          <a:graphicData uri="http://schemas.openxmlformats.org/drawingml/2006/table">
            <a:tbl>
              <a:tblPr firstRow="1" bandRow="1">
                <a:tableStyleId>{2D5ABB26-0587-4C30-8999-92F81FD0307C}</a:tableStyleId>
              </a:tblPr>
              <a:tblGrid>
                <a:gridCol w="8193791">
                  <a:extLst>
                    <a:ext uri="{9D8B030D-6E8A-4147-A177-3AD203B41FA5}">
                      <a16:colId xmlns:a16="http://schemas.microsoft.com/office/drawing/2014/main" val="20000"/>
                    </a:ext>
                  </a:extLst>
                </a:gridCol>
              </a:tblGrid>
              <a:tr h="752202">
                <a:tc>
                  <a:txBody>
                    <a:bodyPr/>
                    <a:lstStyle/>
                    <a:p>
                      <a:pPr algn="ctr"/>
                      <a:r>
                        <a:rPr lang="en-ZA" sz="2200" b="1" baseline="0" dirty="0" smtClean="0">
                          <a:solidFill>
                            <a:schemeClr val="bg1"/>
                          </a:solidFill>
                          <a:latin typeface="+mj-lt"/>
                          <a:ea typeface="Verdana" panose="020B0604030504040204" pitchFamily="34" charset="0"/>
                          <a:cs typeface="Verdana" panose="020B0604030504040204" pitchFamily="34" charset="0"/>
                        </a:rPr>
                        <a:t>SIU investigations at the Department of Water Affairs(DWA) </a:t>
                      </a:r>
                      <a:endParaRPr lang="en-ZA" sz="2200" b="1" dirty="0">
                        <a:solidFill>
                          <a:schemeClr val="bg1"/>
                        </a:solidFill>
                        <a:latin typeface="+mj-lt"/>
                        <a:ea typeface="Verdana" panose="020B0604030504040204" pitchFamily="34" charset="0"/>
                        <a:cs typeface="Verdana" panose="020B0604030504040204" pitchFamily="34" charset="0"/>
                      </a:endParaRPr>
                    </a:p>
                  </a:txBody>
                  <a:tcPr anchor="ctr">
                    <a:solidFill>
                      <a:schemeClr val="accent4"/>
                    </a:solidFill>
                  </a:tcPr>
                </a:tc>
                <a:extLst>
                  <a:ext uri="{0D108BD9-81ED-4DB2-BD59-A6C34878D82A}">
                    <a16:rowId xmlns:a16="http://schemas.microsoft.com/office/drawing/2014/main" val="10000"/>
                  </a:ext>
                </a:extLst>
              </a:tr>
              <a:tr h="4265910">
                <a:tc>
                  <a:txBody>
                    <a:bodyPr/>
                    <a:lstStyle/>
                    <a:p>
                      <a:pPr marL="228600" indent="-228600">
                        <a:lnSpc>
                          <a:spcPct val="200000"/>
                        </a:lnSpc>
                        <a:buFont typeface="+mj-lt"/>
                        <a:buAutoNum type="arabicPeriod"/>
                      </a:pPr>
                      <a:r>
                        <a:rPr lang="en-ZA" sz="1400" dirty="0" smtClean="0">
                          <a:latin typeface="+mj-lt"/>
                          <a:ea typeface="Verdana" panose="020B0604030504040204" pitchFamily="34" charset="0"/>
                          <a:cs typeface="Verdana" panose="020B0604030504040204" pitchFamily="34" charset="0"/>
                        </a:rPr>
                        <a:t>Legislative</a:t>
                      </a:r>
                      <a:r>
                        <a:rPr lang="en-ZA" sz="1400" baseline="0" dirty="0" smtClean="0">
                          <a:latin typeface="+mj-lt"/>
                          <a:ea typeface="Verdana" panose="020B0604030504040204" pitchFamily="34" charset="0"/>
                          <a:cs typeface="Verdana" panose="020B0604030504040204" pitchFamily="34" charset="0"/>
                        </a:rPr>
                        <a:t> Mandate </a:t>
                      </a:r>
                      <a:endParaRPr lang="en-ZA" sz="1400" dirty="0" smtClean="0">
                        <a:latin typeface="+mj-lt"/>
                        <a:ea typeface="Verdana" panose="020B0604030504040204" pitchFamily="34" charset="0"/>
                        <a:cs typeface="Verdana" panose="020B0604030504040204" pitchFamily="34" charset="0"/>
                      </a:endParaRPr>
                    </a:p>
                    <a:p>
                      <a:pPr marL="228600" indent="-228600">
                        <a:lnSpc>
                          <a:spcPct val="200000"/>
                        </a:lnSpc>
                        <a:buFont typeface="+mj-lt"/>
                        <a:buAutoNum type="arabicPeriod"/>
                      </a:pPr>
                      <a:r>
                        <a:rPr lang="en-ZA" sz="1400" dirty="0" smtClean="0">
                          <a:latin typeface="+mj-lt"/>
                          <a:ea typeface="Verdana" panose="020B0604030504040204" pitchFamily="34" charset="0"/>
                          <a:cs typeface="Verdana" panose="020B0604030504040204" pitchFamily="34" charset="0"/>
                        </a:rPr>
                        <a:t>SIU Proclamations </a:t>
                      </a:r>
                    </a:p>
                    <a:p>
                      <a:pPr marL="228600" indent="-228600">
                        <a:lnSpc>
                          <a:spcPct val="200000"/>
                        </a:lnSpc>
                        <a:buFont typeface="+mj-lt"/>
                        <a:buAutoNum type="arabicPeriod"/>
                      </a:pPr>
                      <a:r>
                        <a:rPr lang="en-ZA" sz="1400" baseline="0" dirty="0" smtClean="0">
                          <a:latin typeface="+mj-lt"/>
                          <a:ea typeface="Verdana" panose="020B0604030504040204" pitchFamily="34" charset="0"/>
                          <a:cs typeface="Verdana" panose="020B0604030504040204" pitchFamily="34" charset="0"/>
                        </a:rPr>
                        <a:t>Past and Current Investigations</a:t>
                      </a:r>
                    </a:p>
                    <a:p>
                      <a:pPr marL="228600" indent="-228600">
                        <a:lnSpc>
                          <a:spcPct val="200000"/>
                        </a:lnSpc>
                        <a:buFont typeface="+mj-lt"/>
                        <a:buAutoNum type="arabicPeriod"/>
                      </a:pPr>
                      <a:r>
                        <a:rPr lang="en-ZA" sz="1400" baseline="0" dirty="0" smtClean="0">
                          <a:latin typeface="+mj-lt"/>
                          <a:ea typeface="Verdana" panose="020B0604030504040204" pitchFamily="34" charset="0"/>
                          <a:cs typeface="Verdana" panose="020B0604030504040204" pitchFamily="34" charset="0"/>
                        </a:rPr>
                        <a:t>General Findings</a:t>
                      </a:r>
                    </a:p>
                    <a:p>
                      <a:pPr marL="228600" indent="-228600">
                        <a:lnSpc>
                          <a:spcPct val="200000"/>
                        </a:lnSpc>
                        <a:buFont typeface="+mj-lt"/>
                        <a:buAutoNum type="arabicPeriod"/>
                      </a:pPr>
                      <a:r>
                        <a:rPr lang="en-ZA" sz="1400" baseline="0" dirty="0" smtClean="0">
                          <a:latin typeface="+mj-lt"/>
                          <a:ea typeface="Verdana" panose="020B0604030504040204" pitchFamily="34" charset="0"/>
                          <a:cs typeface="Verdana" panose="020B0604030504040204" pitchFamily="34" charset="0"/>
                        </a:rPr>
                        <a:t>Systemic Recommendations</a:t>
                      </a:r>
                    </a:p>
                    <a:p>
                      <a:pPr marL="228600" indent="-228600">
                        <a:lnSpc>
                          <a:spcPct val="200000"/>
                        </a:lnSpc>
                        <a:buFont typeface="+mj-lt"/>
                        <a:buAutoNum type="arabicPeriod"/>
                      </a:pPr>
                      <a:r>
                        <a:rPr lang="en-ZA" sz="1400" baseline="0" dirty="0" smtClean="0">
                          <a:latin typeface="+mj-lt"/>
                          <a:ea typeface="Verdana" panose="020B0604030504040204" pitchFamily="34" charset="0"/>
                          <a:cs typeface="Verdana" panose="020B0604030504040204" pitchFamily="34" charset="0"/>
                        </a:rPr>
                        <a:t>Future Investigations</a:t>
                      </a:r>
                      <a:endParaRPr lang="en-ZA" sz="1400" dirty="0" smtClean="0">
                        <a:latin typeface="+mj-lt"/>
                        <a:ea typeface="Verdana" panose="020B0604030504040204" pitchFamily="34" charset="0"/>
                        <a:cs typeface="Verdana" panose="020B0604030504040204" pitchFamily="34" charset="0"/>
                      </a:endParaRPr>
                    </a:p>
                    <a:p>
                      <a:endParaRPr lang="en-ZA" sz="1200" dirty="0">
                        <a:latin typeface="+mj-lt"/>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1"/>
                  </a:ext>
                </a:extLst>
              </a:tr>
            </a:tbl>
          </a:graphicData>
        </a:graphic>
      </p:graphicFrame>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5936" y="2267146"/>
            <a:ext cx="4352925" cy="327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2996952"/>
            <a:ext cx="365125"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10625" y="2996952"/>
            <a:ext cx="365125"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1669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20</a:t>
            </a:fld>
            <a:endParaRPr lang="en-ZA" dirty="0">
              <a:solidFill>
                <a:srgbClr val="000000">
                  <a:tint val="75000"/>
                </a:srgbClr>
              </a:solidFill>
            </a:endParaRPr>
          </a:p>
        </p:txBody>
      </p:sp>
      <p:sp>
        <p:nvSpPr>
          <p:cNvPr id="6" name="Content Placeholder 5"/>
          <p:cNvSpPr>
            <a:spLocks noGrp="1"/>
          </p:cNvSpPr>
          <p:nvPr>
            <p:ph idx="13"/>
          </p:nvPr>
        </p:nvSpPr>
        <p:spPr/>
        <p:txBody>
          <a:bodyPr/>
          <a:lstStyle/>
          <a:p>
            <a:r>
              <a:rPr lang="en-ZA" sz="2200" dirty="0">
                <a:effectLst>
                  <a:outerShdw blurRad="38100" dist="38100" dir="2700000" algn="tl">
                    <a:srgbClr val="000000">
                      <a:alpha val="43137"/>
                    </a:srgbClr>
                  </a:outerShdw>
                </a:effectLst>
                <a:latin typeface="+mj-lt"/>
              </a:rPr>
              <a:t>Proclamation R54 of 2012 </a:t>
            </a:r>
            <a:endParaRPr lang="en-ZA" sz="2200" dirty="0" smtClean="0">
              <a:effectLst>
                <a:outerShdw blurRad="38100" dist="38100" dir="2700000" algn="tl">
                  <a:srgbClr val="000000">
                    <a:alpha val="43137"/>
                  </a:srgbClr>
                </a:outerShdw>
              </a:effectLst>
              <a:latin typeface="+mj-lt"/>
            </a:endParaRPr>
          </a:p>
          <a:p>
            <a:r>
              <a:rPr lang="en-ZA" sz="2200" dirty="0">
                <a:effectLst>
                  <a:outerShdw blurRad="38100" dist="38100" dir="2700000" algn="tl">
                    <a:srgbClr val="000000">
                      <a:alpha val="43137"/>
                    </a:srgbClr>
                  </a:outerShdw>
                </a:effectLst>
                <a:latin typeface="+mj-lt"/>
              </a:rPr>
              <a:t>D</a:t>
            </a:r>
            <a:r>
              <a:rPr lang="en-ZA" sz="2200" dirty="0" smtClean="0">
                <a:effectLst>
                  <a:outerShdw blurRad="38100" dist="38100" dir="2700000" algn="tl">
                    <a:srgbClr val="000000">
                      <a:alpha val="43137"/>
                    </a:srgbClr>
                  </a:outerShdw>
                </a:effectLst>
                <a:latin typeface="+mj-lt"/>
              </a:rPr>
              <a:t>epartment </a:t>
            </a:r>
            <a:r>
              <a:rPr lang="en-ZA" sz="2200" dirty="0">
                <a:effectLst>
                  <a:outerShdw blurRad="38100" dist="38100" dir="2700000" algn="tl">
                    <a:srgbClr val="000000">
                      <a:alpha val="43137"/>
                    </a:srgbClr>
                  </a:outerShdw>
                </a:effectLst>
                <a:latin typeface="+mj-lt"/>
              </a:rPr>
              <a:t>of Water </a:t>
            </a:r>
            <a:r>
              <a:rPr lang="en-ZA" sz="2200" dirty="0" smtClean="0">
                <a:effectLst>
                  <a:outerShdw blurRad="38100" dist="38100" dir="2700000" algn="tl">
                    <a:srgbClr val="000000">
                      <a:alpha val="43137"/>
                    </a:srgbClr>
                  </a:outerShdw>
                </a:effectLst>
                <a:latin typeface="+mj-lt"/>
              </a:rPr>
              <a:t>Affairs</a:t>
            </a:r>
            <a:endParaRPr lang="en-ZA" sz="2200" dirty="0">
              <a:effectLst>
                <a:outerShdw blurRad="38100" dist="38100" dir="2700000" algn="tl">
                  <a:srgbClr val="000000">
                    <a:alpha val="43137"/>
                  </a:srgbClr>
                </a:outerShdw>
              </a:effectLst>
              <a:latin typeface="+mj-lt"/>
            </a:endParaRPr>
          </a:p>
        </p:txBody>
      </p:sp>
      <p:pic>
        <p:nvPicPr>
          <p:cNvPr id="8" name="Picture 2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899" b="33594"/>
          <a:stretch/>
        </p:blipFill>
        <p:spPr bwMode="auto">
          <a:xfrm>
            <a:off x="8650991" y="6416554"/>
            <a:ext cx="430559" cy="37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le 10"/>
          <p:cNvGraphicFramePr>
            <a:graphicFrameLocks noGrp="1"/>
          </p:cNvGraphicFramePr>
          <p:nvPr>
            <p:extLst>
              <p:ext uri="{D42A27DB-BD31-4B8C-83A1-F6EECF244321}">
                <p14:modId xmlns:p14="http://schemas.microsoft.com/office/powerpoint/2010/main" val="1923377145"/>
              </p:ext>
            </p:extLst>
          </p:nvPr>
        </p:nvGraphicFramePr>
        <p:xfrm>
          <a:off x="215517" y="1070711"/>
          <a:ext cx="8712966" cy="5379827"/>
        </p:xfrm>
        <a:graphic>
          <a:graphicData uri="http://schemas.openxmlformats.org/drawingml/2006/table">
            <a:tbl>
              <a:tblPr firstRow="1" bandRow="1"/>
              <a:tblGrid>
                <a:gridCol w="648072">
                  <a:extLst>
                    <a:ext uri="{9D8B030D-6E8A-4147-A177-3AD203B41FA5}">
                      <a16:colId xmlns:a16="http://schemas.microsoft.com/office/drawing/2014/main" val="1535064436"/>
                    </a:ext>
                  </a:extLst>
                </a:gridCol>
                <a:gridCol w="1584176">
                  <a:extLst>
                    <a:ext uri="{9D8B030D-6E8A-4147-A177-3AD203B41FA5}">
                      <a16:colId xmlns:a16="http://schemas.microsoft.com/office/drawing/2014/main" val="754388282"/>
                    </a:ext>
                  </a:extLst>
                </a:gridCol>
                <a:gridCol w="1656184">
                  <a:extLst>
                    <a:ext uri="{9D8B030D-6E8A-4147-A177-3AD203B41FA5}">
                      <a16:colId xmlns:a16="http://schemas.microsoft.com/office/drawing/2014/main" val="856548629"/>
                    </a:ext>
                  </a:extLst>
                </a:gridCol>
                <a:gridCol w="1152128">
                  <a:extLst>
                    <a:ext uri="{9D8B030D-6E8A-4147-A177-3AD203B41FA5}">
                      <a16:colId xmlns:a16="http://schemas.microsoft.com/office/drawing/2014/main" val="161784317"/>
                    </a:ext>
                  </a:extLst>
                </a:gridCol>
                <a:gridCol w="1395104">
                  <a:extLst>
                    <a:ext uri="{9D8B030D-6E8A-4147-A177-3AD203B41FA5}">
                      <a16:colId xmlns:a16="http://schemas.microsoft.com/office/drawing/2014/main" val="1592229721"/>
                    </a:ext>
                  </a:extLst>
                </a:gridCol>
                <a:gridCol w="2277302">
                  <a:extLst>
                    <a:ext uri="{9D8B030D-6E8A-4147-A177-3AD203B41FA5}">
                      <a16:colId xmlns:a16="http://schemas.microsoft.com/office/drawing/2014/main" val="2018881255"/>
                    </a:ext>
                  </a:extLst>
                </a:gridCol>
              </a:tblGrid>
              <a:tr h="436572">
                <a:tc gridSpan="6">
                  <a:txBody>
                    <a:bodyPr/>
                    <a:lstStyle/>
                    <a:p>
                      <a:r>
                        <a:rPr lang="en-ZA" sz="1800" b="1" kern="1200" dirty="0" smtClean="0">
                          <a:solidFill>
                            <a:schemeClr val="tx1"/>
                          </a:solidFill>
                          <a:effectLst/>
                          <a:latin typeface="+mn-lt"/>
                          <a:ea typeface="+mn-ea"/>
                          <a:cs typeface="+mn-cs"/>
                        </a:rPr>
                        <a:t>Conflicts of interest identified by the SIU</a:t>
                      </a:r>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3694671187"/>
                  </a:ext>
                </a:extLst>
              </a:tr>
              <a:tr h="1250191">
                <a:tc>
                  <a:txBody>
                    <a:bodyPr/>
                    <a:lstStyle/>
                    <a:p>
                      <a:pPr marL="72000" marR="71755" lvl="0" indent="0" algn="l">
                        <a:lnSpc>
                          <a:spcPct val="150000"/>
                        </a:lnSpc>
                        <a:spcBef>
                          <a:spcPts val="0"/>
                        </a:spcBef>
                        <a:spcAft>
                          <a:spcPts val="0"/>
                        </a:spcAft>
                      </a:pPr>
                      <a:r>
                        <a:rPr lang="en-ZA" sz="1400" b="1" baseline="0" dirty="0">
                          <a:effectLst/>
                          <a:latin typeface="Arial" panose="020B0604020202020204" pitchFamily="34" charset="0"/>
                          <a:ea typeface="Times New Roman" panose="02020603050405020304" pitchFamily="18" charset="0"/>
                          <a:cs typeface="Times New Roman" panose="02020603050405020304" pitchFamily="18" charset="0"/>
                        </a:rPr>
                        <a:t>No</a:t>
                      </a:r>
                      <a:endParaRPr lang="en-ZA"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72000" marR="71755" lvl="0" indent="0" algn="l">
                        <a:lnSpc>
                          <a:spcPct val="150000"/>
                        </a:lnSpc>
                        <a:spcBef>
                          <a:spcPts val="0"/>
                        </a:spcBef>
                        <a:spcAft>
                          <a:spcPts val="0"/>
                        </a:spcAft>
                      </a:pPr>
                      <a:r>
                        <a:rPr lang="en-ZA" sz="1400" b="1" baseline="0" dirty="0">
                          <a:effectLst/>
                          <a:latin typeface="Arial" panose="020B0604020202020204" pitchFamily="34" charset="0"/>
                          <a:ea typeface="Times New Roman" panose="02020603050405020304" pitchFamily="18" charset="0"/>
                          <a:cs typeface="Times New Roman" panose="02020603050405020304" pitchFamily="18" charset="0"/>
                        </a:rPr>
                        <a:t>Employee</a:t>
                      </a:r>
                      <a:endParaRPr lang="en-ZA"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72000" marR="71755" lvl="0" indent="0" algn="l">
                        <a:lnSpc>
                          <a:spcPct val="150000"/>
                        </a:lnSpc>
                        <a:spcBef>
                          <a:spcPts val="0"/>
                        </a:spcBef>
                        <a:spcAft>
                          <a:spcPts val="0"/>
                        </a:spcAft>
                      </a:pPr>
                      <a:r>
                        <a:rPr lang="en-ZA" sz="1400" b="1" baseline="0" dirty="0">
                          <a:effectLst/>
                          <a:latin typeface="Arial" panose="020B0604020202020204" pitchFamily="34" charset="0"/>
                          <a:ea typeface="Times New Roman" panose="02020603050405020304" pitchFamily="18" charset="0"/>
                          <a:cs typeface="Times New Roman" panose="02020603050405020304" pitchFamily="18" charset="0"/>
                        </a:rPr>
                        <a:t>Employee owned business entity</a:t>
                      </a:r>
                      <a:endParaRPr lang="en-ZA"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72000" marR="71755" lvl="0" indent="0" algn="l">
                        <a:lnSpc>
                          <a:spcPct val="150000"/>
                        </a:lnSpc>
                        <a:spcBef>
                          <a:spcPts val="0"/>
                        </a:spcBef>
                        <a:spcAft>
                          <a:spcPts val="0"/>
                        </a:spcAft>
                      </a:pPr>
                      <a:r>
                        <a:rPr lang="en-ZA" sz="1400" b="1" baseline="0" dirty="0">
                          <a:effectLst/>
                          <a:latin typeface="Arial" panose="020B0604020202020204" pitchFamily="34" charset="0"/>
                          <a:ea typeface="Times New Roman" panose="02020603050405020304" pitchFamily="18" charset="0"/>
                          <a:cs typeface="Times New Roman" panose="02020603050405020304" pitchFamily="18" charset="0"/>
                        </a:rPr>
                        <a:t>No. of trans-actions</a:t>
                      </a:r>
                      <a:endParaRPr lang="en-ZA"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72000" marR="71755" lvl="0" indent="0" algn="l">
                        <a:lnSpc>
                          <a:spcPct val="150000"/>
                        </a:lnSpc>
                        <a:spcBef>
                          <a:spcPts val="0"/>
                        </a:spcBef>
                        <a:spcAft>
                          <a:spcPts val="0"/>
                        </a:spcAft>
                      </a:pPr>
                      <a:r>
                        <a:rPr lang="en-ZA" sz="1400" b="1" baseline="0" dirty="0">
                          <a:effectLst/>
                          <a:latin typeface="Arial" panose="020B0604020202020204" pitchFamily="34" charset="0"/>
                          <a:ea typeface="Times New Roman" panose="02020603050405020304" pitchFamily="18" charset="0"/>
                          <a:cs typeface="Times New Roman" panose="02020603050405020304" pitchFamily="18" charset="0"/>
                        </a:rPr>
                        <a:t>Amounts paid by the Department to the entity</a:t>
                      </a:r>
                      <a:endParaRPr lang="en-ZA"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72000" marR="71755" lvl="0" indent="0" algn="l">
                        <a:lnSpc>
                          <a:spcPct val="150000"/>
                        </a:lnSpc>
                        <a:spcBef>
                          <a:spcPts val="0"/>
                        </a:spcBef>
                        <a:spcAft>
                          <a:spcPts val="0"/>
                        </a:spcAft>
                      </a:pPr>
                      <a:r>
                        <a:rPr lang="en-ZA" sz="1400" b="1" baseline="0" dirty="0">
                          <a:effectLst/>
                          <a:latin typeface="Arial" panose="020B0604020202020204" pitchFamily="34" charset="0"/>
                          <a:ea typeface="Times New Roman" panose="02020603050405020304" pitchFamily="18" charset="0"/>
                          <a:cs typeface="Times New Roman" panose="02020603050405020304" pitchFamily="18" charset="0"/>
                        </a:rPr>
                        <a:t>Status of Disciplinary referral made by SIU</a:t>
                      </a:r>
                      <a:endParaRPr lang="en-ZA"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2301386317"/>
                  </a:ext>
                </a:extLst>
              </a:tr>
              <a:tr h="919895">
                <a:tc>
                  <a:txBody>
                    <a:bodyPr/>
                    <a:lstStyle/>
                    <a:p>
                      <a:pPr marL="36000" marR="71755" indent="0" algn="l">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4</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36000" marR="71755" indent="0" algn="l">
                        <a:lnSpc>
                          <a:spcPct val="150000"/>
                        </a:lnSpc>
                        <a:spcBef>
                          <a:spcPts val="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Nancy </a:t>
                      </a:r>
                      <a:r>
                        <a:rPr lang="en-ZA" sz="1200" b="1" dirty="0" err="1">
                          <a:effectLst/>
                          <a:latin typeface="Arial" panose="020B0604020202020204" pitchFamily="34" charset="0"/>
                          <a:ea typeface="Times New Roman" panose="02020603050405020304" pitchFamily="18" charset="0"/>
                          <a:cs typeface="Times New Roman" panose="02020603050405020304" pitchFamily="18" charset="0"/>
                        </a:rPr>
                        <a:t>Semphete</a:t>
                      </a: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 </a:t>
                      </a:r>
                      <a:r>
                        <a:rPr lang="en-ZA" sz="1200" b="1" dirty="0" err="1">
                          <a:effectLst/>
                          <a:latin typeface="Arial" panose="020B0604020202020204" pitchFamily="34" charset="0"/>
                          <a:ea typeface="Times New Roman" panose="02020603050405020304" pitchFamily="18" charset="0"/>
                          <a:cs typeface="Times New Roman" panose="02020603050405020304" pitchFamily="18" charset="0"/>
                        </a:rPr>
                        <a:t>Motebe</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36000" marR="71755" indent="0" algn="l">
                        <a:lnSpc>
                          <a:spcPct val="150000"/>
                        </a:lnSpc>
                        <a:spcBef>
                          <a:spcPts val="0"/>
                        </a:spcBef>
                        <a:spcAft>
                          <a:spcPts val="0"/>
                        </a:spcAft>
                      </a:pPr>
                      <a:r>
                        <a:rPr lang="en-ZA" sz="1200" dirty="0" err="1">
                          <a:effectLst/>
                          <a:latin typeface="Arial" panose="020B0604020202020204" pitchFamily="34" charset="0"/>
                          <a:ea typeface="Times New Roman" panose="02020603050405020304" pitchFamily="18" charset="0"/>
                          <a:cs typeface="Times New Roman" panose="02020603050405020304" pitchFamily="18" charset="0"/>
                        </a:rPr>
                        <a:t>Tsa</a:t>
                      </a: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ZA" sz="1200" dirty="0" err="1">
                          <a:effectLst/>
                          <a:latin typeface="Arial" panose="020B0604020202020204" pitchFamily="34" charset="0"/>
                          <a:ea typeface="Times New Roman" panose="02020603050405020304" pitchFamily="18" charset="0"/>
                          <a:cs typeface="Times New Roman" panose="02020603050405020304" pitchFamily="18" charset="0"/>
                        </a:rPr>
                        <a:t>Lefatse</a:t>
                      </a:r>
                      <a:r>
                        <a:rPr lang="en-ZA" sz="1200" dirty="0">
                          <a:effectLst/>
                          <a:latin typeface="Arial" panose="020B0604020202020204" pitchFamily="34" charset="0"/>
                          <a:ea typeface="Times New Roman" panose="02020603050405020304" pitchFamily="18" charset="0"/>
                          <a:cs typeface="Times New Roman" panose="02020603050405020304" pitchFamily="18" charset="0"/>
                        </a:rPr>
                        <a:t> Consulting</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36000" marR="71755" indent="0" algn="l">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2</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36000" marR="71755" indent="0" algn="l">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R349 </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541</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36000" marR="71755" indent="0" algn="l">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Resigned from the Department before finalisation of the matter.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416910194"/>
                  </a:ext>
                </a:extLst>
              </a:tr>
              <a:tr h="1607389">
                <a:tc>
                  <a:txBody>
                    <a:bodyPr/>
                    <a:lstStyle/>
                    <a:p>
                      <a:pPr marL="36000" marR="71755" indent="0" algn="l">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5</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marL="36000" marR="71755" indent="0" algn="l">
                        <a:lnSpc>
                          <a:spcPct val="150000"/>
                        </a:lnSpc>
                        <a:spcBef>
                          <a:spcPts val="0"/>
                        </a:spcBef>
                        <a:spcAft>
                          <a:spcPts val="0"/>
                        </a:spcAft>
                      </a:pPr>
                      <a:r>
                        <a:rPr lang="en-ZA" sz="1200" b="1" dirty="0" err="1">
                          <a:effectLst/>
                          <a:latin typeface="Arial" panose="020B0604020202020204" pitchFamily="34" charset="0"/>
                          <a:ea typeface="Times New Roman" panose="02020603050405020304" pitchFamily="18" charset="0"/>
                          <a:cs typeface="Times New Roman" panose="02020603050405020304" pitchFamily="18" charset="0"/>
                        </a:rPr>
                        <a:t>Simphiwe</a:t>
                      </a: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 </a:t>
                      </a:r>
                      <a:r>
                        <a:rPr lang="en-ZA" sz="1200" b="1" dirty="0" err="1">
                          <a:effectLst/>
                          <a:latin typeface="Arial" panose="020B0604020202020204" pitchFamily="34" charset="0"/>
                          <a:ea typeface="Times New Roman" panose="02020603050405020304" pitchFamily="18" charset="0"/>
                          <a:cs typeface="Times New Roman" panose="02020603050405020304" pitchFamily="18" charset="0"/>
                        </a:rPr>
                        <a:t>Hombisa</a:t>
                      </a: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 </a:t>
                      </a:r>
                      <a:r>
                        <a:rPr lang="en-ZA" sz="1200" b="1" dirty="0" err="1">
                          <a:effectLst/>
                          <a:latin typeface="Arial" panose="020B0604020202020204" pitchFamily="34" charset="0"/>
                          <a:ea typeface="Times New Roman" panose="02020603050405020304" pitchFamily="18" charset="0"/>
                          <a:cs typeface="Times New Roman" panose="02020603050405020304" pitchFamily="18" charset="0"/>
                        </a:rPr>
                        <a:t>Xinwa</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marL="36000" marR="71755" indent="0" algn="l">
                        <a:lnSpc>
                          <a:spcPct val="150000"/>
                        </a:lnSpc>
                        <a:spcBef>
                          <a:spcPts val="0"/>
                        </a:spcBef>
                        <a:spcAft>
                          <a:spcPts val="0"/>
                        </a:spcAft>
                      </a:pPr>
                      <a:r>
                        <a:rPr lang="en-ZA" sz="1200" dirty="0" err="1">
                          <a:effectLst/>
                          <a:latin typeface="Arial" panose="020B0604020202020204" pitchFamily="34" charset="0"/>
                          <a:ea typeface="Times New Roman" panose="02020603050405020304" pitchFamily="18" charset="0"/>
                          <a:cs typeface="Times New Roman" panose="02020603050405020304" pitchFamily="18" charset="0"/>
                        </a:rPr>
                        <a:t>Buhle</a:t>
                      </a: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ZA" sz="1200" dirty="0" err="1">
                          <a:effectLst/>
                          <a:latin typeface="Arial" panose="020B0604020202020204" pitchFamily="34" charset="0"/>
                          <a:ea typeface="Times New Roman" panose="02020603050405020304" pitchFamily="18" charset="0"/>
                          <a:cs typeface="Times New Roman" panose="02020603050405020304" pitchFamily="18" charset="0"/>
                        </a:rPr>
                        <a:t>Graphix</a:t>
                      </a:r>
                      <a:r>
                        <a:rPr lang="en-ZA" sz="1200" dirty="0">
                          <a:effectLst/>
                          <a:latin typeface="Arial" panose="020B0604020202020204" pitchFamily="34" charset="0"/>
                          <a:ea typeface="Times New Roman" panose="02020603050405020304" pitchFamily="18" charset="0"/>
                          <a:cs typeface="Times New Roman" panose="02020603050405020304" pitchFamily="18" charset="0"/>
                        </a:rPr>
                        <a:t> CC</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marL="36000" marR="71755" indent="0" algn="l">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10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marL="36000" marR="71755" indent="0" algn="l">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R151 </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807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marL="36000" marR="71755" indent="0">
                        <a:lnSpc>
                          <a:spcPct val="150000"/>
                        </a:lnSpc>
                        <a:spcBef>
                          <a:spcPts val="0"/>
                        </a:spcBef>
                        <a:spcAft>
                          <a:spcPts val="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Matter referred to the Chief Directorate: Legal Services for a legal opinion. D</a:t>
                      </a:r>
                      <a:r>
                        <a:rPr lang="en-ZA" sz="1200" baseline="0" dirty="0" smtClean="0">
                          <a:effectLst/>
                          <a:latin typeface="Arial" panose="020B0604020202020204" pitchFamily="34" charset="0"/>
                          <a:ea typeface="Times New Roman" panose="02020603050405020304" pitchFamily="18" charset="0"/>
                          <a:cs typeface="Times New Roman" panose="02020603050405020304" pitchFamily="18" charset="0"/>
                        </a:rPr>
                        <a:t>isciplinary action recommended. To be finalised end November 2017.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703774553"/>
                  </a:ext>
                </a:extLst>
              </a:tr>
              <a:tr h="1071593">
                <a:tc>
                  <a:txBody>
                    <a:bodyPr/>
                    <a:lstStyle/>
                    <a:p>
                      <a:pPr marL="36000" marR="71755" indent="0" algn="l">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6</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75000"/>
                      </a:schemeClr>
                    </a:solidFill>
                  </a:tcPr>
                </a:tc>
                <a:tc>
                  <a:txBody>
                    <a:bodyPr/>
                    <a:lstStyle/>
                    <a:p>
                      <a:pPr marL="36000" marR="71755" indent="0" algn="l">
                        <a:lnSpc>
                          <a:spcPct val="150000"/>
                        </a:lnSpc>
                        <a:spcBef>
                          <a:spcPts val="0"/>
                        </a:spcBef>
                        <a:spcAft>
                          <a:spcPts val="0"/>
                        </a:spcAft>
                      </a:pPr>
                      <a:r>
                        <a:rPr lang="en-ZA" sz="1200" b="1" dirty="0" err="1">
                          <a:effectLst/>
                          <a:latin typeface="Arial" panose="020B0604020202020204" pitchFamily="34" charset="0"/>
                          <a:ea typeface="Times New Roman" panose="02020603050405020304" pitchFamily="18" charset="0"/>
                          <a:cs typeface="Times New Roman" panose="02020603050405020304" pitchFamily="18" charset="0"/>
                        </a:rPr>
                        <a:t>Simangaliso</a:t>
                      </a: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 Margaret </a:t>
                      </a:r>
                      <a:r>
                        <a:rPr lang="en-ZA" sz="1200" b="1" dirty="0" err="1">
                          <a:effectLst/>
                          <a:latin typeface="Arial" panose="020B0604020202020204" pitchFamily="34" charset="0"/>
                          <a:ea typeface="Times New Roman" panose="02020603050405020304" pitchFamily="18" charset="0"/>
                          <a:cs typeface="Times New Roman" panose="02020603050405020304" pitchFamily="18" charset="0"/>
                        </a:rPr>
                        <a:t>Malaza</a:t>
                      </a: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75000"/>
                      </a:schemeClr>
                    </a:solidFill>
                  </a:tcPr>
                </a:tc>
                <a:tc>
                  <a:txBody>
                    <a:bodyPr/>
                    <a:lstStyle/>
                    <a:p>
                      <a:pPr marL="36000" marR="71755" indent="0" algn="l">
                        <a:lnSpc>
                          <a:spcPct val="150000"/>
                        </a:lnSpc>
                        <a:spcBef>
                          <a:spcPts val="0"/>
                        </a:spcBef>
                        <a:spcAft>
                          <a:spcPts val="0"/>
                        </a:spcAft>
                      </a:pPr>
                      <a:r>
                        <a:rPr lang="en-ZA" sz="1200" dirty="0" err="1">
                          <a:effectLst/>
                          <a:latin typeface="Arial" panose="020B0604020202020204" pitchFamily="34" charset="0"/>
                          <a:ea typeface="Times New Roman" panose="02020603050405020304" pitchFamily="18" charset="0"/>
                          <a:cs typeface="Times New Roman" panose="02020603050405020304" pitchFamily="18" charset="0"/>
                        </a:rPr>
                        <a:t>Lunga</a:t>
                      </a: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ZA" sz="1200" dirty="0" err="1">
                          <a:effectLst/>
                          <a:latin typeface="Arial" panose="020B0604020202020204" pitchFamily="34" charset="0"/>
                          <a:ea typeface="Times New Roman" panose="02020603050405020304" pitchFamily="18" charset="0"/>
                          <a:cs typeface="Times New Roman" panose="02020603050405020304" pitchFamily="18" charset="0"/>
                        </a:rPr>
                        <a:t>Thandiwe</a:t>
                      </a: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and Thandeka Construction and Project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75000"/>
                      </a:schemeClr>
                    </a:solidFill>
                  </a:tcPr>
                </a:tc>
                <a:tc>
                  <a:txBody>
                    <a:bodyPr/>
                    <a:lstStyle/>
                    <a:p>
                      <a:pPr marL="36000" marR="71755" indent="0" algn="l">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5</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75000"/>
                      </a:schemeClr>
                    </a:solidFill>
                  </a:tcPr>
                </a:tc>
                <a:tc>
                  <a:txBody>
                    <a:bodyPr/>
                    <a:lstStyle/>
                    <a:p>
                      <a:pPr marL="36000" marR="71755" indent="0" algn="l">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R117 </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700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75000"/>
                      </a:schemeClr>
                    </a:solidFill>
                  </a:tcPr>
                </a:tc>
                <a:tc>
                  <a:txBody>
                    <a:bodyPr/>
                    <a:lstStyle/>
                    <a:p>
                      <a:pPr marL="36000" marR="71755" indent="0" algn="l">
                        <a:lnSpc>
                          <a:spcPct val="150000"/>
                        </a:lnSpc>
                        <a:spcBef>
                          <a:spcPts val="0"/>
                        </a:spcBef>
                        <a:spcAft>
                          <a:spcPts val="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Dismissed</a:t>
                      </a:r>
                      <a:r>
                        <a:rPr lang="en-ZA" sz="1200" baseline="0" dirty="0" smtClean="0">
                          <a:effectLst/>
                          <a:latin typeface="Arial" panose="020B0604020202020204" pitchFamily="34" charset="0"/>
                          <a:ea typeface="Times New Roman" panose="02020603050405020304" pitchFamily="18" charset="0"/>
                          <a:cs typeface="Times New Roman" panose="02020603050405020304" pitchFamily="18" charset="0"/>
                        </a:rPr>
                        <a:t> for another matter.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75000"/>
                      </a:schemeClr>
                    </a:solidFill>
                  </a:tcPr>
                </a:tc>
                <a:extLst>
                  <a:ext uri="{0D108BD9-81ED-4DB2-BD59-A6C34878D82A}">
                    <a16:rowId xmlns:a16="http://schemas.microsoft.com/office/drawing/2014/main" val="2875842470"/>
                  </a:ext>
                </a:extLst>
              </a:tr>
            </a:tbl>
          </a:graphicData>
        </a:graphic>
      </p:graphicFrame>
    </p:spTree>
    <p:extLst>
      <p:ext uri="{BB962C8B-B14F-4D97-AF65-F5344CB8AC3E}">
        <p14:creationId xmlns:p14="http://schemas.microsoft.com/office/powerpoint/2010/main" val="24480672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21</a:t>
            </a:fld>
            <a:endParaRPr lang="en-ZA" dirty="0">
              <a:solidFill>
                <a:srgbClr val="000000">
                  <a:tint val="75000"/>
                </a:srgbClr>
              </a:solidFill>
            </a:endParaRPr>
          </a:p>
        </p:txBody>
      </p:sp>
      <p:sp>
        <p:nvSpPr>
          <p:cNvPr id="6" name="Content Placeholder 5"/>
          <p:cNvSpPr>
            <a:spLocks noGrp="1"/>
          </p:cNvSpPr>
          <p:nvPr>
            <p:ph idx="13"/>
          </p:nvPr>
        </p:nvSpPr>
        <p:spPr/>
        <p:txBody>
          <a:bodyPr/>
          <a:lstStyle/>
          <a:p>
            <a:r>
              <a:rPr lang="en-ZA" sz="2200" dirty="0">
                <a:effectLst>
                  <a:outerShdw blurRad="38100" dist="38100" dir="2700000" algn="tl">
                    <a:srgbClr val="000000">
                      <a:alpha val="43137"/>
                    </a:srgbClr>
                  </a:outerShdw>
                </a:effectLst>
                <a:latin typeface="+mj-lt"/>
              </a:rPr>
              <a:t>Proclamation R54 of 2012 </a:t>
            </a:r>
            <a:endParaRPr lang="en-ZA" sz="2200" dirty="0" smtClean="0">
              <a:effectLst>
                <a:outerShdw blurRad="38100" dist="38100" dir="2700000" algn="tl">
                  <a:srgbClr val="000000">
                    <a:alpha val="43137"/>
                  </a:srgbClr>
                </a:outerShdw>
              </a:effectLst>
              <a:latin typeface="+mj-lt"/>
            </a:endParaRPr>
          </a:p>
          <a:p>
            <a:r>
              <a:rPr lang="en-ZA" sz="2200" dirty="0">
                <a:effectLst>
                  <a:outerShdw blurRad="38100" dist="38100" dir="2700000" algn="tl">
                    <a:srgbClr val="000000">
                      <a:alpha val="43137"/>
                    </a:srgbClr>
                  </a:outerShdw>
                </a:effectLst>
                <a:latin typeface="+mj-lt"/>
              </a:rPr>
              <a:t>D</a:t>
            </a:r>
            <a:r>
              <a:rPr lang="en-ZA" sz="2200" dirty="0" smtClean="0">
                <a:effectLst>
                  <a:outerShdw blurRad="38100" dist="38100" dir="2700000" algn="tl">
                    <a:srgbClr val="000000">
                      <a:alpha val="43137"/>
                    </a:srgbClr>
                  </a:outerShdw>
                </a:effectLst>
                <a:latin typeface="+mj-lt"/>
              </a:rPr>
              <a:t>epartment </a:t>
            </a:r>
            <a:r>
              <a:rPr lang="en-ZA" sz="2200" dirty="0">
                <a:effectLst>
                  <a:outerShdw blurRad="38100" dist="38100" dir="2700000" algn="tl">
                    <a:srgbClr val="000000">
                      <a:alpha val="43137"/>
                    </a:srgbClr>
                  </a:outerShdw>
                </a:effectLst>
                <a:latin typeface="+mj-lt"/>
              </a:rPr>
              <a:t>of Water </a:t>
            </a:r>
            <a:r>
              <a:rPr lang="en-ZA" sz="2200" dirty="0" smtClean="0">
                <a:effectLst>
                  <a:outerShdw blurRad="38100" dist="38100" dir="2700000" algn="tl">
                    <a:srgbClr val="000000">
                      <a:alpha val="43137"/>
                    </a:srgbClr>
                  </a:outerShdw>
                </a:effectLst>
                <a:latin typeface="+mj-lt"/>
              </a:rPr>
              <a:t>Affairs</a:t>
            </a:r>
            <a:endParaRPr lang="en-ZA" sz="2200" dirty="0">
              <a:effectLst>
                <a:outerShdw blurRad="38100" dist="38100" dir="2700000" algn="tl">
                  <a:srgbClr val="000000">
                    <a:alpha val="43137"/>
                  </a:srgbClr>
                </a:outerShdw>
              </a:effectLst>
              <a:latin typeface="+mj-lt"/>
            </a:endParaRPr>
          </a:p>
        </p:txBody>
      </p:sp>
      <p:pic>
        <p:nvPicPr>
          <p:cNvPr id="8" name="Picture 2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899" b="33594"/>
          <a:stretch/>
        </p:blipFill>
        <p:spPr bwMode="auto">
          <a:xfrm>
            <a:off x="8650991" y="6416554"/>
            <a:ext cx="430559" cy="37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le 10"/>
          <p:cNvGraphicFramePr>
            <a:graphicFrameLocks noGrp="1"/>
          </p:cNvGraphicFramePr>
          <p:nvPr>
            <p:extLst>
              <p:ext uri="{D42A27DB-BD31-4B8C-83A1-F6EECF244321}">
                <p14:modId xmlns:p14="http://schemas.microsoft.com/office/powerpoint/2010/main" val="3730823382"/>
              </p:ext>
            </p:extLst>
          </p:nvPr>
        </p:nvGraphicFramePr>
        <p:xfrm>
          <a:off x="107504" y="1133940"/>
          <a:ext cx="8856984" cy="5222409"/>
        </p:xfrm>
        <a:graphic>
          <a:graphicData uri="http://schemas.openxmlformats.org/drawingml/2006/table">
            <a:tbl>
              <a:tblPr firstRow="1" bandRow="1"/>
              <a:tblGrid>
                <a:gridCol w="658784">
                  <a:extLst>
                    <a:ext uri="{9D8B030D-6E8A-4147-A177-3AD203B41FA5}">
                      <a16:colId xmlns:a16="http://schemas.microsoft.com/office/drawing/2014/main" val="1535064436"/>
                    </a:ext>
                  </a:extLst>
                </a:gridCol>
                <a:gridCol w="1610361">
                  <a:extLst>
                    <a:ext uri="{9D8B030D-6E8A-4147-A177-3AD203B41FA5}">
                      <a16:colId xmlns:a16="http://schemas.microsoft.com/office/drawing/2014/main" val="754388282"/>
                    </a:ext>
                  </a:extLst>
                </a:gridCol>
                <a:gridCol w="1564560">
                  <a:extLst>
                    <a:ext uri="{9D8B030D-6E8A-4147-A177-3AD203B41FA5}">
                      <a16:colId xmlns:a16="http://schemas.microsoft.com/office/drawing/2014/main" val="856548629"/>
                    </a:ext>
                  </a:extLst>
                </a:gridCol>
                <a:gridCol w="951577">
                  <a:extLst>
                    <a:ext uri="{9D8B030D-6E8A-4147-A177-3AD203B41FA5}">
                      <a16:colId xmlns:a16="http://schemas.microsoft.com/office/drawing/2014/main" val="161784317"/>
                    </a:ext>
                  </a:extLst>
                </a:gridCol>
                <a:gridCol w="1463965">
                  <a:extLst>
                    <a:ext uri="{9D8B030D-6E8A-4147-A177-3AD203B41FA5}">
                      <a16:colId xmlns:a16="http://schemas.microsoft.com/office/drawing/2014/main" val="1592229721"/>
                    </a:ext>
                  </a:extLst>
                </a:gridCol>
                <a:gridCol w="2607737">
                  <a:extLst>
                    <a:ext uri="{9D8B030D-6E8A-4147-A177-3AD203B41FA5}">
                      <a16:colId xmlns:a16="http://schemas.microsoft.com/office/drawing/2014/main" val="2018881255"/>
                    </a:ext>
                  </a:extLst>
                </a:gridCol>
              </a:tblGrid>
              <a:tr h="385833">
                <a:tc gridSpan="6">
                  <a:txBody>
                    <a:bodyPr/>
                    <a:lstStyle/>
                    <a:p>
                      <a:r>
                        <a:rPr lang="en-ZA" sz="1800" b="1" kern="1200" dirty="0" smtClean="0">
                          <a:solidFill>
                            <a:schemeClr val="tx1"/>
                          </a:solidFill>
                          <a:effectLst/>
                          <a:latin typeface="+mn-lt"/>
                          <a:ea typeface="+mn-ea"/>
                          <a:cs typeface="+mn-cs"/>
                        </a:rPr>
                        <a:t>Conflicts of interest identified by the SIU</a:t>
                      </a:r>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3694671187"/>
                  </a:ext>
                </a:extLst>
              </a:tr>
              <a:tr h="1291550">
                <a:tc>
                  <a:txBody>
                    <a:bodyPr/>
                    <a:lstStyle/>
                    <a:p>
                      <a:pPr marL="72000" marR="71755" lvl="0" indent="0" algn="l">
                        <a:lnSpc>
                          <a:spcPct val="150000"/>
                        </a:lnSpc>
                        <a:spcBef>
                          <a:spcPts val="0"/>
                        </a:spcBef>
                        <a:spcAft>
                          <a:spcPts val="0"/>
                        </a:spcAft>
                      </a:pPr>
                      <a:r>
                        <a:rPr lang="en-ZA" sz="1400" b="1" baseline="0" dirty="0">
                          <a:effectLst/>
                          <a:latin typeface="Arial" panose="020B0604020202020204" pitchFamily="34" charset="0"/>
                          <a:ea typeface="Times New Roman" panose="02020603050405020304" pitchFamily="18" charset="0"/>
                          <a:cs typeface="Times New Roman" panose="02020603050405020304" pitchFamily="18" charset="0"/>
                        </a:rPr>
                        <a:t>No</a:t>
                      </a:r>
                      <a:endParaRPr lang="en-ZA"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72000" marR="71755" lvl="0" indent="0" algn="l">
                        <a:lnSpc>
                          <a:spcPct val="150000"/>
                        </a:lnSpc>
                        <a:spcBef>
                          <a:spcPts val="0"/>
                        </a:spcBef>
                        <a:spcAft>
                          <a:spcPts val="0"/>
                        </a:spcAft>
                      </a:pPr>
                      <a:r>
                        <a:rPr lang="en-ZA" sz="1400" b="1" baseline="0" dirty="0">
                          <a:effectLst/>
                          <a:latin typeface="Arial" panose="020B0604020202020204" pitchFamily="34" charset="0"/>
                          <a:ea typeface="Times New Roman" panose="02020603050405020304" pitchFamily="18" charset="0"/>
                          <a:cs typeface="Times New Roman" panose="02020603050405020304" pitchFamily="18" charset="0"/>
                        </a:rPr>
                        <a:t>Employee</a:t>
                      </a:r>
                      <a:endParaRPr lang="en-ZA"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72000" marR="71755" lvl="0" indent="0" algn="l">
                        <a:lnSpc>
                          <a:spcPct val="150000"/>
                        </a:lnSpc>
                        <a:spcBef>
                          <a:spcPts val="0"/>
                        </a:spcBef>
                        <a:spcAft>
                          <a:spcPts val="0"/>
                        </a:spcAft>
                      </a:pPr>
                      <a:r>
                        <a:rPr lang="en-ZA" sz="1400" b="1" baseline="0" dirty="0">
                          <a:effectLst/>
                          <a:latin typeface="Arial" panose="020B0604020202020204" pitchFamily="34" charset="0"/>
                          <a:ea typeface="Times New Roman" panose="02020603050405020304" pitchFamily="18" charset="0"/>
                          <a:cs typeface="Times New Roman" panose="02020603050405020304" pitchFamily="18" charset="0"/>
                        </a:rPr>
                        <a:t>Employee owned business entity</a:t>
                      </a:r>
                      <a:endParaRPr lang="en-ZA"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72000" marR="71755" lvl="0" indent="0" algn="l">
                        <a:lnSpc>
                          <a:spcPct val="150000"/>
                        </a:lnSpc>
                        <a:spcBef>
                          <a:spcPts val="0"/>
                        </a:spcBef>
                        <a:spcAft>
                          <a:spcPts val="0"/>
                        </a:spcAft>
                      </a:pPr>
                      <a:r>
                        <a:rPr lang="en-ZA" sz="1400" b="1" baseline="0" dirty="0">
                          <a:effectLst/>
                          <a:latin typeface="Arial" panose="020B0604020202020204" pitchFamily="34" charset="0"/>
                          <a:ea typeface="Times New Roman" panose="02020603050405020304" pitchFamily="18" charset="0"/>
                          <a:cs typeface="Times New Roman" panose="02020603050405020304" pitchFamily="18" charset="0"/>
                        </a:rPr>
                        <a:t>No. of trans-actions</a:t>
                      </a:r>
                      <a:endParaRPr lang="en-ZA"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72000" marR="71755" lvl="0" indent="0" algn="l">
                        <a:lnSpc>
                          <a:spcPct val="150000"/>
                        </a:lnSpc>
                        <a:spcBef>
                          <a:spcPts val="0"/>
                        </a:spcBef>
                        <a:spcAft>
                          <a:spcPts val="0"/>
                        </a:spcAft>
                      </a:pPr>
                      <a:r>
                        <a:rPr lang="en-ZA" sz="1400" b="1" baseline="0" dirty="0">
                          <a:effectLst/>
                          <a:latin typeface="Arial" panose="020B0604020202020204" pitchFamily="34" charset="0"/>
                          <a:ea typeface="Times New Roman" panose="02020603050405020304" pitchFamily="18" charset="0"/>
                          <a:cs typeface="Times New Roman" panose="02020603050405020304" pitchFamily="18" charset="0"/>
                        </a:rPr>
                        <a:t>Amounts paid by the Department to the entity</a:t>
                      </a:r>
                      <a:endParaRPr lang="en-ZA"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72000" marR="71755" lvl="0" indent="0" algn="l">
                        <a:lnSpc>
                          <a:spcPct val="150000"/>
                        </a:lnSpc>
                        <a:spcBef>
                          <a:spcPts val="0"/>
                        </a:spcBef>
                        <a:spcAft>
                          <a:spcPts val="0"/>
                        </a:spcAft>
                      </a:pPr>
                      <a:r>
                        <a:rPr lang="en-ZA" sz="1400" b="1" baseline="0" dirty="0">
                          <a:effectLst/>
                          <a:latin typeface="Arial" panose="020B0604020202020204" pitchFamily="34" charset="0"/>
                          <a:ea typeface="Times New Roman" panose="02020603050405020304" pitchFamily="18" charset="0"/>
                          <a:cs typeface="Times New Roman" panose="02020603050405020304" pitchFamily="18" charset="0"/>
                        </a:rPr>
                        <a:t>Status of Disciplinary referral made by SIU</a:t>
                      </a:r>
                      <a:endParaRPr lang="en-ZA"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2301386317"/>
                  </a:ext>
                </a:extLst>
              </a:tr>
              <a:tr h="1391492">
                <a:tc>
                  <a:txBody>
                    <a:bodyPr/>
                    <a:lstStyle/>
                    <a:p>
                      <a:pPr marL="36000" marR="71755" indent="0" algn="l">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65000"/>
                      </a:schemeClr>
                    </a:solidFill>
                  </a:tcPr>
                </a:tc>
                <a:tc>
                  <a:txBody>
                    <a:bodyPr/>
                    <a:lstStyle/>
                    <a:p>
                      <a:pPr marL="36000" marR="71755" indent="0" algn="l">
                        <a:lnSpc>
                          <a:spcPct val="150000"/>
                        </a:lnSpc>
                        <a:spcBef>
                          <a:spcPts val="0"/>
                        </a:spcBef>
                        <a:spcAft>
                          <a:spcPts val="0"/>
                        </a:spcAft>
                      </a:pPr>
                      <a:r>
                        <a:rPr lang="en-ZA" sz="1200" b="1" dirty="0" err="1">
                          <a:effectLst/>
                          <a:latin typeface="Arial" panose="020B0604020202020204" pitchFamily="34" charset="0"/>
                          <a:ea typeface="Times New Roman" panose="02020603050405020304" pitchFamily="18" charset="0"/>
                          <a:cs typeface="Times New Roman" panose="02020603050405020304" pitchFamily="18" charset="0"/>
                        </a:rPr>
                        <a:t>Mathebula</a:t>
                      </a: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 </a:t>
                      </a:r>
                      <a:r>
                        <a:rPr lang="en-ZA" sz="1200" b="1" dirty="0" err="1">
                          <a:effectLst/>
                          <a:latin typeface="Arial" panose="020B0604020202020204" pitchFamily="34" charset="0"/>
                          <a:ea typeface="Times New Roman" panose="02020603050405020304" pitchFamily="18" charset="0"/>
                          <a:cs typeface="Times New Roman" panose="02020603050405020304" pitchFamily="18" charset="0"/>
                        </a:rPr>
                        <a:t>Riaimate</a:t>
                      </a: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 Amos</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65000"/>
                      </a:schemeClr>
                    </a:solidFill>
                  </a:tcPr>
                </a:tc>
                <a:tc>
                  <a:txBody>
                    <a:bodyPr/>
                    <a:lstStyle/>
                    <a:p>
                      <a:pPr marL="36000" marR="71755" indent="0" algn="l">
                        <a:lnSpc>
                          <a:spcPct val="150000"/>
                        </a:lnSpc>
                        <a:spcBef>
                          <a:spcPts val="0"/>
                        </a:spcBef>
                        <a:spcAft>
                          <a:spcPts val="0"/>
                        </a:spcAft>
                      </a:pPr>
                      <a:r>
                        <a:rPr lang="en-ZA" sz="1200" dirty="0" err="1">
                          <a:effectLst/>
                          <a:latin typeface="Arial" panose="020B0604020202020204" pitchFamily="34" charset="0"/>
                          <a:ea typeface="Times New Roman" panose="02020603050405020304" pitchFamily="18" charset="0"/>
                          <a:cs typeface="Times New Roman" panose="02020603050405020304" pitchFamily="18" charset="0"/>
                        </a:rPr>
                        <a:t>Makhekhekhe</a:t>
                      </a:r>
                      <a:r>
                        <a:rPr lang="en-ZA" sz="1200" dirty="0">
                          <a:effectLst/>
                          <a:latin typeface="Arial" panose="020B0604020202020204" pitchFamily="34" charset="0"/>
                          <a:ea typeface="Times New Roman" panose="02020603050405020304" pitchFamily="18" charset="0"/>
                          <a:cs typeface="Times New Roman" panose="02020603050405020304" pitchFamily="18" charset="0"/>
                        </a:rPr>
                        <a:t> Developments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65000"/>
                      </a:schemeClr>
                    </a:solidFill>
                  </a:tcPr>
                </a:tc>
                <a:tc>
                  <a:txBody>
                    <a:bodyPr/>
                    <a:lstStyle/>
                    <a:p>
                      <a:pPr marL="36000" marR="71755" indent="0" algn="l">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2</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65000"/>
                      </a:schemeClr>
                    </a:solidFill>
                  </a:tcPr>
                </a:tc>
                <a:tc>
                  <a:txBody>
                    <a:bodyPr/>
                    <a:lstStyle/>
                    <a:p>
                      <a:pPr marL="36000" marR="71755" indent="0" algn="l">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R49 </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987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65000"/>
                      </a:schemeClr>
                    </a:solidFill>
                  </a:tcPr>
                </a:tc>
                <a:tc>
                  <a:txBody>
                    <a:bodyPr/>
                    <a:lstStyle/>
                    <a:p>
                      <a:pPr marL="36000" marR="71755" indent="0" algn="l">
                        <a:lnSpc>
                          <a:spcPct val="150000"/>
                        </a:lnSpc>
                        <a:spcBef>
                          <a:spcPts val="0"/>
                        </a:spcBef>
                        <a:spcAft>
                          <a:spcPts val="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Matter referred to the Chief Directorate: Legal Services for a legal opinion. D</a:t>
                      </a:r>
                      <a:r>
                        <a:rPr lang="en-ZA" sz="1200" baseline="0" dirty="0" smtClean="0">
                          <a:effectLst/>
                          <a:latin typeface="Arial" panose="020B0604020202020204" pitchFamily="34" charset="0"/>
                          <a:ea typeface="Times New Roman" panose="02020603050405020304" pitchFamily="18" charset="0"/>
                          <a:cs typeface="Times New Roman" panose="02020603050405020304" pitchFamily="18" charset="0"/>
                        </a:rPr>
                        <a:t>isciplinary action recommended. To be finalised end November 2017.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65000"/>
                      </a:schemeClr>
                    </a:solidFill>
                  </a:tcPr>
                </a:tc>
                <a:extLst>
                  <a:ext uri="{0D108BD9-81ED-4DB2-BD59-A6C34878D82A}">
                    <a16:rowId xmlns:a16="http://schemas.microsoft.com/office/drawing/2014/main" val="416910194"/>
                  </a:ext>
                </a:extLst>
              </a:tr>
              <a:tr h="750590">
                <a:tc>
                  <a:txBody>
                    <a:bodyPr/>
                    <a:lstStyle/>
                    <a:p>
                      <a:pPr marL="36000" marR="71755" indent="0" algn="l">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8</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marL="36000" marR="71755" indent="0" algn="l">
                        <a:lnSpc>
                          <a:spcPct val="150000"/>
                        </a:lnSpc>
                        <a:spcBef>
                          <a:spcPts val="0"/>
                        </a:spcBef>
                        <a:spcAft>
                          <a:spcPts val="0"/>
                        </a:spcAft>
                      </a:pPr>
                      <a:r>
                        <a:rPr lang="en-ZA" sz="1200" b="1" dirty="0" err="1">
                          <a:effectLst/>
                          <a:latin typeface="Arial" panose="020B0604020202020204" pitchFamily="34" charset="0"/>
                          <a:ea typeface="Times New Roman" panose="02020603050405020304" pitchFamily="18" charset="0"/>
                          <a:cs typeface="Times New Roman" panose="02020603050405020304" pitchFamily="18" charset="0"/>
                        </a:rPr>
                        <a:t>Mahlodi</a:t>
                      </a: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 Caroline </a:t>
                      </a:r>
                      <a:r>
                        <a:rPr lang="en-ZA" sz="1200" b="1" dirty="0" err="1">
                          <a:effectLst/>
                          <a:latin typeface="Arial" panose="020B0604020202020204" pitchFamily="34" charset="0"/>
                          <a:ea typeface="Times New Roman" panose="02020603050405020304" pitchFamily="18" charset="0"/>
                          <a:cs typeface="Times New Roman" panose="02020603050405020304" pitchFamily="18" charset="0"/>
                        </a:rPr>
                        <a:t>Ramanyeme</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marL="36000" marR="71755" indent="0" algn="l">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Appetite Vision Caterers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marL="36000" marR="71755" indent="0" algn="l">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2</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marL="36000" marR="71755" indent="0" algn="l">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R38 </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460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marL="36000" marR="71755" indent="0" algn="l">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Final written warning issued and matter finalised.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703774553"/>
                  </a:ext>
                </a:extLst>
              </a:tr>
              <a:tr h="1402944">
                <a:tc>
                  <a:txBody>
                    <a:bodyPr/>
                    <a:lstStyle/>
                    <a:p>
                      <a:pPr marL="36000" marR="71755" indent="0" algn="l">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9</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75000"/>
                      </a:schemeClr>
                    </a:solidFill>
                  </a:tcPr>
                </a:tc>
                <a:tc>
                  <a:txBody>
                    <a:bodyPr/>
                    <a:lstStyle/>
                    <a:p>
                      <a:pPr marL="36000" marR="71755" indent="0" algn="l">
                        <a:lnSpc>
                          <a:spcPct val="150000"/>
                        </a:lnSpc>
                        <a:spcBef>
                          <a:spcPts val="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Alex </a:t>
                      </a:r>
                      <a:r>
                        <a:rPr lang="en-ZA" sz="1200" b="1" dirty="0" err="1">
                          <a:effectLst/>
                          <a:latin typeface="Arial" panose="020B0604020202020204" pitchFamily="34" charset="0"/>
                          <a:ea typeface="Times New Roman" panose="02020603050405020304" pitchFamily="18" charset="0"/>
                          <a:cs typeface="Times New Roman" panose="02020603050405020304" pitchFamily="18" charset="0"/>
                        </a:rPr>
                        <a:t>Tsietsi</a:t>
                      </a: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 </a:t>
                      </a:r>
                      <a:r>
                        <a:rPr lang="en-ZA" sz="1200" b="1" dirty="0" err="1">
                          <a:effectLst/>
                          <a:latin typeface="Arial" panose="020B0604020202020204" pitchFamily="34" charset="0"/>
                          <a:ea typeface="Times New Roman" panose="02020603050405020304" pitchFamily="18" charset="0"/>
                          <a:cs typeface="Times New Roman" panose="02020603050405020304" pitchFamily="18" charset="0"/>
                        </a:rPr>
                        <a:t>Nkane</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75000"/>
                      </a:schemeClr>
                    </a:solidFill>
                  </a:tcPr>
                </a:tc>
                <a:tc>
                  <a:txBody>
                    <a:bodyPr/>
                    <a:lstStyle/>
                    <a:p>
                      <a:pPr marL="36000" marR="71755" indent="0" algn="l">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RAB Building Services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75000"/>
                      </a:schemeClr>
                    </a:solidFill>
                  </a:tcPr>
                </a:tc>
                <a:tc>
                  <a:txBody>
                    <a:bodyPr/>
                    <a:lstStyle/>
                    <a:p>
                      <a:pPr marL="36000" marR="71755" indent="0" algn="l">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4</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75000"/>
                      </a:schemeClr>
                    </a:solidFill>
                  </a:tcPr>
                </a:tc>
                <a:tc>
                  <a:txBody>
                    <a:bodyPr/>
                    <a:lstStyle/>
                    <a:p>
                      <a:pPr marL="36000" marR="71755" indent="0" algn="l">
                        <a:lnSpc>
                          <a:spcPct val="150000"/>
                        </a:lnSpc>
                        <a:spcBef>
                          <a:spcPts val="0"/>
                        </a:spcBef>
                        <a:spcAft>
                          <a:spcPts val="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R37 369</a:t>
                      </a:r>
                    </a:p>
                    <a:p>
                      <a:pPr marL="36000" marR="71755" indent="0" algn="l">
                        <a:lnSpc>
                          <a:spcPct val="150000"/>
                        </a:lnSpc>
                        <a:spcBef>
                          <a:spcPts val="0"/>
                        </a:spcBef>
                        <a:spcAft>
                          <a:spcPts val="0"/>
                        </a:spcAft>
                      </a:pPr>
                      <a:endParaRPr lang="en-ZA"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6000" marR="71755" indent="0" algn="l">
                        <a:lnSpc>
                          <a:spcPct val="150000"/>
                        </a:lnSpc>
                        <a:spcBef>
                          <a:spcPts val="0"/>
                        </a:spcBef>
                        <a:spcAft>
                          <a:spcPts val="0"/>
                        </a:spcAft>
                      </a:pPr>
                      <a:r>
                        <a:rPr lang="en-ZA" sz="1200" b="1" dirty="0" smtClean="0">
                          <a:effectLst/>
                          <a:latin typeface="Arial" panose="020B0604020202020204" pitchFamily="34" charset="0"/>
                          <a:ea typeface="Calibri" panose="020F0502020204030204" pitchFamily="34" charset="0"/>
                          <a:cs typeface="Times New Roman" panose="02020603050405020304" pitchFamily="18" charset="0"/>
                        </a:rPr>
                        <a:t>Total paid to officials: </a:t>
                      </a:r>
                    </a:p>
                    <a:p>
                      <a:pPr marL="36000" marR="71755" indent="0" algn="l">
                        <a:lnSpc>
                          <a:spcPct val="150000"/>
                        </a:lnSpc>
                        <a:spcBef>
                          <a:spcPts val="0"/>
                        </a:spcBef>
                        <a:spcAft>
                          <a:spcPts val="0"/>
                        </a:spcAft>
                      </a:pPr>
                      <a:r>
                        <a:rPr lang="en-ZA" sz="1200" b="1" dirty="0" smtClean="0">
                          <a:effectLst/>
                          <a:latin typeface="Arial" panose="020B0604020202020204" pitchFamily="34" charset="0"/>
                          <a:ea typeface="Calibri" panose="020F0502020204030204" pitchFamily="34" charset="0"/>
                          <a:cs typeface="Times New Roman" panose="02020603050405020304" pitchFamily="18" charset="0"/>
                        </a:rPr>
                        <a:t>R8 928 490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75000"/>
                      </a:schemeClr>
                    </a:solidFill>
                  </a:tcPr>
                </a:tc>
                <a:tc>
                  <a:txBody>
                    <a:bodyPr/>
                    <a:lstStyle/>
                    <a:p>
                      <a:pPr marL="36000" marR="71755" indent="0" algn="l">
                        <a:lnSpc>
                          <a:spcPct val="150000"/>
                        </a:lnSpc>
                        <a:spcBef>
                          <a:spcPts val="0"/>
                        </a:spcBef>
                        <a:spcAft>
                          <a:spcPts val="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Matter referred to the Chief Directorate: Legal Services for a legal opinion. D</a:t>
                      </a:r>
                      <a:r>
                        <a:rPr lang="en-ZA" sz="1200" baseline="0" dirty="0" smtClean="0">
                          <a:effectLst/>
                          <a:latin typeface="Arial" panose="020B0604020202020204" pitchFamily="34" charset="0"/>
                          <a:ea typeface="Times New Roman" panose="02020603050405020304" pitchFamily="18" charset="0"/>
                          <a:cs typeface="Times New Roman" panose="02020603050405020304" pitchFamily="18" charset="0"/>
                        </a:rPr>
                        <a:t>isciplinary action recommended. To be finalised end November 2017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75000"/>
                      </a:schemeClr>
                    </a:solidFill>
                  </a:tcPr>
                </a:tc>
                <a:extLst>
                  <a:ext uri="{0D108BD9-81ED-4DB2-BD59-A6C34878D82A}">
                    <a16:rowId xmlns:a16="http://schemas.microsoft.com/office/drawing/2014/main" val="2875842470"/>
                  </a:ext>
                </a:extLst>
              </a:tr>
            </a:tbl>
          </a:graphicData>
        </a:graphic>
      </p:graphicFrame>
    </p:spTree>
    <p:extLst>
      <p:ext uri="{BB962C8B-B14F-4D97-AF65-F5344CB8AC3E}">
        <p14:creationId xmlns:p14="http://schemas.microsoft.com/office/powerpoint/2010/main" val="6820395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97937"/>
            <a:ext cx="9144000" cy="525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29" y="2564904"/>
            <a:ext cx="9649074"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55576" y="2564904"/>
            <a:ext cx="7776864" cy="1938992"/>
          </a:xfrm>
          <a:prstGeom prst="rect">
            <a:avLst/>
          </a:prstGeom>
          <a:noFill/>
        </p:spPr>
        <p:txBody>
          <a:bodyPr wrap="square" rtlCol="0">
            <a:spAutoFit/>
          </a:bodyPr>
          <a:lstStyle/>
          <a:p>
            <a:pPr algn="ctr"/>
            <a:r>
              <a:rPr lang="en-US" sz="6000" dirty="0" smtClean="0"/>
              <a:t>CURRENT INVESTIGATIONS</a:t>
            </a:r>
            <a:r>
              <a:rPr lang="en-US" sz="4800" dirty="0" smtClean="0"/>
              <a:t> </a:t>
            </a:r>
            <a:endParaRPr lang="en-US" sz="4800" dirty="0"/>
          </a:p>
        </p:txBody>
      </p:sp>
      <p:sp>
        <p:nvSpPr>
          <p:cNvPr id="11" name="Slide Number Placeholder 10"/>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22</a:t>
            </a:fld>
            <a:endParaRPr lang="en-ZA" dirty="0">
              <a:solidFill>
                <a:srgbClr val="000000">
                  <a:tint val="75000"/>
                </a:srgbClr>
              </a:solidFill>
            </a:endParaRPr>
          </a:p>
        </p:txBody>
      </p:sp>
      <p:pic>
        <p:nvPicPr>
          <p:cNvPr id="8" name="Picture 2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3899" b="33594"/>
          <a:stretch/>
        </p:blipFill>
        <p:spPr bwMode="auto">
          <a:xfrm>
            <a:off x="8650991" y="6416554"/>
            <a:ext cx="430559" cy="37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2106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23</a:t>
            </a:fld>
            <a:endParaRPr lang="en-ZA" dirty="0">
              <a:solidFill>
                <a:srgbClr val="000000">
                  <a:tint val="75000"/>
                </a:srgbClr>
              </a:solidFill>
            </a:endParaRPr>
          </a:p>
        </p:txBody>
      </p:sp>
      <p:sp>
        <p:nvSpPr>
          <p:cNvPr id="6" name="Content Placeholder 5"/>
          <p:cNvSpPr>
            <a:spLocks noGrp="1"/>
          </p:cNvSpPr>
          <p:nvPr>
            <p:ph idx="13"/>
          </p:nvPr>
        </p:nvSpPr>
        <p:spPr/>
        <p:txBody>
          <a:bodyPr/>
          <a:lstStyle/>
          <a:p>
            <a:r>
              <a:rPr lang="en-ZA" sz="2200" dirty="0">
                <a:effectLst>
                  <a:outerShdw blurRad="38100" dist="38100" dir="2700000" algn="tl">
                    <a:srgbClr val="000000">
                      <a:alpha val="43137"/>
                    </a:srgbClr>
                  </a:outerShdw>
                </a:effectLst>
                <a:latin typeface="+mj-lt"/>
              </a:rPr>
              <a:t>Proclamation R54 of 2012 </a:t>
            </a:r>
            <a:endParaRPr lang="en-ZA" sz="2200" dirty="0" smtClean="0">
              <a:effectLst>
                <a:outerShdw blurRad="38100" dist="38100" dir="2700000" algn="tl">
                  <a:srgbClr val="000000">
                    <a:alpha val="43137"/>
                  </a:srgbClr>
                </a:outerShdw>
              </a:effectLst>
              <a:latin typeface="+mj-lt"/>
            </a:endParaRPr>
          </a:p>
          <a:p>
            <a:r>
              <a:rPr lang="en-ZA" sz="2200" dirty="0">
                <a:effectLst>
                  <a:outerShdw blurRad="38100" dist="38100" dir="2700000" algn="tl">
                    <a:srgbClr val="000000">
                      <a:alpha val="43137"/>
                    </a:srgbClr>
                  </a:outerShdw>
                </a:effectLst>
                <a:latin typeface="+mj-lt"/>
              </a:rPr>
              <a:t>D</a:t>
            </a:r>
            <a:r>
              <a:rPr lang="en-ZA" sz="2200" dirty="0" smtClean="0">
                <a:effectLst>
                  <a:outerShdw blurRad="38100" dist="38100" dir="2700000" algn="tl">
                    <a:srgbClr val="000000">
                      <a:alpha val="43137"/>
                    </a:srgbClr>
                  </a:outerShdw>
                </a:effectLst>
                <a:latin typeface="+mj-lt"/>
              </a:rPr>
              <a:t>epartment </a:t>
            </a:r>
            <a:r>
              <a:rPr lang="en-ZA" sz="2200" dirty="0">
                <a:effectLst>
                  <a:outerShdw blurRad="38100" dist="38100" dir="2700000" algn="tl">
                    <a:srgbClr val="000000">
                      <a:alpha val="43137"/>
                    </a:srgbClr>
                  </a:outerShdw>
                </a:effectLst>
                <a:latin typeface="+mj-lt"/>
              </a:rPr>
              <a:t>of Water </a:t>
            </a:r>
            <a:r>
              <a:rPr lang="en-ZA" sz="2200" dirty="0" smtClean="0">
                <a:effectLst>
                  <a:outerShdw blurRad="38100" dist="38100" dir="2700000" algn="tl">
                    <a:srgbClr val="000000">
                      <a:alpha val="43137"/>
                    </a:srgbClr>
                  </a:outerShdw>
                </a:effectLst>
                <a:latin typeface="+mj-lt"/>
              </a:rPr>
              <a:t>Affairs: VUWANI</a:t>
            </a:r>
            <a:endParaRPr lang="en-ZA" sz="2200" dirty="0">
              <a:effectLst>
                <a:outerShdw blurRad="38100" dist="38100" dir="2700000" algn="tl">
                  <a:srgbClr val="000000">
                    <a:alpha val="43137"/>
                  </a:srgbClr>
                </a:outerShdw>
              </a:effectLst>
              <a:latin typeface="+mj-lt"/>
            </a:endParaRPr>
          </a:p>
        </p:txBody>
      </p:sp>
      <p:sp>
        <p:nvSpPr>
          <p:cNvPr id="4" name="TextBox 3"/>
          <p:cNvSpPr txBox="1"/>
          <p:nvPr/>
        </p:nvSpPr>
        <p:spPr>
          <a:xfrm>
            <a:off x="251520" y="1144001"/>
            <a:ext cx="8640960" cy="5062924"/>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18000" indent="-90000" algn="just">
              <a:lnSpc>
                <a:spcPct val="150000"/>
              </a:lnSpc>
              <a:spcBef>
                <a:spcPts val="600"/>
              </a:spcBef>
              <a:spcAft>
                <a:spcPts val="600"/>
              </a:spcAft>
            </a:pPr>
            <a:r>
              <a:rPr lang="en-GB" sz="1400" b="1" u="sng" dirty="0" smtClean="0"/>
              <a:t>1. Status </a:t>
            </a:r>
            <a:r>
              <a:rPr lang="en-GB" sz="1400" b="1" u="sng" dirty="0"/>
              <a:t>of Vuwani </a:t>
            </a:r>
            <a:r>
              <a:rPr lang="en-GB" sz="1400" b="1" u="sng" dirty="0" smtClean="0"/>
              <a:t>Investigation: </a:t>
            </a:r>
            <a:r>
              <a:rPr lang="en-ZA" sz="1400" b="1" u="sng" dirty="0"/>
              <a:t>Contract W0497 WTE (Part B) </a:t>
            </a:r>
            <a:r>
              <a:rPr lang="en-ZA" sz="1400" b="1" u="sng" dirty="0" err="1"/>
              <a:t>Luvuvhu</a:t>
            </a:r>
            <a:r>
              <a:rPr lang="en-ZA" sz="1400" b="1" u="sng" dirty="0"/>
              <a:t> River GWS: Construction of the 800mm diameter </a:t>
            </a:r>
            <a:r>
              <a:rPr lang="en-ZA" sz="1400" b="1" u="sng" dirty="0" err="1"/>
              <a:t>Vuwani</a:t>
            </a:r>
            <a:r>
              <a:rPr lang="en-ZA" sz="1400" b="1" u="sng" dirty="0"/>
              <a:t> Steel Pipeline</a:t>
            </a:r>
            <a:endParaRPr lang="en-GB" sz="1400" b="1" u="sng" dirty="0" smtClean="0"/>
          </a:p>
          <a:p>
            <a:pPr marL="742950" lvl="1" indent="-285750" algn="just">
              <a:lnSpc>
                <a:spcPct val="150000"/>
              </a:lnSpc>
              <a:spcBef>
                <a:spcPts val="600"/>
              </a:spcBef>
              <a:spcAft>
                <a:spcPts val="600"/>
              </a:spcAft>
              <a:buFont typeface="Arial" panose="020B0604020202020204" pitchFamily="34" charset="0"/>
              <a:buChar char="•"/>
            </a:pPr>
            <a:r>
              <a:rPr lang="en-GB" sz="1400" dirty="0" smtClean="0"/>
              <a:t>The SIU Project </a:t>
            </a:r>
            <a:r>
              <a:rPr lang="en-GB" sz="1400" dirty="0"/>
              <a:t>end date is </a:t>
            </a:r>
            <a:r>
              <a:rPr lang="en-GB" sz="1400" b="1" dirty="0" smtClean="0">
                <a:solidFill>
                  <a:schemeClr val="tx1"/>
                </a:solidFill>
              </a:rPr>
              <a:t>31 March 2018</a:t>
            </a:r>
          </a:p>
          <a:p>
            <a:pPr marL="742950" lvl="1" indent="-285750" algn="just">
              <a:lnSpc>
                <a:spcPct val="150000"/>
              </a:lnSpc>
              <a:spcBef>
                <a:spcPts val="600"/>
              </a:spcBef>
              <a:spcAft>
                <a:spcPts val="600"/>
              </a:spcAft>
              <a:buFont typeface="Arial" panose="020B0604020202020204" pitchFamily="34" charset="0"/>
              <a:buChar char="•"/>
            </a:pPr>
            <a:r>
              <a:rPr lang="en-ZA" sz="1400" dirty="0" smtClean="0"/>
              <a:t>The SIU has reached the final stages of the investigation into allegations and is settling the final affidavits with </a:t>
            </a:r>
            <a:r>
              <a:rPr lang="en-ZA" sz="1400" dirty="0" err="1" smtClean="0"/>
              <a:t>DWaS</a:t>
            </a:r>
            <a:r>
              <a:rPr lang="en-ZA" sz="1400" dirty="0" smtClean="0"/>
              <a:t> and National Treasury which have taken longer than anticipated</a:t>
            </a:r>
          </a:p>
          <a:p>
            <a:pPr marL="742950" lvl="1" indent="-285750" algn="just">
              <a:lnSpc>
                <a:spcPct val="150000"/>
              </a:lnSpc>
              <a:spcBef>
                <a:spcPts val="600"/>
              </a:spcBef>
              <a:spcAft>
                <a:spcPts val="600"/>
              </a:spcAft>
              <a:buFont typeface="Arial" panose="020B0604020202020204" pitchFamily="34" charset="0"/>
              <a:buChar char="•"/>
            </a:pPr>
            <a:r>
              <a:rPr lang="en-ZA" sz="1400" dirty="0" smtClean="0"/>
              <a:t>The contract was awarded in 2012 with a value was R50 048 759.01, with a construction completion period of 45 weeks. A total of R29 million has been paid to </a:t>
            </a:r>
            <a:r>
              <a:rPr lang="en-ZA" sz="1400" dirty="0" err="1" smtClean="0"/>
              <a:t>Ascul</a:t>
            </a:r>
            <a:r>
              <a:rPr lang="en-ZA" sz="1400" dirty="0" smtClean="0"/>
              <a:t> to date </a:t>
            </a:r>
          </a:p>
          <a:p>
            <a:pPr marL="742950" lvl="1" indent="-285750" algn="just">
              <a:lnSpc>
                <a:spcPct val="150000"/>
              </a:lnSpc>
              <a:spcBef>
                <a:spcPts val="600"/>
              </a:spcBef>
              <a:spcAft>
                <a:spcPts val="600"/>
              </a:spcAft>
              <a:buFont typeface="Arial" panose="020B0604020202020204" pitchFamily="34" charset="0"/>
              <a:buChar char="•"/>
            </a:pPr>
            <a:r>
              <a:rPr lang="en-ZA" sz="1400" dirty="0" smtClean="0"/>
              <a:t>Subsequent to the award of the contract, </a:t>
            </a:r>
            <a:r>
              <a:rPr lang="en-ZA" sz="1400" dirty="0" err="1" smtClean="0"/>
              <a:t>Ascul</a:t>
            </a:r>
            <a:r>
              <a:rPr lang="en-ZA" sz="1400" dirty="0" smtClean="0"/>
              <a:t> Construction, as from 6 July 2012 onwards, failed to perform on time. Instead of enforcing the penalty clauses, the Department allegedly unlawfully entered into a supplementary agreement which made provision for the waiving of the penalties</a:t>
            </a:r>
          </a:p>
          <a:p>
            <a:pPr marL="742950" lvl="1" indent="-285750" algn="just">
              <a:lnSpc>
                <a:spcPct val="150000"/>
              </a:lnSpc>
              <a:spcBef>
                <a:spcPts val="600"/>
              </a:spcBef>
              <a:spcAft>
                <a:spcPts val="600"/>
              </a:spcAft>
              <a:buFont typeface="Arial" panose="020B0604020202020204" pitchFamily="34" charset="0"/>
              <a:buChar char="•"/>
            </a:pPr>
            <a:r>
              <a:rPr lang="en-ZA" sz="1400" dirty="0" smtClean="0"/>
              <a:t>The agreement also provided for a R16 million advance payment to </a:t>
            </a:r>
            <a:r>
              <a:rPr lang="en-ZA" sz="1400" dirty="0" err="1" smtClean="0"/>
              <a:t>Ascul</a:t>
            </a:r>
            <a:r>
              <a:rPr lang="en-ZA" sz="1400" dirty="0" smtClean="0"/>
              <a:t> Construction with a view to improve its cash flow. The extension is alleged to constitute a complete disregard of and/or contravention of the provisions of the original contract and the PFMA</a:t>
            </a:r>
            <a:endParaRPr lang="en-ZA" sz="1600" dirty="0"/>
          </a:p>
        </p:txBody>
      </p:sp>
      <p:pic>
        <p:nvPicPr>
          <p:cNvPr id="8" name="Picture 2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899" b="33594"/>
          <a:stretch/>
        </p:blipFill>
        <p:spPr bwMode="auto">
          <a:xfrm>
            <a:off x="8650991" y="6416554"/>
            <a:ext cx="430559" cy="37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9442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24</a:t>
            </a:fld>
            <a:endParaRPr lang="en-ZA" dirty="0">
              <a:solidFill>
                <a:srgbClr val="000000">
                  <a:tint val="75000"/>
                </a:srgbClr>
              </a:solidFill>
            </a:endParaRPr>
          </a:p>
        </p:txBody>
      </p:sp>
      <p:sp>
        <p:nvSpPr>
          <p:cNvPr id="6" name="Content Placeholder 5"/>
          <p:cNvSpPr>
            <a:spLocks noGrp="1"/>
          </p:cNvSpPr>
          <p:nvPr>
            <p:ph idx="13"/>
          </p:nvPr>
        </p:nvSpPr>
        <p:spPr>
          <a:xfrm>
            <a:off x="1093093" y="69665"/>
            <a:ext cx="6553200" cy="721568"/>
          </a:xfrm>
        </p:spPr>
        <p:txBody>
          <a:bodyPr/>
          <a:lstStyle/>
          <a:p>
            <a:r>
              <a:rPr lang="en-ZA" sz="2200" dirty="0">
                <a:effectLst>
                  <a:outerShdw blurRad="38100" dist="38100" dir="2700000" algn="tl">
                    <a:srgbClr val="000000">
                      <a:alpha val="43137"/>
                    </a:srgbClr>
                  </a:outerShdw>
                </a:effectLst>
                <a:latin typeface="+mj-lt"/>
              </a:rPr>
              <a:t>Proclamation R54 of 2012 </a:t>
            </a:r>
            <a:endParaRPr lang="en-ZA" sz="2200" dirty="0" smtClean="0">
              <a:effectLst>
                <a:outerShdw blurRad="38100" dist="38100" dir="2700000" algn="tl">
                  <a:srgbClr val="000000">
                    <a:alpha val="43137"/>
                  </a:srgbClr>
                </a:outerShdw>
              </a:effectLst>
              <a:latin typeface="+mj-lt"/>
            </a:endParaRPr>
          </a:p>
          <a:p>
            <a:r>
              <a:rPr lang="en-ZA" sz="2200" dirty="0">
                <a:effectLst>
                  <a:outerShdw blurRad="38100" dist="38100" dir="2700000" algn="tl">
                    <a:srgbClr val="000000">
                      <a:alpha val="43137"/>
                    </a:srgbClr>
                  </a:outerShdw>
                </a:effectLst>
                <a:latin typeface="+mj-lt"/>
              </a:rPr>
              <a:t>D</a:t>
            </a:r>
            <a:r>
              <a:rPr lang="en-ZA" sz="2200" dirty="0" smtClean="0">
                <a:effectLst>
                  <a:outerShdw blurRad="38100" dist="38100" dir="2700000" algn="tl">
                    <a:srgbClr val="000000">
                      <a:alpha val="43137"/>
                    </a:srgbClr>
                  </a:outerShdw>
                </a:effectLst>
                <a:latin typeface="+mj-lt"/>
              </a:rPr>
              <a:t>epartment </a:t>
            </a:r>
            <a:r>
              <a:rPr lang="en-ZA" sz="2200" dirty="0">
                <a:effectLst>
                  <a:outerShdw blurRad="38100" dist="38100" dir="2700000" algn="tl">
                    <a:srgbClr val="000000">
                      <a:alpha val="43137"/>
                    </a:srgbClr>
                  </a:outerShdw>
                </a:effectLst>
                <a:latin typeface="+mj-lt"/>
              </a:rPr>
              <a:t>of Water </a:t>
            </a:r>
            <a:r>
              <a:rPr lang="en-ZA" sz="2200" dirty="0" smtClean="0">
                <a:effectLst>
                  <a:outerShdw blurRad="38100" dist="38100" dir="2700000" algn="tl">
                    <a:srgbClr val="000000">
                      <a:alpha val="43137"/>
                    </a:srgbClr>
                  </a:outerShdw>
                </a:effectLst>
                <a:latin typeface="+mj-lt"/>
              </a:rPr>
              <a:t>Affairs: VUWANI</a:t>
            </a:r>
            <a:endParaRPr lang="en-ZA" sz="2200" dirty="0">
              <a:effectLst>
                <a:outerShdw blurRad="38100" dist="38100" dir="2700000" algn="tl">
                  <a:srgbClr val="000000">
                    <a:alpha val="43137"/>
                  </a:srgbClr>
                </a:outerShdw>
              </a:effectLst>
              <a:latin typeface="+mj-lt"/>
            </a:endParaRPr>
          </a:p>
        </p:txBody>
      </p:sp>
      <p:sp>
        <p:nvSpPr>
          <p:cNvPr id="4" name="TextBox 3"/>
          <p:cNvSpPr txBox="1"/>
          <p:nvPr/>
        </p:nvSpPr>
        <p:spPr>
          <a:xfrm>
            <a:off x="251520" y="1404817"/>
            <a:ext cx="8568952" cy="3139321"/>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18000" algn="just">
              <a:lnSpc>
                <a:spcPct val="150000"/>
              </a:lnSpc>
              <a:spcBef>
                <a:spcPts val="600"/>
              </a:spcBef>
              <a:spcAft>
                <a:spcPts val="600"/>
              </a:spcAft>
            </a:pPr>
            <a:r>
              <a:rPr lang="en-GB" sz="1400" b="1" u="sng" dirty="0" smtClean="0"/>
              <a:t>1. Status </a:t>
            </a:r>
            <a:r>
              <a:rPr lang="en-GB" sz="1400" b="1" u="sng" dirty="0"/>
              <a:t>of Vuwani </a:t>
            </a:r>
            <a:r>
              <a:rPr lang="en-GB" sz="1400" b="1" u="sng" dirty="0" smtClean="0"/>
              <a:t>Investigation  (continued…)</a:t>
            </a:r>
          </a:p>
          <a:p>
            <a:pPr marL="571500" indent="-285750" algn="just">
              <a:lnSpc>
                <a:spcPct val="150000"/>
              </a:lnSpc>
              <a:spcBef>
                <a:spcPts val="600"/>
              </a:spcBef>
              <a:spcAft>
                <a:spcPts val="600"/>
              </a:spcAft>
              <a:buFont typeface="Arial" panose="020B0604020202020204" pitchFamily="34" charset="0"/>
              <a:buChar char="•"/>
            </a:pPr>
            <a:r>
              <a:rPr lang="en-ZA" sz="1400" dirty="0" smtClean="0"/>
              <a:t>On 9 </a:t>
            </a:r>
            <a:r>
              <a:rPr lang="en-ZA" sz="1400" dirty="0"/>
              <a:t>February 2016, </a:t>
            </a:r>
            <a:r>
              <a:rPr lang="en-ZA" sz="1400" dirty="0" smtClean="0"/>
              <a:t>SIU advised the </a:t>
            </a:r>
            <a:r>
              <a:rPr lang="en-ZA" sz="1400" dirty="0"/>
              <a:t>Director General of the Department, </a:t>
            </a:r>
            <a:r>
              <a:rPr lang="en-ZA" sz="1400" dirty="0" smtClean="0"/>
              <a:t>not to </a:t>
            </a:r>
            <a:r>
              <a:rPr lang="en-ZA" sz="1400" dirty="0"/>
              <a:t>proceed with the payment of </a:t>
            </a:r>
            <a:r>
              <a:rPr lang="en-ZA" sz="1400" b="1" dirty="0" smtClean="0"/>
              <a:t>R8 </a:t>
            </a:r>
            <a:r>
              <a:rPr lang="en-ZA" sz="1400" b="1" dirty="0"/>
              <a:t>500 000.00 </a:t>
            </a:r>
            <a:r>
              <a:rPr lang="en-ZA" sz="1400" dirty="0"/>
              <a:t>to </a:t>
            </a:r>
            <a:r>
              <a:rPr lang="en-ZA" sz="1400" dirty="0" err="1"/>
              <a:t>Ascul</a:t>
            </a:r>
            <a:r>
              <a:rPr lang="en-ZA" sz="1400" dirty="0"/>
              <a:t> </a:t>
            </a:r>
            <a:r>
              <a:rPr lang="en-ZA" sz="1400" dirty="0" smtClean="0"/>
              <a:t>Construction</a:t>
            </a:r>
          </a:p>
          <a:p>
            <a:pPr marL="571500" indent="-285750" algn="just">
              <a:lnSpc>
                <a:spcPct val="150000"/>
              </a:lnSpc>
              <a:spcBef>
                <a:spcPts val="600"/>
              </a:spcBef>
              <a:spcAft>
                <a:spcPts val="600"/>
              </a:spcAft>
              <a:buFont typeface="Arial" panose="020B0604020202020204" pitchFamily="34" charset="0"/>
              <a:buChar char="•"/>
            </a:pPr>
            <a:r>
              <a:rPr lang="en-ZA" sz="1400" dirty="0"/>
              <a:t>The Director General accepted the SIU’s recommendation and instructed the CFO’s that she would not approve the R8 500 000.00 payment to </a:t>
            </a:r>
            <a:r>
              <a:rPr lang="en-ZA" sz="1400" dirty="0" err="1"/>
              <a:t>Ascul</a:t>
            </a:r>
            <a:r>
              <a:rPr lang="en-ZA" sz="1400" dirty="0"/>
              <a:t> Construction.</a:t>
            </a:r>
            <a:endParaRPr lang="en-GB" sz="1400" dirty="0"/>
          </a:p>
          <a:p>
            <a:pPr marL="571500" indent="-285750" algn="just">
              <a:lnSpc>
                <a:spcPct val="150000"/>
              </a:lnSpc>
              <a:spcBef>
                <a:spcPts val="600"/>
              </a:spcBef>
              <a:spcAft>
                <a:spcPts val="600"/>
              </a:spcAft>
              <a:buFont typeface="Arial" panose="020B0604020202020204" pitchFamily="34" charset="0"/>
              <a:buChar char="•"/>
            </a:pPr>
            <a:r>
              <a:rPr lang="en-ZA" sz="1400" dirty="0" smtClean="0"/>
              <a:t>The </a:t>
            </a:r>
            <a:r>
              <a:rPr lang="en-ZA" sz="1400" dirty="0"/>
              <a:t>SIU further advised the Department that </a:t>
            </a:r>
            <a:r>
              <a:rPr lang="en-ZA" sz="1400" dirty="0" smtClean="0"/>
              <a:t>the </a:t>
            </a:r>
            <a:r>
              <a:rPr lang="en-ZA" sz="1400" b="1" dirty="0" smtClean="0"/>
              <a:t>R13 </a:t>
            </a:r>
            <a:r>
              <a:rPr lang="en-ZA" sz="1400" b="1" dirty="0"/>
              <a:t>242 998.10 </a:t>
            </a:r>
            <a:r>
              <a:rPr lang="en-ZA" sz="1400" dirty="0"/>
              <a:t>paid to </a:t>
            </a:r>
            <a:r>
              <a:rPr lang="en-ZA" sz="1400" dirty="0" err="1"/>
              <a:t>Ascul</a:t>
            </a:r>
            <a:r>
              <a:rPr lang="en-ZA" sz="1400" dirty="0"/>
              <a:t> Construction under the premises of it being an “advance payment” was </a:t>
            </a:r>
            <a:r>
              <a:rPr lang="en-ZA" sz="1400" b="1" dirty="0"/>
              <a:t>irregular as well as fruitless and wasteful expenditure</a:t>
            </a:r>
            <a:r>
              <a:rPr lang="en-ZA" sz="1400" dirty="0"/>
              <a:t>. </a:t>
            </a:r>
            <a:endParaRPr lang="en-ZA" sz="1400" dirty="0" smtClean="0"/>
          </a:p>
        </p:txBody>
      </p:sp>
      <p:pic>
        <p:nvPicPr>
          <p:cNvPr id="8" name="Picture 2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899" b="33594"/>
          <a:stretch/>
        </p:blipFill>
        <p:spPr bwMode="auto">
          <a:xfrm>
            <a:off x="8650991" y="6416554"/>
            <a:ext cx="430559" cy="37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07772"/>
            <a:ext cx="3524250"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23426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40437"/>
            <a:ext cx="3524250"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25</a:t>
            </a:fld>
            <a:endParaRPr lang="en-ZA" dirty="0">
              <a:solidFill>
                <a:srgbClr val="000000">
                  <a:tint val="75000"/>
                </a:srgbClr>
              </a:solidFill>
            </a:endParaRPr>
          </a:p>
        </p:txBody>
      </p:sp>
      <p:sp>
        <p:nvSpPr>
          <p:cNvPr id="6" name="Content Placeholder 5"/>
          <p:cNvSpPr>
            <a:spLocks noGrp="1"/>
          </p:cNvSpPr>
          <p:nvPr>
            <p:ph idx="13"/>
          </p:nvPr>
        </p:nvSpPr>
        <p:spPr/>
        <p:txBody>
          <a:bodyPr/>
          <a:lstStyle/>
          <a:p>
            <a:r>
              <a:rPr lang="en-ZA" sz="2200" dirty="0" smtClean="0">
                <a:effectLst>
                  <a:outerShdw blurRad="38100" dist="38100" dir="2700000" algn="tl">
                    <a:srgbClr val="000000">
                      <a:alpha val="43137"/>
                    </a:srgbClr>
                  </a:outerShdw>
                </a:effectLst>
                <a:latin typeface="+mj-lt"/>
              </a:rPr>
              <a:t>Proclamation R54 of 2012 </a:t>
            </a:r>
          </a:p>
          <a:p>
            <a:r>
              <a:rPr lang="en-ZA" sz="2200" dirty="0" smtClean="0">
                <a:effectLst>
                  <a:outerShdw blurRad="38100" dist="38100" dir="2700000" algn="tl">
                    <a:srgbClr val="000000">
                      <a:alpha val="43137"/>
                    </a:srgbClr>
                  </a:outerShdw>
                </a:effectLst>
                <a:latin typeface="+mj-lt"/>
              </a:rPr>
              <a:t>Department of Water Affairs: VUWANI</a:t>
            </a:r>
            <a:endParaRPr lang="en-ZA" sz="2200" dirty="0">
              <a:effectLst>
                <a:outerShdw blurRad="38100" dist="38100" dir="2700000" algn="tl">
                  <a:srgbClr val="000000">
                    <a:alpha val="43137"/>
                  </a:srgbClr>
                </a:outerShdw>
              </a:effectLst>
              <a:latin typeface="+mj-lt"/>
            </a:endParaRPr>
          </a:p>
        </p:txBody>
      </p:sp>
      <p:sp>
        <p:nvSpPr>
          <p:cNvPr id="4" name="TextBox 3"/>
          <p:cNvSpPr txBox="1"/>
          <p:nvPr/>
        </p:nvSpPr>
        <p:spPr>
          <a:xfrm>
            <a:off x="179512" y="1246560"/>
            <a:ext cx="8712968" cy="3770263"/>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18000" algn="just">
              <a:lnSpc>
                <a:spcPct val="150000"/>
              </a:lnSpc>
              <a:spcBef>
                <a:spcPts val="600"/>
              </a:spcBef>
              <a:spcAft>
                <a:spcPts val="600"/>
              </a:spcAft>
            </a:pPr>
            <a:r>
              <a:rPr lang="en-GB" sz="1400" b="1" u="sng" dirty="0" smtClean="0"/>
              <a:t>1. Status </a:t>
            </a:r>
            <a:r>
              <a:rPr lang="en-GB" sz="1400" b="1" u="sng" dirty="0"/>
              <a:t>of Vuwani Investigation (continued…)</a:t>
            </a:r>
          </a:p>
          <a:p>
            <a:pPr marL="18000" algn="just">
              <a:lnSpc>
                <a:spcPct val="150000"/>
              </a:lnSpc>
              <a:spcBef>
                <a:spcPts val="600"/>
              </a:spcBef>
              <a:spcAft>
                <a:spcPts val="600"/>
              </a:spcAft>
            </a:pPr>
            <a:r>
              <a:rPr lang="en-GB" sz="1400" dirty="0" smtClean="0"/>
              <a:t>Outcomes achieved thus far:</a:t>
            </a:r>
          </a:p>
          <a:p>
            <a:pPr marL="784225" indent="-285750" algn="just">
              <a:lnSpc>
                <a:spcPct val="150000"/>
              </a:lnSpc>
              <a:spcBef>
                <a:spcPts val="600"/>
              </a:spcBef>
              <a:spcAft>
                <a:spcPts val="600"/>
              </a:spcAft>
              <a:buFont typeface="Arial" panose="020B0604020202020204" pitchFamily="34" charset="0"/>
              <a:buChar char="•"/>
            </a:pPr>
            <a:r>
              <a:rPr lang="en-GB" sz="1400" b="1" dirty="0" smtClean="0"/>
              <a:t>3 SARS referrals </a:t>
            </a:r>
            <a:r>
              <a:rPr lang="en-GB" sz="1400" dirty="0" smtClean="0"/>
              <a:t>against the company and the two </a:t>
            </a:r>
            <a:r>
              <a:rPr lang="en-GB" sz="1400" dirty="0" err="1" smtClean="0"/>
              <a:t>DWaS</a:t>
            </a:r>
            <a:r>
              <a:rPr lang="en-GB" sz="1400" dirty="0" smtClean="0"/>
              <a:t> officials for tax discrepancies and unexplained income</a:t>
            </a:r>
          </a:p>
          <a:p>
            <a:pPr marL="784225" indent="-285750" algn="just">
              <a:lnSpc>
                <a:spcPct val="150000"/>
              </a:lnSpc>
              <a:spcBef>
                <a:spcPts val="600"/>
              </a:spcBef>
              <a:spcAft>
                <a:spcPts val="600"/>
              </a:spcAft>
              <a:buFont typeface="Arial" panose="020B0604020202020204" pitchFamily="34" charset="0"/>
              <a:buChar char="•"/>
            </a:pPr>
            <a:r>
              <a:rPr lang="en-GB" sz="1400" b="1" dirty="0" smtClean="0"/>
              <a:t>Savings</a:t>
            </a:r>
            <a:r>
              <a:rPr lang="en-GB" sz="1400" dirty="0" smtClean="0"/>
              <a:t> to the Department of </a:t>
            </a:r>
            <a:r>
              <a:rPr lang="en-GB" sz="1400" b="1" dirty="0" smtClean="0"/>
              <a:t>R8.5 million</a:t>
            </a:r>
          </a:p>
          <a:p>
            <a:pPr marL="784225" indent="-285750" algn="just" defTabSz="220663">
              <a:lnSpc>
                <a:spcPct val="150000"/>
              </a:lnSpc>
              <a:spcBef>
                <a:spcPts val="600"/>
              </a:spcBef>
              <a:spcAft>
                <a:spcPts val="600"/>
              </a:spcAft>
              <a:buFont typeface="Arial" panose="020B0604020202020204" pitchFamily="34" charset="0"/>
              <a:buChar char="•"/>
            </a:pPr>
            <a:r>
              <a:rPr lang="en-GB" sz="1400" b="1" dirty="0" smtClean="0"/>
              <a:t>R13 242 998 Irregular and </a:t>
            </a:r>
            <a:r>
              <a:rPr lang="en-GB" sz="1400" b="1" dirty="0"/>
              <a:t>F</a:t>
            </a:r>
            <a:r>
              <a:rPr lang="en-GB" sz="1400" b="1" dirty="0" smtClean="0"/>
              <a:t>ruitless &amp; Wasteful expenditure </a:t>
            </a:r>
            <a:r>
              <a:rPr lang="en-GB" sz="1400" dirty="0" smtClean="0"/>
              <a:t>identified and reported to the Department</a:t>
            </a:r>
          </a:p>
          <a:p>
            <a:pPr marL="784225" indent="-285750" algn="just">
              <a:lnSpc>
                <a:spcPct val="150000"/>
              </a:lnSpc>
              <a:spcBef>
                <a:spcPts val="600"/>
              </a:spcBef>
              <a:spcAft>
                <a:spcPts val="600"/>
              </a:spcAft>
              <a:buFont typeface="Arial" panose="020B0604020202020204" pitchFamily="34" charset="0"/>
              <a:buChar char="•"/>
            </a:pPr>
            <a:r>
              <a:rPr lang="en-GB" sz="1400" dirty="0" smtClean="0"/>
              <a:t>Referred evidence to the Construction and Industry Development Board </a:t>
            </a:r>
            <a:r>
              <a:rPr lang="en-GB" sz="1400" dirty="0"/>
              <a:t>pointing towards fraud committed by the company in the grading </a:t>
            </a:r>
            <a:r>
              <a:rPr lang="en-GB" sz="1400" dirty="0" smtClean="0"/>
              <a:t>process in February 2018.</a:t>
            </a:r>
          </a:p>
        </p:txBody>
      </p:sp>
      <p:pic>
        <p:nvPicPr>
          <p:cNvPr id="8" name="Picture 2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3899" b="33594"/>
          <a:stretch/>
        </p:blipFill>
        <p:spPr bwMode="auto">
          <a:xfrm>
            <a:off x="8650991" y="6416554"/>
            <a:ext cx="430559" cy="37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97006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40437"/>
            <a:ext cx="3524250"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26</a:t>
            </a:fld>
            <a:endParaRPr lang="en-ZA" dirty="0">
              <a:solidFill>
                <a:srgbClr val="000000">
                  <a:tint val="75000"/>
                </a:srgbClr>
              </a:solidFill>
            </a:endParaRPr>
          </a:p>
        </p:txBody>
      </p:sp>
      <p:sp>
        <p:nvSpPr>
          <p:cNvPr id="6" name="Content Placeholder 5"/>
          <p:cNvSpPr>
            <a:spLocks noGrp="1"/>
          </p:cNvSpPr>
          <p:nvPr>
            <p:ph idx="13"/>
          </p:nvPr>
        </p:nvSpPr>
        <p:spPr/>
        <p:txBody>
          <a:bodyPr/>
          <a:lstStyle/>
          <a:p>
            <a:r>
              <a:rPr lang="en-ZA" sz="2200" dirty="0" smtClean="0">
                <a:effectLst>
                  <a:outerShdw blurRad="38100" dist="38100" dir="2700000" algn="tl">
                    <a:srgbClr val="000000">
                      <a:alpha val="43137"/>
                    </a:srgbClr>
                  </a:outerShdw>
                </a:effectLst>
                <a:latin typeface="+mj-lt"/>
              </a:rPr>
              <a:t>Proclamation R54 of 2012 </a:t>
            </a:r>
          </a:p>
          <a:p>
            <a:r>
              <a:rPr lang="en-ZA" sz="2200" dirty="0" smtClean="0">
                <a:effectLst>
                  <a:outerShdw blurRad="38100" dist="38100" dir="2700000" algn="tl">
                    <a:srgbClr val="000000">
                      <a:alpha val="43137"/>
                    </a:srgbClr>
                  </a:outerShdw>
                </a:effectLst>
                <a:latin typeface="+mj-lt"/>
              </a:rPr>
              <a:t>Department of Water Affairs: VUWANI</a:t>
            </a:r>
            <a:endParaRPr lang="en-ZA" sz="2200" dirty="0">
              <a:effectLst>
                <a:outerShdw blurRad="38100" dist="38100" dir="2700000" algn="tl">
                  <a:srgbClr val="000000">
                    <a:alpha val="43137"/>
                  </a:srgbClr>
                </a:outerShdw>
              </a:effectLst>
              <a:latin typeface="+mj-lt"/>
            </a:endParaRPr>
          </a:p>
        </p:txBody>
      </p:sp>
      <p:sp>
        <p:nvSpPr>
          <p:cNvPr id="4" name="TextBox 3"/>
          <p:cNvSpPr txBox="1"/>
          <p:nvPr/>
        </p:nvSpPr>
        <p:spPr>
          <a:xfrm>
            <a:off x="323528" y="1168481"/>
            <a:ext cx="8568952" cy="440120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18000" algn="just">
              <a:lnSpc>
                <a:spcPct val="150000"/>
              </a:lnSpc>
              <a:spcBef>
                <a:spcPts val="600"/>
              </a:spcBef>
              <a:spcAft>
                <a:spcPts val="600"/>
              </a:spcAft>
            </a:pPr>
            <a:r>
              <a:rPr lang="en-GB" sz="1400" b="1" u="sng" dirty="0" smtClean="0"/>
              <a:t>1. Status </a:t>
            </a:r>
            <a:r>
              <a:rPr lang="en-GB" sz="1400" b="1" u="sng" dirty="0"/>
              <a:t>of Vuwani Investigation (continued…)</a:t>
            </a:r>
          </a:p>
          <a:p>
            <a:pPr marL="18000" algn="just">
              <a:lnSpc>
                <a:spcPct val="150000"/>
              </a:lnSpc>
              <a:spcBef>
                <a:spcPts val="600"/>
              </a:spcBef>
              <a:spcAft>
                <a:spcPts val="600"/>
              </a:spcAft>
            </a:pPr>
            <a:r>
              <a:rPr lang="en-GB" sz="1400" dirty="0" smtClean="0"/>
              <a:t>Outcomes achieved thus far:</a:t>
            </a:r>
          </a:p>
          <a:p>
            <a:pPr marL="499500" indent="-285750" algn="just">
              <a:lnSpc>
                <a:spcPct val="150000"/>
              </a:lnSpc>
              <a:spcBef>
                <a:spcPts val="600"/>
              </a:spcBef>
              <a:spcAft>
                <a:spcPts val="600"/>
              </a:spcAft>
              <a:buFont typeface="Arial" panose="020B0604020202020204" pitchFamily="34" charset="0"/>
              <a:buChar char="•"/>
            </a:pPr>
            <a:r>
              <a:rPr lang="en-ZA" sz="1400" dirty="0" smtClean="0"/>
              <a:t>The </a:t>
            </a:r>
            <a:r>
              <a:rPr lang="en-ZA" sz="1400" dirty="0"/>
              <a:t>SIU has </a:t>
            </a:r>
            <a:r>
              <a:rPr lang="en-ZA" sz="1400" dirty="0" smtClean="0"/>
              <a:t>instituted </a:t>
            </a:r>
            <a:r>
              <a:rPr lang="en-ZA" sz="1400" b="1" dirty="0" smtClean="0"/>
              <a:t>civil action</a:t>
            </a:r>
            <a:r>
              <a:rPr lang="en-ZA" sz="1400" dirty="0" smtClean="0"/>
              <a:t> by way of a </a:t>
            </a:r>
            <a:r>
              <a:rPr lang="en-GB" sz="1400" dirty="0" smtClean="0"/>
              <a:t>claim </a:t>
            </a:r>
            <a:r>
              <a:rPr lang="en-GB" sz="1400" dirty="0"/>
              <a:t>for </a:t>
            </a:r>
            <a:r>
              <a:rPr lang="en-GB" sz="1400" dirty="0" smtClean="0"/>
              <a:t>damages to </a:t>
            </a:r>
            <a:r>
              <a:rPr lang="en-GB" sz="1400" dirty="0"/>
              <a:t>the </a:t>
            </a:r>
            <a:r>
              <a:rPr lang="en-GB" sz="1400" b="1" dirty="0"/>
              <a:t>value of R140 million</a:t>
            </a:r>
            <a:r>
              <a:rPr lang="en-GB" sz="1400" dirty="0"/>
              <a:t>. </a:t>
            </a:r>
            <a:r>
              <a:rPr lang="en-GB" sz="1400" dirty="0" smtClean="0"/>
              <a:t>A combined summons was issued out of the High Court of South Africa, Gauteng Division, Pretoria, Case </a:t>
            </a:r>
            <a:r>
              <a:rPr lang="en-GB" sz="1400" dirty="0"/>
              <a:t>No 7760/18 </a:t>
            </a:r>
            <a:r>
              <a:rPr lang="en-GB" sz="1400" dirty="0" smtClean="0"/>
              <a:t>refers.</a:t>
            </a:r>
          </a:p>
          <a:p>
            <a:pPr marL="499500" indent="-285750" algn="just">
              <a:lnSpc>
                <a:spcPct val="150000"/>
              </a:lnSpc>
              <a:spcBef>
                <a:spcPts val="600"/>
              </a:spcBef>
              <a:spcAft>
                <a:spcPts val="600"/>
              </a:spcAft>
              <a:buFont typeface="Arial" panose="020B0604020202020204" pitchFamily="34" charset="0"/>
              <a:buChar char="•"/>
            </a:pPr>
            <a:r>
              <a:rPr lang="en-GB" sz="1400" dirty="0" smtClean="0"/>
              <a:t>The </a:t>
            </a:r>
            <a:r>
              <a:rPr lang="en-GB" sz="1400" b="1" dirty="0"/>
              <a:t>summons was issued on 6 February </a:t>
            </a:r>
            <a:r>
              <a:rPr lang="en-GB" sz="1400" b="1" dirty="0" smtClean="0"/>
              <a:t>2018 in the name of the SIU </a:t>
            </a:r>
            <a:r>
              <a:rPr lang="en-GB" sz="1400" dirty="0" smtClean="0"/>
              <a:t>as the plaintiff  against:</a:t>
            </a:r>
          </a:p>
          <a:p>
            <a:pPr marL="956700" lvl="1" indent="-285750" algn="just">
              <a:lnSpc>
                <a:spcPct val="150000"/>
              </a:lnSpc>
              <a:spcBef>
                <a:spcPts val="600"/>
              </a:spcBef>
              <a:spcAft>
                <a:spcPts val="600"/>
              </a:spcAft>
              <a:buFont typeface="Arial" panose="020B0604020202020204" pitchFamily="34" charset="0"/>
              <a:buChar char="•"/>
            </a:pPr>
            <a:r>
              <a:rPr lang="en-GB" sz="1400" dirty="0" smtClean="0"/>
              <a:t>Ascul Construction</a:t>
            </a:r>
          </a:p>
          <a:p>
            <a:pPr marL="956700" lvl="1" indent="-285750" algn="just">
              <a:lnSpc>
                <a:spcPct val="150000"/>
              </a:lnSpc>
              <a:spcBef>
                <a:spcPts val="600"/>
              </a:spcBef>
              <a:spcAft>
                <a:spcPts val="600"/>
              </a:spcAft>
              <a:buFont typeface="Arial" panose="020B0604020202020204" pitchFamily="34" charset="0"/>
              <a:buChar char="•"/>
            </a:pPr>
            <a:r>
              <a:rPr lang="en-GB" sz="1400" dirty="0" smtClean="0"/>
              <a:t>Dan Lucas </a:t>
            </a:r>
            <a:r>
              <a:rPr lang="en-GB" sz="1400" dirty="0" err="1" smtClean="0"/>
              <a:t>Sikhosana</a:t>
            </a:r>
            <a:r>
              <a:rPr lang="en-GB" sz="1400" dirty="0" smtClean="0"/>
              <a:t> (Director of Ascul)</a:t>
            </a:r>
          </a:p>
          <a:p>
            <a:pPr marL="956700" lvl="1" indent="-285750" algn="just">
              <a:lnSpc>
                <a:spcPct val="150000"/>
              </a:lnSpc>
              <a:spcBef>
                <a:spcPts val="600"/>
              </a:spcBef>
              <a:spcAft>
                <a:spcPts val="600"/>
              </a:spcAft>
              <a:buFont typeface="Arial" panose="020B0604020202020204" pitchFamily="34" charset="0"/>
              <a:buChar char="•"/>
            </a:pPr>
            <a:r>
              <a:rPr lang="en-GB" sz="1400" dirty="0" err="1" smtClean="0"/>
              <a:t>Zandile</a:t>
            </a:r>
            <a:r>
              <a:rPr lang="en-GB" sz="1400" dirty="0" smtClean="0"/>
              <a:t> Yvonne Mathe (DDG at </a:t>
            </a:r>
            <a:r>
              <a:rPr lang="en-GB" sz="1400" dirty="0" err="1" smtClean="0"/>
              <a:t>DWaS</a:t>
            </a:r>
            <a:r>
              <a:rPr lang="en-GB" sz="1400" dirty="0"/>
              <a:t>)</a:t>
            </a:r>
            <a:endParaRPr lang="en-GB" sz="1400" dirty="0" smtClean="0"/>
          </a:p>
          <a:p>
            <a:pPr marL="956700" lvl="1" indent="-285750" algn="just">
              <a:lnSpc>
                <a:spcPct val="150000"/>
              </a:lnSpc>
              <a:spcBef>
                <a:spcPts val="600"/>
              </a:spcBef>
              <a:spcAft>
                <a:spcPts val="600"/>
              </a:spcAft>
              <a:buFont typeface="Arial" panose="020B0604020202020204" pitchFamily="34" charset="0"/>
              <a:buChar char="•"/>
            </a:pPr>
            <a:r>
              <a:rPr lang="en-GB" sz="1400" dirty="0" err="1" smtClean="0"/>
              <a:t>Mpho</a:t>
            </a:r>
            <a:r>
              <a:rPr lang="en-GB" sz="1400" dirty="0" smtClean="0"/>
              <a:t> Joseph Mofokeng (Former CFO at </a:t>
            </a:r>
            <a:r>
              <a:rPr lang="en-GB" sz="1400" dirty="0" err="1" smtClean="0"/>
              <a:t>DWaS</a:t>
            </a:r>
            <a:r>
              <a:rPr lang="en-GB" sz="1400" dirty="0" smtClean="0"/>
              <a:t>)</a:t>
            </a:r>
            <a:endParaRPr lang="en-ZA" sz="1400" dirty="0"/>
          </a:p>
        </p:txBody>
      </p:sp>
      <p:pic>
        <p:nvPicPr>
          <p:cNvPr id="8" name="Picture 2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3899" b="33594"/>
          <a:stretch/>
        </p:blipFill>
        <p:spPr bwMode="auto">
          <a:xfrm>
            <a:off x="8650991" y="6416554"/>
            <a:ext cx="430559" cy="37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20086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27</a:t>
            </a:fld>
            <a:endParaRPr lang="en-ZA" dirty="0">
              <a:solidFill>
                <a:srgbClr val="000000">
                  <a:tint val="75000"/>
                </a:srgbClr>
              </a:solidFill>
            </a:endParaRPr>
          </a:p>
        </p:txBody>
      </p:sp>
      <p:sp>
        <p:nvSpPr>
          <p:cNvPr id="6" name="Content Placeholder 5"/>
          <p:cNvSpPr>
            <a:spLocks noGrp="1"/>
          </p:cNvSpPr>
          <p:nvPr>
            <p:ph idx="13"/>
          </p:nvPr>
        </p:nvSpPr>
        <p:spPr/>
        <p:txBody>
          <a:bodyPr/>
          <a:lstStyle/>
          <a:p>
            <a:r>
              <a:rPr lang="en-ZA" sz="2200" dirty="0">
                <a:effectLst>
                  <a:outerShdw blurRad="38100" dist="38100" dir="2700000" algn="tl">
                    <a:srgbClr val="000000">
                      <a:alpha val="43137"/>
                    </a:srgbClr>
                  </a:outerShdw>
                </a:effectLst>
                <a:latin typeface="+mj-lt"/>
              </a:rPr>
              <a:t>Proclamation R54 of 2012 </a:t>
            </a:r>
            <a:endParaRPr lang="en-ZA" sz="2200" dirty="0" smtClean="0">
              <a:effectLst>
                <a:outerShdw blurRad="38100" dist="38100" dir="2700000" algn="tl">
                  <a:srgbClr val="000000">
                    <a:alpha val="43137"/>
                  </a:srgbClr>
                </a:outerShdw>
              </a:effectLst>
              <a:latin typeface="+mj-lt"/>
            </a:endParaRPr>
          </a:p>
          <a:p>
            <a:r>
              <a:rPr lang="en-ZA" sz="2200" dirty="0">
                <a:effectLst>
                  <a:outerShdw blurRad="38100" dist="38100" dir="2700000" algn="tl">
                    <a:srgbClr val="000000">
                      <a:alpha val="43137"/>
                    </a:srgbClr>
                  </a:outerShdw>
                </a:effectLst>
                <a:latin typeface="+mj-lt"/>
              </a:rPr>
              <a:t>D</a:t>
            </a:r>
            <a:r>
              <a:rPr lang="en-ZA" sz="2200" dirty="0" smtClean="0">
                <a:effectLst>
                  <a:outerShdw blurRad="38100" dist="38100" dir="2700000" algn="tl">
                    <a:srgbClr val="000000">
                      <a:alpha val="43137"/>
                    </a:srgbClr>
                  </a:outerShdw>
                </a:effectLst>
                <a:latin typeface="+mj-lt"/>
              </a:rPr>
              <a:t>epartment </a:t>
            </a:r>
            <a:r>
              <a:rPr lang="en-ZA" sz="2200" dirty="0">
                <a:effectLst>
                  <a:outerShdw blurRad="38100" dist="38100" dir="2700000" algn="tl">
                    <a:srgbClr val="000000">
                      <a:alpha val="43137"/>
                    </a:srgbClr>
                  </a:outerShdw>
                </a:effectLst>
                <a:latin typeface="+mj-lt"/>
              </a:rPr>
              <a:t>of Water </a:t>
            </a:r>
            <a:r>
              <a:rPr lang="en-ZA" sz="2200" dirty="0" smtClean="0">
                <a:effectLst>
                  <a:outerShdw blurRad="38100" dist="38100" dir="2700000" algn="tl">
                    <a:srgbClr val="000000">
                      <a:alpha val="43137"/>
                    </a:srgbClr>
                  </a:outerShdw>
                </a:effectLst>
                <a:latin typeface="+mj-lt"/>
              </a:rPr>
              <a:t>Affairs: VUWANI</a:t>
            </a:r>
            <a:endParaRPr lang="en-ZA" sz="2200" dirty="0">
              <a:effectLst>
                <a:outerShdw blurRad="38100" dist="38100" dir="2700000" algn="tl">
                  <a:srgbClr val="000000">
                    <a:alpha val="43137"/>
                  </a:srgbClr>
                </a:outerShdw>
              </a:effectLst>
              <a:latin typeface="+mj-lt"/>
            </a:endParaRPr>
          </a:p>
        </p:txBody>
      </p:sp>
      <p:sp>
        <p:nvSpPr>
          <p:cNvPr id="4" name="TextBox 3"/>
          <p:cNvSpPr txBox="1"/>
          <p:nvPr/>
        </p:nvSpPr>
        <p:spPr>
          <a:xfrm>
            <a:off x="395536" y="1246981"/>
            <a:ext cx="8496944" cy="2662267"/>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18000" algn="just">
              <a:lnSpc>
                <a:spcPct val="150000"/>
              </a:lnSpc>
              <a:spcBef>
                <a:spcPts val="600"/>
              </a:spcBef>
              <a:spcAft>
                <a:spcPts val="600"/>
              </a:spcAft>
            </a:pPr>
            <a:r>
              <a:rPr lang="en-GB" sz="1400" b="1" u="sng" dirty="0"/>
              <a:t>1</a:t>
            </a:r>
            <a:r>
              <a:rPr lang="en-GB" sz="1400" b="1" u="sng" dirty="0" smtClean="0"/>
              <a:t>. Status </a:t>
            </a:r>
            <a:r>
              <a:rPr lang="en-GB" sz="1400" b="1" u="sng" dirty="0"/>
              <a:t>of Vuwani </a:t>
            </a:r>
            <a:r>
              <a:rPr lang="en-GB" sz="1400" b="1" u="sng" dirty="0" smtClean="0"/>
              <a:t>Investigation (continued…)</a:t>
            </a:r>
            <a:endParaRPr lang="en-ZA" sz="1400" dirty="0"/>
          </a:p>
          <a:p>
            <a:pPr marL="18000" algn="just">
              <a:lnSpc>
                <a:spcPct val="150000"/>
              </a:lnSpc>
              <a:spcBef>
                <a:spcPts val="600"/>
              </a:spcBef>
              <a:spcAft>
                <a:spcPts val="600"/>
              </a:spcAft>
            </a:pPr>
            <a:r>
              <a:rPr lang="en-GB" sz="1400" dirty="0" smtClean="0"/>
              <a:t>Referrals to be completed:</a:t>
            </a:r>
          </a:p>
          <a:p>
            <a:pPr marL="499500" indent="-285750" algn="just">
              <a:lnSpc>
                <a:spcPct val="150000"/>
              </a:lnSpc>
              <a:spcBef>
                <a:spcPts val="600"/>
              </a:spcBef>
              <a:spcAft>
                <a:spcPts val="600"/>
              </a:spcAft>
              <a:buFont typeface="Arial" panose="020B0604020202020204" pitchFamily="34" charset="0"/>
              <a:buChar char="•"/>
            </a:pPr>
            <a:r>
              <a:rPr lang="en-GB" sz="1400" dirty="0" smtClean="0"/>
              <a:t>NPA referral of evidence pointing towards fraud involving the company on two separate matters, including the tender documentation</a:t>
            </a:r>
          </a:p>
          <a:p>
            <a:pPr marL="499500" indent="-285750" algn="just">
              <a:lnSpc>
                <a:spcPct val="150000"/>
              </a:lnSpc>
              <a:spcBef>
                <a:spcPts val="600"/>
              </a:spcBef>
              <a:spcAft>
                <a:spcPts val="600"/>
              </a:spcAft>
              <a:buFont typeface="Arial" panose="020B0604020202020204" pitchFamily="34" charset="0"/>
              <a:buChar char="•"/>
            </a:pPr>
            <a:r>
              <a:rPr lang="en-GB" sz="1400" dirty="0" smtClean="0"/>
              <a:t>Possible disciplinary referrals against </a:t>
            </a:r>
            <a:r>
              <a:rPr lang="en-GB" sz="1400" dirty="0" err="1" smtClean="0"/>
              <a:t>DWaS</a:t>
            </a:r>
            <a:r>
              <a:rPr lang="en-GB" sz="1400" dirty="0" smtClean="0"/>
              <a:t> officials</a:t>
            </a:r>
            <a:endParaRPr lang="en-ZA" sz="1400" dirty="0"/>
          </a:p>
          <a:p>
            <a:pPr algn="just">
              <a:lnSpc>
                <a:spcPct val="150000"/>
              </a:lnSpc>
            </a:pPr>
            <a:endParaRPr lang="en-ZA" dirty="0"/>
          </a:p>
        </p:txBody>
      </p:sp>
      <p:pic>
        <p:nvPicPr>
          <p:cNvPr id="8" name="Picture 2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899" b="33594"/>
          <a:stretch/>
        </p:blipFill>
        <p:spPr bwMode="auto">
          <a:xfrm>
            <a:off x="8650991" y="6416554"/>
            <a:ext cx="430559" cy="37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0437"/>
            <a:ext cx="3524250"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26707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40437"/>
            <a:ext cx="3524250"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idx="1"/>
          </p:nvPr>
        </p:nvSpPr>
        <p:spPr>
          <a:xfrm>
            <a:off x="395536" y="1140822"/>
            <a:ext cx="8568952" cy="5275732"/>
          </a:xfrm>
          <a:ln>
            <a:noFill/>
          </a:ln>
        </p:spPr>
        <p:style>
          <a:lnRef idx="2">
            <a:schemeClr val="accent5"/>
          </a:lnRef>
          <a:fillRef idx="1">
            <a:schemeClr val="lt1"/>
          </a:fillRef>
          <a:effectRef idx="0">
            <a:schemeClr val="accent5"/>
          </a:effectRef>
          <a:fontRef idx="minor">
            <a:schemeClr val="dk1"/>
          </a:fontRef>
        </p:style>
        <p:txBody>
          <a:bodyPr/>
          <a:lstStyle/>
          <a:p>
            <a:pPr marL="18000" indent="-90000" algn="just">
              <a:lnSpc>
                <a:spcPct val="150000"/>
              </a:lnSpc>
              <a:spcAft>
                <a:spcPts val="600"/>
              </a:spcAft>
              <a:buNone/>
            </a:pPr>
            <a:r>
              <a:rPr lang="en-ZA" sz="1400" b="1" u="sng" dirty="0" smtClean="0"/>
              <a:t>2. Status </a:t>
            </a:r>
            <a:r>
              <a:rPr lang="en-ZA" sz="1400" b="1" u="sng" dirty="0"/>
              <a:t>of investigation at Gauteng Department of Human Settlements</a:t>
            </a:r>
          </a:p>
          <a:p>
            <a:pPr marL="0" indent="0" algn="just">
              <a:lnSpc>
                <a:spcPct val="150000"/>
              </a:lnSpc>
              <a:spcAft>
                <a:spcPts val="600"/>
              </a:spcAft>
              <a:buNone/>
            </a:pPr>
            <a:r>
              <a:rPr lang="en-ZA" sz="1400" dirty="0"/>
              <a:t>The </a:t>
            </a:r>
            <a:r>
              <a:rPr lang="en-ZA" sz="1400" dirty="0" smtClean="0"/>
              <a:t>supply chain management investigation </a:t>
            </a:r>
            <a:r>
              <a:rPr lang="en-ZA" sz="1400" dirty="0"/>
              <a:t>is </a:t>
            </a:r>
            <a:r>
              <a:rPr lang="en-ZA" sz="1400" dirty="0" smtClean="0"/>
              <a:t>complete, and as a result </a:t>
            </a:r>
            <a:r>
              <a:rPr lang="en-ZA" sz="1400" dirty="0"/>
              <a:t>the SIU </a:t>
            </a:r>
            <a:r>
              <a:rPr lang="en-ZA" sz="1400" dirty="0" smtClean="0"/>
              <a:t>has: 	</a:t>
            </a:r>
          </a:p>
          <a:p>
            <a:pPr lvl="1" algn="just">
              <a:lnSpc>
                <a:spcPct val="150000"/>
              </a:lnSpc>
              <a:spcAft>
                <a:spcPts val="600"/>
              </a:spcAft>
            </a:pPr>
            <a:r>
              <a:rPr lang="en-ZA" sz="1400" dirty="0" smtClean="0"/>
              <a:t>instructed </a:t>
            </a:r>
            <a:r>
              <a:rPr lang="en-ZA" sz="1400" dirty="0"/>
              <a:t>the offices of the State Attorney who has met with and briefed a Senior Counsel to institute </a:t>
            </a:r>
            <a:r>
              <a:rPr lang="en-ZA" sz="1400" b="1" dirty="0"/>
              <a:t>civil litigation in thee name of the SIU to set aside the contract to the value </a:t>
            </a:r>
            <a:r>
              <a:rPr lang="en-ZA" sz="1400" b="1" dirty="0" smtClean="0"/>
              <a:t>of R108 300 000.00</a:t>
            </a:r>
            <a:endParaRPr lang="en-ZA" sz="1400" dirty="0"/>
          </a:p>
          <a:p>
            <a:pPr lvl="1" algn="just">
              <a:lnSpc>
                <a:spcPct val="150000"/>
              </a:lnSpc>
              <a:spcAft>
                <a:spcPts val="600"/>
              </a:spcAft>
            </a:pPr>
            <a:r>
              <a:rPr lang="en-ZA" sz="1400" dirty="0" smtClean="0"/>
              <a:t>referred evidence pointing towards a criminality </a:t>
            </a:r>
            <a:r>
              <a:rPr lang="en-ZA" sz="1400" dirty="0"/>
              <a:t>matter has been referred to the NPA to institute possible criminal proceedings, for contravention of section 38(1)(a)(</a:t>
            </a:r>
            <a:r>
              <a:rPr lang="en-ZA" sz="1400" dirty="0" err="1"/>
              <a:t>i</a:t>
            </a:r>
            <a:r>
              <a:rPr lang="en-ZA" sz="1400" dirty="0"/>
              <a:t>) and section 38(1)(c)(ii) of the </a:t>
            </a:r>
            <a:r>
              <a:rPr lang="en-ZA" sz="1400" dirty="0" smtClean="0"/>
              <a:t>PFMA </a:t>
            </a:r>
            <a:r>
              <a:rPr lang="en-ZA" sz="1400" dirty="0">
                <a:solidFill>
                  <a:schemeClr val="tx1"/>
                </a:solidFill>
              </a:rPr>
              <a:t>on </a:t>
            </a:r>
            <a:r>
              <a:rPr lang="en-ZA" sz="1400" dirty="0" smtClean="0">
                <a:solidFill>
                  <a:schemeClr val="tx1"/>
                </a:solidFill>
              </a:rPr>
              <a:t>15 November 2017</a:t>
            </a:r>
            <a:r>
              <a:rPr lang="en-ZA" sz="1400" dirty="0" smtClean="0">
                <a:solidFill>
                  <a:srgbClr val="FF0000"/>
                </a:solidFill>
              </a:rPr>
              <a:t>. </a:t>
            </a:r>
            <a:r>
              <a:rPr lang="en-ZA" sz="1400" dirty="0"/>
              <a:t>The criminal proceedings are still </a:t>
            </a:r>
            <a:r>
              <a:rPr lang="en-ZA" sz="1400" dirty="0" smtClean="0"/>
              <a:t>ongoing.</a:t>
            </a:r>
          </a:p>
          <a:p>
            <a:pPr lvl="1" algn="just">
              <a:lnSpc>
                <a:spcPct val="150000"/>
              </a:lnSpc>
              <a:spcAft>
                <a:spcPts val="600"/>
              </a:spcAft>
            </a:pPr>
            <a:r>
              <a:rPr lang="en-ZA" sz="1400" dirty="0">
                <a:solidFill>
                  <a:srgbClr val="000000"/>
                </a:solidFill>
              </a:rPr>
              <a:t>r</a:t>
            </a:r>
            <a:r>
              <a:rPr lang="en-ZA" sz="1400" dirty="0" smtClean="0">
                <a:solidFill>
                  <a:srgbClr val="000000"/>
                </a:solidFill>
              </a:rPr>
              <a:t>eferred evidence </a:t>
            </a:r>
            <a:r>
              <a:rPr lang="en-ZA" sz="1400" dirty="0">
                <a:solidFill>
                  <a:srgbClr val="000000"/>
                </a:solidFill>
              </a:rPr>
              <a:t>supporting charges of misconduct in </a:t>
            </a:r>
            <a:r>
              <a:rPr lang="en-ZA" sz="1400" b="1" dirty="0">
                <a:solidFill>
                  <a:srgbClr val="000000"/>
                </a:solidFill>
              </a:rPr>
              <a:t>three disciplinary matters </a:t>
            </a:r>
            <a:r>
              <a:rPr lang="en-ZA" sz="1400" dirty="0">
                <a:solidFill>
                  <a:srgbClr val="000000"/>
                </a:solidFill>
              </a:rPr>
              <a:t>have been handed over to GDHS to institute disciplinary proceedings against the various GDHS </a:t>
            </a:r>
            <a:r>
              <a:rPr lang="en-ZA" sz="1400" dirty="0" smtClean="0">
                <a:solidFill>
                  <a:srgbClr val="000000"/>
                </a:solidFill>
              </a:rPr>
              <a:t>officials</a:t>
            </a:r>
            <a:r>
              <a:rPr lang="en-ZA" sz="1400" dirty="0">
                <a:solidFill>
                  <a:srgbClr val="000000"/>
                </a:solidFill>
              </a:rPr>
              <a:t> </a:t>
            </a:r>
            <a:r>
              <a:rPr lang="en-ZA" sz="1400" dirty="0" smtClean="0">
                <a:solidFill>
                  <a:srgbClr val="000000"/>
                </a:solidFill>
              </a:rPr>
              <a:t>on </a:t>
            </a:r>
            <a:r>
              <a:rPr lang="en-ZA" sz="1400" dirty="0" smtClean="0">
                <a:solidFill>
                  <a:schemeClr val="tx1"/>
                </a:solidFill>
              </a:rPr>
              <a:t>13 </a:t>
            </a:r>
            <a:r>
              <a:rPr lang="en-ZA" sz="1400" dirty="0">
                <a:solidFill>
                  <a:schemeClr val="tx1"/>
                </a:solidFill>
              </a:rPr>
              <a:t>November </a:t>
            </a:r>
            <a:r>
              <a:rPr lang="en-ZA" sz="1400" dirty="0" smtClean="0">
                <a:solidFill>
                  <a:schemeClr val="tx1"/>
                </a:solidFill>
              </a:rPr>
              <a:t>2017</a:t>
            </a:r>
            <a:endParaRPr lang="en-ZA" sz="1400" dirty="0" smtClean="0">
              <a:solidFill>
                <a:srgbClr val="000000"/>
              </a:solidFill>
            </a:endParaRPr>
          </a:p>
          <a:p>
            <a:pPr lvl="1" algn="just">
              <a:lnSpc>
                <a:spcPct val="150000"/>
              </a:lnSpc>
              <a:spcAft>
                <a:spcPts val="600"/>
              </a:spcAft>
            </a:pPr>
            <a:r>
              <a:rPr lang="en-ZA" sz="1400" dirty="0" smtClean="0">
                <a:solidFill>
                  <a:srgbClr val="000000"/>
                </a:solidFill>
              </a:rPr>
              <a:t> </a:t>
            </a:r>
            <a:r>
              <a:rPr lang="en-ZA" sz="1400" dirty="0" smtClean="0"/>
              <a:t>referred </a:t>
            </a:r>
            <a:r>
              <a:rPr lang="en-ZA" sz="1400" b="1" dirty="0"/>
              <a:t>evidence to the Construction Industry Development </a:t>
            </a:r>
            <a:r>
              <a:rPr lang="en-ZA" sz="1400" b="1" dirty="0" smtClean="0"/>
              <a:t>Board </a:t>
            </a:r>
            <a:r>
              <a:rPr lang="en-ZA" sz="1400" dirty="0" smtClean="0"/>
              <a:t>on 10</a:t>
            </a:r>
            <a:r>
              <a:rPr lang="en-ZA" sz="1400" dirty="0" smtClean="0">
                <a:solidFill>
                  <a:schemeClr val="tx1"/>
                </a:solidFill>
              </a:rPr>
              <a:t> </a:t>
            </a:r>
            <a:r>
              <a:rPr lang="en-ZA" sz="1400" dirty="0">
                <a:solidFill>
                  <a:schemeClr val="tx1"/>
                </a:solidFill>
              </a:rPr>
              <a:t>November </a:t>
            </a:r>
            <a:r>
              <a:rPr lang="en-ZA" sz="1400" dirty="0" smtClean="0">
                <a:solidFill>
                  <a:schemeClr val="tx1"/>
                </a:solidFill>
              </a:rPr>
              <a:t>2017</a:t>
            </a:r>
          </a:p>
          <a:p>
            <a:pPr lvl="1" algn="just">
              <a:lnSpc>
                <a:spcPct val="150000"/>
              </a:lnSpc>
              <a:spcAft>
                <a:spcPts val="600"/>
              </a:spcAft>
            </a:pPr>
            <a:r>
              <a:rPr lang="en-ZA" sz="1400" dirty="0">
                <a:solidFill>
                  <a:schemeClr val="tx1"/>
                </a:solidFill>
              </a:rPr>
              <a:t>r</a:t>
            </a:r>
            <a:r>
              <a:rPr lang="en-ZA" sz="1400" dirty="0" smtClean="0">
                <a:solidFill>
                  <a:schemeClr val="tx1"/>
                </a:solidFill>
              </a:rPr>
              <a:t>eferred </a:t>
            </a:r>
            <a:r>
              <a:rPr lang="en-ZA" sz="1400" b="1" dirty="0" smtClean="0">
                <a:solidFill>
                  <a:schemeClr val="tx1"/>
                </a:solidFill>
              </a:rPr>
              <a:t>evidence to SARS </a:t>
            </a:r>
            <a:r>
              <a:rPr lang="en-ZA" sz="1400" dirty="0" smtClean="0">
                <a:solidFill>
                  <a:schemeClr val="tx1"/>
                </a:solidFill>
              </a:rPr>
              <a:t>on 6 March 2018</a:t>
            </a:r>
            <a:endParaRPr lang="en-ZA" sz="1400" dirty="0">
              <a:solidFill>
                <a:srgbClr val="000000"/>
              </a:solidFill>
            </a:endParaRPr>
          </a:p>
          <a:p>
            <a:pPr marL="0" indent="0" algn="just">
              <a:lnSpc>
                <a:spcPct val="150000"/>
              </a:lnSpc>
              <a:spcAft>
                <a:spcPts val="600"/>
              </a:spcAft>
              <a:buNone/>
            </a:pPr>
            <a:endParaRPr lang="en-ZA" sz="1400" b="1" dirty="0"/>
          </a:p>
        </p:txBody>
      </p:sp>
      <p:sp>
        <p:nvSpPr>
          <p:cNvPr id="5" name="Slide Number Placeholder 4"/>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28</a:t>
            </a:fld>
            <a:endParaRPr lang="en-ZA" dirty="0">
              <a:solidFill>
                <a:srgbClr val="000000">
                  <a:tint val="75000"/>
                </a:srgbClr>
              </a:solidFill>
            </a:endParaRPr>
          </a:p>
        </p:txBody>
      </p:sp>
      <p:sp>
        <p:nvSpPr>
          <p:cNvPr id="13" name="Content Placeholder 12"/>
          <p:cNvSpPr>
            <a:spLocks noGrp="1"/>
          </p:cNvSpPr>
          <p:nvPr>
            <p:ph idx="13"/>
          </p:nvPr>
        </p:nvSpPr>
        <p:spPr>
          <a:xfrm>
            <a:off x="1143000" y="0"/>
            <a:ext cx="6773738" cy="764704"/>
          </a:xfrm>
        </p:spPr>
        <p:txBody>
          <a:bodyPr/>
          <a:lstStyle/>
          <a:p>
            <a:endParaRPr lang="en-ZA" sz="2200" dirty="0" smtClean="0">
              <a:effectLst>
                <a:outerShdw blurRad="38100" dist="38100" dir="2700000" algn="tl">
                  <a:srgbClr val="000000">
                    <a:alpha val="43137"/>
                  </a:srgbClr>
                </a:outerShdw>
              </a:effectLst>
              <a:latin typeface="+mj-lt"/>
            </a:endParaRPr>
          </a:p>
          <a:p>
            <a:r>
              <a:rPr lang="en-ZA" sz="2200" dirty="0" smtClean="0">
                <a:effectLst>
                  <a:outerShdw blurRad="38100" dist="38100" dir="2700000" algn="tl">
                    <a:srgbClr val="000000">
                      <a:alpha val="43137"/>
                    </a:srgbClr>
                  </a:outerShdw>
                </a:effectLst>
                <a:latin typeface="+mj-lt"/>
              </a:rPr>
              <a:t>Proclamation </a:t>
            </a:r>
            <a:r>
              <a:rPr lang="en-ZA" sz="2200" dirty="0">
                <a:effectLst>
                  <a:outerShdw blurRad="38100" dist="38100" dir="2700000" algn="tl">
                    <a:srgbClr val="000000">
                      <a:alpha val="43137"/>
                    </a:srgbClr>
                  </a:outerShdw>
                </a:effectLst>
                <a:latin typeface="+mj-lt"/>
              </a:rPr>
              <a:t>R22 of 2016 </a:t>
            </a:r>
            <a:endParaRPr lang="en-ZA" sz="2200" dirty="0" smtClean="0">
              <a:effectLst>
                <a:outerShdw blurRad="38100" dist="38100" dir="2700000" algn="tl">
                  <a:srgbClr val="000000">
                    <a:alpha val="43137"/>
                  </a:srgbClr>
                </a:outerShdw>
              </a:effectLst>
              <a:latin typeface="+mj-lt"/>
            </a:endParaRPr>
          </a:p>
          <a:p>
            <a:r>
              <a:rPr lang="en-ZA" sz="2200" dirty="0" smtClean="0">
                <a:effectLst>
                  <a:outerShdw blurRad="38100" dist="38100" dir="2700000" algn="tl">
                    <a:srgbClr val="000000">
                      <a:alpha val="43137"/>
                    </a:srgbClr>
                  </a:outerShdw>
                </a:effectLst>
                <a:latin typeface="+mj-lt"/>
              </a:rPr>
              <a:t>Gauteng </a:t>
            </a:r>
            <a:r>
              <a:rPr lang="en-ZA" sz="2200" dirty="0">
                <a:effectLst>
                  <a:outerShdw blurRad="38100" dist="38100" dir="2700000" algn="tl">
                    <a:srgbClr val="000000">
                      <a:alpha val="43137"/>
                    </a:srgbClr>
                  </a:outerShdw>
                </a:effectLst>
                <a:latin typeface="+mj-lt"/>
              </a:rPr>
              <a:t>Department of Human Settlements</a:t>
            </a:r>
          </a:p>
          <a:p>
            <a:endParaRPr lang="en-ZA" sz="2400" dirty="0"/>
          </a:p>
        </p:txBody>
      </p:sp>
      <p:pic>
        <p:nvPicPr>
          <p:cNvPr id="8" name="Picture 2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3899" b="33594"/>
          <a:stretch/>
        </p:blipFill>
        <p:spPr bwMode="auto">
          <a:xfrm>
            <a:off x="8650991" y="6416554"/>
            <a:ext cx="430559" cy="37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00518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40437"/>
            <a:ext cx="3524250"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idx="1"/>
          </p:nvPr>
        </p:nvSpPr>
        <p:spPr>
          <a:xfrm>
            <a:off x="395536" y="1300120"/>
            <a:ext cx="8496943" cy="4740317"/>
          </a:xfrm>
          <a:ln>
            <a:noFill/>
          </a:ln>
        </p:spPr>
        <p:style>
          <a:lnRef idx="2">
            <a:schemeClr val="accent5"/>
          </a:lnRef>
          <a:fillRef idx="1">
            <a:schemeClr val="lt1"/>
          </a:fillRef>
          <a:effectRef idx="0">
            <a:schemeClr val="accent5"/>
          </a:effectRef>
          <a:fontRef idx="minor">
            <a:schemeClr val="dk1"/>
          </a:fontRef>
        </p:style>
        <p:txBody>
          <a:bodyPr/>
          <a:lstStyle/>
          <a:p>
            <a:pPr marL="18000" indent="0" algn="just">
              <a:lnSpc>
                <a:spcPct val="150000"/>
              </a:lnSpc>
              <a:spcAft>
                <a:spcPts val="600"/>
              </a:spcAft>
              <a:buNone/>
            </a:pPr>
            <a:r>
              <a:rPr lang="en-ZA" sz="1400" b="1" u="sng" dirty="0" smtClean="0"/>
              <a:t>2. Status </a:t>
            </a:r>
            <a:r>
              <a:rPr lang="en-ZA" sz="1400" b="1" u="sng" dirty="0"/>
              <a:t>of investigation at Gauteng Department of Human </a:t>
            </a:r>
            <a:r>
              <a:rPr lang="en-ZA" sz="1400" b="1" u="sng" dirty="0" smtClean="0"/>
              <a:t>Settlements </a:t>
            </a:r>
            <a:r>
              <a:rPr lang="en-GB" sz="1400" b="1" u="sng" dirty="0"/>
              <a:t>(continued…)</a:t>
            </a:r>
            <a:endParaRPr lang="en-ZA" sz="1400" dirty="0"/>
          </a:p>
          <a:p>
            <a:pPr marL="0" indent="0" algn="just">
              <a:lnSpc>
                <a:spcPct val="150000"/>
              </a:lnSpc>
              <a:spcAft>
                <a:spcPts val="600"/>
              </a:spcAft>
              <a:buNone/>
            </a:pPr>
            <a:r>
              <a:rPr lang="en-ZA" sz="1400" dirty="0" smtClean="0"/>
              <a:t>Work that is being concluded:</a:t>
            </a:r>
          </a:p>
          <a:p>
            <a:pPr marL="628650" indent="-285750" algn="just">
              <a:lnSpc>
                <a:spcPct val="150000"/>
              </a:lnSpc>
              <a:spcAft>
                <a:spcPts val="600"/>
              </a:spcAft>
              <a:buFont typeface="Arial" panose="020B0604020202020204" pitchFamily="34" charset="0"/>
              <a:buChar char="•"/>
            </a:pPr>
            <a:r>
              <a:rPr lang="en-ZA" sz="1400" dirty="0" smtClean="0"/>
              <a:t>The </a:t>
            </a:r>
            <a:r>
              <a:rPr lang="en-ZA" sz="1400" dirty="0"/>
              <a:t>team is following the money trial to secure the evidence to support the corruption charges and the planned end date is </a:t>
            </a:r>
            <a:r>
              <a:rPr lang="en-ZA" sz="1400" b="1" dirty="0">
                <a:solidFill>
                  <a:schemeClr val="tx1"/>
                </a:solidFill>
              </a:rPr>
              <a:t>31 March </a:t>
            </a:r>
            <a:r>
              <a:rPr lang="en-ZA" sz="1400" b="1" dirty="0" smtClean="0">
                <a:solidFill>
                  <a:schemeClr val="tx1"/>
                </a:solidFill>
              </a:rPr>
              <a:t>2018</a:t>
            </a:r>
            <a:endParaRPr lang="en-ZA" sz="1400" b="1" dirty="0">
              <a:solidFill>
                <a:schemeClr val="tx1"/>
              </a:solidFill>
            </a:endParaRPr>
          </a:p>
          <a:p>
            <a:pPr marL="620713" lvl="2" indent="-261938" algn="just">
              <a:lnSpc>
                <a:spcPct val="150000"/>
              </a:lnSpc>
              <a:spcAft>
                <a:spcPts val="600"/>
              </a:spcAft>
              <a:buFont typeface="Arial" panose="020B0604020202020204" pitchFamily="34" charset="0"/>
              <a:buChar char="•"/>
              <a:tabLst>
                <a:tab pos="898525" algn="l"/>
              </a:tabLst>
            </a:pPr>
            <a:r>
              <a:rPr lang="en-ZA" sz="1400" dirty="0" smtClean="0"/>
              <a:t>The </a:t>
            </a:r>
            <a:r>
              <a:rPr lang="en-ZA" sz="1400" dirty="0"/>
              <a:t>SIU is conducting a </a:t>
            </a:r>
            <a:r>
              <a:rPr lang="en-ZA" sz="1400" b="1" dirty="0"/>
              <a:t>value for money investigation </a:t>
            </a:r>
            <a:r>
              <a:rPr lang="en-ZA" sz="1400" dirty="0"/>
              <a:t>to determine whether the purpose of the project was achieved, linking it back to the Business Case, whether the objectives have been met and the extent of the prejudice, as a result of any value for money issues, to the public/community who are in need of the services</a:t>
            </a:r>
            <a:endParaRPr lang="en-ZA" sz="1400" b="1" dirty="0"/>
          </a:p>
        </p:txBody>
      </p:sp>
      <p:sp>
        <p:nvSpPr>
          <p:cNvPr id="5" name="Slide Number Placeholder 4"/>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29</a:t>
            </a:fld>
            <a:endParaRPr lang="en-ZA" dirty="0">
              <a:solidFill>
                <a:srgbClr val="000000">
                  <a:tint val="75000"/>
                </a:srgbClr>
              </a:solidFill>
            </a:endParaRPr>
          </a:p>
        </p:txBody>
      </p:sp>
      <p:sp>
        <p:nvSpPr>
          <p:cNvPr id="13" name="Content Placeholder 12"/>
          <p:cNvSpPr>
            <a:spLocks noGrp="1"/>
          </p:cNvSpPr>
          <p:nvPr>
            <p:ph idx="13"/>
          </p:nvPr>
        </p:nvSpPr>
        <p:spPr>
          <a:xfrm>
            <a:off x="1143000" y="260648"/>
            <a:ext cx="6957392" cy="577552"/>
          </a:xfrm>
        </p:spPr>
        <p:txBody>
          <a:bodyPr/>
          <a:lstStyle/>
          <a:p>
            <a:r>
              <a:rPr lang="en-ZA" sz="2200" dirty="0">
                <a:effectLst>
                  <a:outerShdw blurRad="38100" dist="38100" dir="2700000" algn="tl">
                    <a:srgbClr val="000000">
                      <a:alpha val="43137"/>
                    </a:srgbClr>
                  </a:outerShdw>
                </a:effectLst>
                <a:latin typeface="+mj-lt"/>
              </a:rPr>
              <a:t>Proclamation R22 of 2016 </a:t>
            </a:r>
            <a:endParaRPr lang="en-ZA" sz="2200" dirty="0" smtClean="0">
              <a:effectLst>
                <a:outerShdw blurRad="38100" dist="38100" dir="2700000" algn="tl">
                  <a:srgbClr val="000000">
                    <a:alpha val="43137"/>
                  </a:srgbClr>
                </a:outerShdw>
              </a:effectLst>
              <a:latin typeface="+mj-lt"/>
            </a:endParaRPr>
          </a:p>
          <a:p>
            <a:r>
              <a:rPr lang="en-ZA" sz="2200" dirty="0" smtClean="0">
                <a:effectLst>
                  <a:outerShdw blurRad="38100" dist="38100" dir="2700000" algn="tl">
                    <a:srgbClr val="000000">
                      <a:alpha val="43137"/>
                    </a:srgbClr>
                  </a:outerShdw>
                </a:effectLst>
                <a:latin typeface="+mj-lt"/>
              </a:rPr>
              <a:t>Gauteng </a:t>
            </a:r>
            <a:r>
              <a:rPr lang="en-ZA" sz="2200" dirty="0">
                <a:effectLst>
                  <a:outerShdw blurRad="38100" dist="38100" dir="2700000" algn="tl">
                    <a:srgbClr val="000000">
                      <a:alpha val="43137"/>
                    </a:srgbClr>
                  </a:outerShdw>
                </a:effectLst>
                <a:latin typeface="+mj-lt"/>
              </a:rPr>
              <a:t>Department of Human Settlements</a:t>
            </a:r>
          </a:p>
          <a:p>
            <a:endParaRPr lang="en-ZA" sz="2400" dirty="0"/>
          </a:p>
        </p:txBody>
      </p:sp>
      <p:pic>
        <p:nvPicPr>
          <p:cNvPr id="8" name="Picture 2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3899" b="33594"/>
          <a:stretch/>
        </p:blipFill>
        <p:spPr bwMode="auto">
          <a:xfrm>
            <a:off x="8650991" y="6416554"/>
            <a:ext cx="430559" cy="37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4286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ZA" sz="2200" dirty="0" smtClean="0">
                <a:effectLst>
                  <a:outerShdw blurRad="38100" dist="38100" dir="2700000" algn="tl">
                    <a:srgbClr val="000000">
                      <a:alpha val="43137"/>
                    </a:srgbClr>
                  </a:outerShdw>
                </a:effectLst>
                <a:latin typeface="+mj-lt"/>
              </a:rPr>
              <a:t>Legislative Mandate</a:t>
            </a:r>
            <a:endParaRPr lang="en-ZA" sz="2200" dirty="0">
              <a:effectLst>
                <a:outerShdw blurRad="38100" dist="38100" dir="2700000" algn="tl">
                  <a:srgbClr val="000000">
                    <a:alpha val="43137"/>
                  </a:srgbClr>
                </a:outerShdw>
              </a:effectLst>
              <a:latin typeface="+mj-lt"/>
            </a:endParaRPr>
          </a:p>
        </p:txBody>
      </p:sp>
      <p:sp>
        <p:nvSpPr>
          <p:cNvPr id="3" name="Slide Number Placeholder 2"/>
          <p:cNvSpPr>
            <a:spLocks noGrp="1"/>
          </p:cNvSpPr>
          <p:nvPr>
            <p:ph type="sldNum" sz="quarter" idx="12"/>
          </p:nvPr>
        </p:nvSpPr>
        <p:spPr/>
        <p:txBody>
          <a:bodyPr/>
          <a:lstStyle/>
          <a:p>
            <a:fld id="{07233A9A-3A9E-4867-A012-B31DBB85E58D}" type="slidenum">
              <a:rPr lang="en-ZA" altLang="en-US" smtClean="0"/>
              <a:pPr/>
              <a:t>3</a:t>
            </a:fld>
            <a:endParaRPr lang="en-ZA" altLang="en-US" dirty="0"/>
          </a:p>
        </p:txBody>
      </p:sp>
      <p:grpSp>
        <p:nvGrpSpPr>
          <p:cNvPr id="15" name="Group 14"/>
          <p:cNvGrpSpPr/>
          <p:nvPr/>
        </p:nvGrpSpPr>
        <p:grpSpPr>
          <a:xfrm>
            <a:off x="125599" y="1235161"/>
            <a:ext cx="8955952" cy="2771056"/>
            <a:chOff x="278363" y="1531366"/>
            <a:chExt cx="4493749" cy="2613956"/>
          </a:xfrm>
        </p:grpSpPr>
        <p:sp>
          <p:nvSpPr>
            <p:cNvPr id="17" name="Rectangle 16"/>
            <p:cNvSpPr/>
            <p:nvPr/>
          </p:nvSpPr>
          <p:spPr bwMode="gray">
            <a:xfrm>
              <a:off x="278363" y="1855365"/>
              <a:ext cx="4493749" cy="2289957"/>
            </a:xfrm>
            <a:prstGeom prst="rect">
              <a:avLst/>
            </a:prstGeom>
            <a:solidFill>
              <a:schemeClr val="bg1"/>
            </a:solidFill>
            <a:ln w="9525" algn="ctr">
              <a:solidFill>
                <a:schemeClr val="tx1"/>
              </a:solidFill>
              <a:miter lim="800000"/>
              <a:headEnd/>
              <a:tailEnd/>
            </a:ln>
          </p:spPr>
          <p:txBody>
            <a:bodyPr wrap="square" lIns="72000" tIns="72000" rIns="72000" bIns="72000" rtlCol="0" anchor="ctr"/>
            <a:lstStyle/>
            <a:p>
              <a:pPr algn="ctr">
                <a:spcBef>
                  <a:spcPts val="600"/>
                </a:spcBef>
              </a:pPr>
              <a:r>
                <a:rPr lang="en-ZA" sz="1400" b="1" dirty="0">
                  <a:ea typeface="Verdana" panose="020B0604030504040204" pitchFamily="34" charset="0"/>
                  <a:cs typeface="Verdana" panose="020B0604030504040204" pitchFamily="34" charset="0"/>
                </a:rPr>
                <a:t>Empowering Legislation </a:t>
              </a:r>
            </a:p>
            <a:p>
              <a:pPr algn="ctr">
                <a:spcBef>
                  <a:spcPts val="600"/>
                </a:spcBef>
              </a:pPr>
              <a:r>
                <a:rPr lang="en-US" sz="1400" dirty="0"/>
                <a:t>Special investigating units and special tribunals act, 1996 (act no. 74 of 1996) (</a:t>
              </a:r>
              <a:r>
                <a:rPr lang="en-US" sz="1400" b="1" dirty="0"/>
                <a:t>“SIU act”</a:t>
              </a:r>
              <a:r>
                <a:rPr lang="en-US" sz="1400" dirty="0"/>
                <a:t>). </a:t>
              </a:r>
              <a:endParaRPr lang="en-ZA" sz="1400" dirty="0"/>
            </a:p>
            <a:p>
              <a:pPr marL="171450" indent="-171450">
                <a:spcBef>
                  <a:spcPts val="600"/>
                </a:spcBef>
                <a:buFont typeface="Arial" panose="020B0604020202020204" pitchFamily="34" charset="0"/>
                <a:buChar char="•"/>
              </a:pPr>
              <a:endParaRPr lang="en-ZA" sz="1200" dirty="0"/>
            </a:p>
            <a:p>
              <a:pPr marL="171450" indent="-171450">
                <a:spcBef>
                  <a:spcPts val="600"/>
                </a:spcBef>
                <a:buFont typeface="Arial" panose="020B0604020202020204" pitchFamily="34" charset="0"/>
                <a:buChar char="•"/>
              </a:pPr>
              <a:endParaRPr lang="en-ZA" sz="1200" dirty="0" smtClean="0"/>
            </a:p>
            <a:p>
              <a:pPr marL="171450" indent="-171450">
                <a:buFont typeface="Arial" panose="020B0604020202020204" pitchFamily="34" charset="0"/>
                <a:buChar char="•"/>
              </a:pPr>
              <a:endParaRPr lang="en-ZA" sz="1200" dirty="0"/>
            </a:p>
            <a:p>
              <a:pPr marL="171450" indent="-171450">
                <a:buFont typeface="Arial" panose="020B0604020202020204" pitchFamily="34" charset="0"/>
                <a:buChar char="•"/>
              </a:pPr>
              <a:endParaRPr lang="en-ZA" sz="1200" dirty="0" smtClean="0"/>
            </a:p>
            <a:p>
              <a:pPr marL="171450" indent="-171450">
                <a:buFont typeface="Arial" panose="020B0604020202020204" pitchFamily="34" charset="0"/>
                <a:buChar char="•"/>
              </a:pPr>
              <a:endParaRPr lang="en-ZA" sz="1200" dirty="0"/>
            </a:p>
            <a:p>
              <a:pPr marL="171450" indent="-171450">
                <a:buFont typeface="Arial" panose="020B0604020202020204" pitchFamily="34" charset="0"/>
                <a:buChar char="•"/>
              </a:pPr>
              <a:endParaRPr lang="en-ZA" sz="1200" dirty="0" smtClean="0"/>
            </a:p>
          </p:txBody>
        </p:sp>
        <p:sp>
          <p:nvSpPr>
            <p:cNvPr id="19" name="Rectangle 18"/>
            <p:cNvSpPr/>
            <p:nvPr/>
          </p:nvSpPr>
          <p:spPr bwMode="gray">
            <a:xfrm>
              <a:off x="278363" y="1531366"/>
              <a:ext cx="4493749" cy="324000"/>
            </a:xfrm>
            <a:prstGeom prst="rect">
              <a:avLst/>
            </a:prstGeom>
            <a:solidFill>
              <a:schemeClr val="tx1"/>
            </a:solidFill>
            <a:ln w="9525" algn="ctr">
              <a:solidFill>
                <a:schemeClr val="tx1"/>
              </a:solidFill>
              <a:miter lim="800000"/>
              <a:headEnd/>
              <a:tailEnd/>
            </a:ln>
          </p:spPr>
          <p:txBody>
            <a:bodyPr wrap="square" lIns="88900" tIns="88900" rIns="88900" bIns="88900" rtlCol="0" anchor="ctr"/>
            <a:lstStyle/>
            <a:p>
              <a:pPr algn="ctr">
                <a:lnSpc>
                  <a:spcPct val="106000"/>
                </a:lnSpc>
                <a:spcAft>
                  <a:spcPts val="600"/>
                </a:spcAft>
                <a:buFont typeface="Wingdings 2" pitchFamily="18" charset="2"/>
                <a:buNone/>
              </a:pPr>
              <a:r>
                <a:rPr lang="en-ZA" sz="2200" b="1" dirty="0" smtClean="0">
                  <a:solidFill>
                    <a:schemeClr val="bg1"/>
                  </a:solidFill>
                  <a:latin typeface="+mj-lt"/>
                  <a:ea typeface="Verdana" panose="020B0604030504040204" pitchFamily="34" charset="0"/>
                  <a:cs typeface="Verdana" panose="020B0604030504040204" pitchFamily="34" charset="0"/>
                </a:rPr>
                <a:t>The SIU</a:t>
              </a:r>
              <a:endParaRPr lang="en-ZA" sz="2200" b="1" dirty="0">
                <a:solidFill>
                  <a:schemeClr val="bg1"/>
                </a:solidFill>
                <a:latin typeface="+mj-lt"/>
                <a:ea typeface="Verdana" panose="020B0604030504040204" pitchFamily="34" charset="0"/>
                <a:cs typeface="Verdana" panose="020B0604030504040204" pitchFamily="34" charset="0"/>
              </a:endParaRPr>
            </a:p>
          </p:txBody>
        </p:sp>
      </p:grpSp>
      <p:grpSp>
        <p:nvGrpSpPr>
          <p:cNvPr id="13" name="Group 12"/>
          <p:cNvGrpSpPr/>
          <p:nvPr/>
        </p:nvGrpSpPr>
        <p:grpSpPr>
          <a:xfrm>
            <a:off x="6171477" y="4006217"/>
            <a:ext cx="2752577" cy="2519126"/>
            <a:chOff x="6204528" y="4006217"/>
            <a:chExt cx="2752577" cy="2519126"/>
          </a:xfrm>
        </p:grpSpPr>
        <p:sp>
          <p:nvSpPr>
            <p:cNvPr id="22" name="Freeform 21"/>
            <p:cNvSpPr>
              <a:spLocks/>
            </p:cNvSpPr>
            <p:nvPr/>
          </p:nvSpPr>
          <p:spPr bwMode="auto">
            <a:xfrm>
              <a:off x="6204528" y="4006217"/>
              <a:ext cx="2752577" cy="2519126"/>
            </a:xfrm>
            <a:custGeom>
              <a:avLst/>
              <a:gdLst>
                <a:gd name="T0" fmla="*/ 62 w 1304"/>
                <a:gd name="T1" fmla="*/ 29 h 1084"/>
                <a:gd name="T2" fmla="*/ 120 w 1304"/>
                <a:gd name="T3" fmla="*/ 28 h 1084"/>
                <a:gd name="T4" fmla="*/ 173 w 1304"/>
                <a:gd name="T5" fmla="*/ 30 h 1084"/>
                <a:gd name="T6" fmla="*/ 222 w 1304"/>
                <a:gd name="T7" fmla="*/ 30 h 1084"/>
                <a:gd name="T8" fmla="*/ 274 w 1304"/>
                <a:gd name="T9" fmla="*/ 30 h 1084"/>
                <a:gd name="T10" fmla="*/ 328 w 1304"/>
                <a:gd name="T11" fmla="*/ 31 h 1084"/>
                <a:gd name="T12" fmla="*/ 384 w 1304"/>
                <a:gd name="T13" fmla="*/ 29 h 1084"/>
                <a:gd name="T14" fmla="*/ 432 w 1304"/>
                <a:gd name="T15" fmla="*/ 31 h 1084"/>
                <a:gd name="T16" fmla="*/ 490 w 1304"/>
                <a:gd name="T17" fmla="*/ 28 h 1084"/>
                <a:gd name="T18" fmla="*/ 540 w 1304"/>
                <a:gd name="T19" fmla="*/ 30 h 1084"/>
                <a:gd name="T20" fmla="*/ 591 w 1304"/>
                <a:gd name="T21" fmla="*/ 30 h 1084"/>
                <a:gd name="T22" fmla="*/ 644 w 1304"/>
                <a:gd name="T23" fmla="*/ 30 h 1084"/>
                <a:gd name="T24" fmla="*/ 699 w 1304"/>
                <a:gd name="T25" fmla="*/ 28 h 1084"/>
                <a:gd name="T26" fmla="*/ 751 w 1304"/>
                <a:gd name="T27" fmla="*/ 30 h 1084"/>
                <a:gd name="T28" fmla="*/ 811 w 1304"/>
                <a:gd name="T29" fmla="*/ 27 h 1084"/>
                <a:gd name="T30" fmla="*/ 860 w 1304"/>
                <a:gd name="T31" fmla="*/ 31 h 1084"/>
                <a:gd name="T32" fmla="*/ 918 w 1304"/>
                <a:gd name="T33" fmla="*/ 29 h 1084"/>
                <a:gd name="T34" fmla="*/ 969 w 1304"/>
                <a:gd name="T35" fmla="*/ 30 h 1084"/>
                <a:gd name="T36" fmla="*/ 1023 w 1304"/>
                <a:gd name="T37" fmla="*/ 28 h 1084"/>
                <a:gd name="T38" fmla="*/ 1072 w 1304"/>
                <a:gd name="T39" fmla="*/ 31 h 1084"/>
                <a:gd name="T40" fmla="*/ 1132 w 1304"/>
                <a:gd name="T41" fmla="*/ 27 h 1084"/>
                <a:gd name="T42" fmla="*/ 1183 w 1304"/>
                <a:gd name="T43" fmla="*/ 29 h 1084"/>
                <a:gd name="T44" fmla="*/ 1236 w 1304"/>
                <a:gd name="T45" fmla="*/ 28 h 1084"/>
                <a:gd name="T46" fmla="*/ 1285 w 1304"/>
                <a:gd name="T47" fmla="*/ 30 h 1084"/>
                <a:gd name="T48" fmla="*/ 1281 w 1304"/>
                <a:gd name="T49" fmla="*/ 63 h 1084"/>
                <a:gd name="T50" fmla="*/ 1286 w 1304"/>
                <a:gd name="T51" fmla="*/ 92 h 1084"/>
                <a:gd name="T52" fmla="*/ 1283 w 1304"/>
                <a:gd name="T53" fmla="*/ 123 h 1084"/>
                <a:gd name="T54" fmla="*/ 1284 w 1304"/>
                <a:gd name="T55" fmla="*/ 154 h 1084"/>
                <a:gd name="T56" fmla="*/ 1286 w 1304"/>
                <a:gd name="T57" fmla="*/ 184 h 1084"/>
                <a:gd name="T58" fmla="*/ 1282 w 1304"/>
                <a:gd name="T59" fmla="*/ 217 h 1084"/>
                <a:gd name="T60" fmla="*/ 1284 w 1304"/>
                <a:gd name="T61" fmla="*/ 248 h 1084"/>
                <a:gd name="T62" fmla="*/ 1283 w 1304"/>
                <a:gd name="T63" fmla="*/ 280 h 1084"/>
                <a:gd name="T64" fmla="*/ 1284 w 1304"/>
                <a:gd name="T65" fmla="*/ 309 h 1084"/>
                <a:gd name="T66" fmla="*/ 1282 w 1304"/>
                <a:gd name="T67" fmla="*/ 344 h 1084"/>
                <a:gd name="T68" fmla="*/ 1282 w 1304"/>
                <a:gd name="T69" fmla="*/ 375 h 1084"/>
                <a:gd name="T70" fmla="*/ 1280 w 1304"/>
                <a:gd name="T71" fmla="*/ 405 h 1084"/>
                <a:gd name="T72" fmla="*/ 1283 w 1304"/>
                <a:gd name="T73" fmla="*/ 435 h 1084"/>
                <a:gd name="T74" fmla="*/ 1285 w 1304"/>
                <a:gd name="T75" fmla="*/ 464 h 1084"/>
                <a:gd name="T76" fmla="*/ 1281 w 1304"/>
                <a:gd name="T77" fmla="*/ 499 h 1084"/>
                <a:gd name="T78" fmla="*/ 1283 w 1304"/>
                <a:gd name="T79" fmla="*/ 528 h 1084"/>
                <a:gd name="T80" fmla="*/ 1285 w 1304"/>
                <a:gd name="T81" fmla="*/ 558 h 1084"/>
                <a:gd name="T82" fmla="*/ 1282 w 1304"/>
                <a:gd name="T83" fmla="*/ 592 h 1084"/>
                <a:gd name="T84" fmla="*/ 1281 w 1304"/>
                <a:gd name="T85" fmla="*/ 623 h 1084"/>
                <a:gd name="T86" fmla="*/ 1281 w 1304"/>
                <a:gd name="T87" fmla="*/ 654 h 1084"/>
                <a:gd name="T88" fmla="*/ 1282 w 1304"/>
                <a:gd name="T89" fmla="*/ 686 h 1084"/>
                <a:gd name="T90" fmla="*/ 1282 w 1304"/>
                <a:gd name="T91" fmla="*/ 717 h 1084"/>
                <a:gd name="T92" fmla="*/ 1285 w 1304"/>
                <a:gd name="T93" fmla="*/ 746 h 1084"/>
                <a:gd name="T94" fmla="*/ 1284 w 1304"/>
                <a:gd name="T95" fmla="*/ 777 h 1084"/>
                <a:gd name="T96" fmla="*/ 1282 w 1304"/>
                <a:gd name="T97" fmla="*/ 808 h 1084"/>
                <a:gd name="T98" fmla="*/ 1285 w 1304"/>
                <a:gd name="T99" fmla="*/ 839 h 1084"/>
                <a:gd name="T100" fmla="*/ 1280 w 1304"/>
                <a:gd name="T101" fmla="*/ 871 h 1084"/>
                <a:gd name="T102" fmla="*/ 1285 w 1304"/>
                <a:gd name="T103" fmla="*/ 899 h 1084"/>
                <a:gd name="T104" fmla="*/ 1282 w 1304"/>
                <a:gd name="T105" fmla="*/ 933 h 1084"/>
                <a:gd name="T106" fmla="*/ 1283 w 1304"/>
                <a:gd name="T107" fmla="*/ 963 h 1084"/>
                <a:gd name="T108" fmla="*/ 1283 w 1304"/>
                <a:gd name="T109" fmla="*/ 994 h 1084"/>
                <a:gd name="T110" fmla="*/ 1280 w 1304"/>
                <a:gd name="T111" fmla="*/ 1026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084">
                  <a:moveTo>
                    <a:pt x="19" y="31"/>
                  </a:moveTo>
                  <a:cubicBezTo>
                    <a:pt x="19" y="31"/>
                    <a:pt x="23" y="29"/>
                    <a:pt x="23" y="29"/>
                  </a:cubicBezTo>
                  <a:cubicBezTo>
                    <a:pt x="23" y="29"/>
                    <a:pt x="22" y="37"/>
                    <a:pt x="22" y="37"/>
                  </a:cubicBezTo>
                  <a:cubicBezTo>
                    <a:pt x="23" y="38"/>
                    <a:pt x="39" y="28"/>
                    <a:pt x="39" y="28"/>
                  </a:cubicBezTo>
                  <a:cubicBezTo>
                    <a:pt x="39" y="28"/>
                    <a:pt x="22" y="44"/>
                    <a:pt x="23" y="45"/>
                  </a:cubicBezTo>
                  <a:cubicBezTo>
                    <a:pt x="23" y="45"/>
                    <a:pt x="46" y="31"/>
                    <a:pt x="46" y="31"/>
                  </a:cubicBezTo>
                  <a:cubicBezTo>
                    <a:pt x="47" y="31"/>
                    <a:pt x="16" y="55"/>
                    <a:pt x="16" y="56"/>
                  </a:cubicBezTo>
                  <a:cubicBezTo>
                    <a:pt x="16" y="56"/>
                    <a:pt x="62" y="28"/>
                    <a:pt x="62" y="29"/>
                  </a:cubicBezTo>
                  <a:cubicBezTo>
                    <a:pt x="63" y="30"/>
                    <a:pt x="17" y="62"/>
                    <a:pt x="18" y="63"/>
                  </a:cubicBezTo>
                  <a:cubicBezTo>
                    <a:pt x="18" y="64"/>
                    <a:pt x="78" y="27"/>
                    <a:pt x="78" y="28"/>
                  </a:cubicBezTo>
                  <a:cubicBezTo>
                    <a:pt x="79" y="29"/>
                    <a:pt x="18" y="69"/>
                    <a:pt x="19" y="70"/>
                  </a:cubicBezTo>
                  <a:cubicBezTo>
                    <a:pt x="19" y="72"/>
                    <a:pt x="87" y="31"/>
                    <a:pt x="87" y="31"/>
                  </a:cubicBezTo>
                  <a:cubicBezTo>
                    <a:pt x="88" y="33"/>
                    <a:pt x="21" y="75"/>
                    <a:pt x="22" y="76"/>
                  </a:cubicBezTo>
                  <a:cubicBezTo>
                    <a:pt x="22" y="77"/>
                    <a:pt x="106" y="27"/>
                    <a:pt x="106" y="28"/>
                  </a:cubicBezTo>
                  <a:cubicBezTo>
                    <a:pt x="107" y="29"/>
                    <a:pt x="19" y="85"/>
                    <a:pt x="20" y="86"/>
                  </a:cubicBezTo>
                  <a:cubicBezTo>
                    <a:pt x="21" y="87"/>
                    <a:pt x="118" y="26"/>
                    <a:pt x="120" y="28"/>
                  </a:cubicBezTo>
                  <a:cubicBezTo>
                    <a:pt x="120" y="29"/>
                    <a:pt x="18" y="92"/>
                    <a:pt x="19" y="94"/>
                  </a:cubicBezTo>
                  <a:cubicBezTo>
                    <a:pt x="20" y="95"/>
                    <a:pt x="132" y="27"/>
                    <a:pt x="133" y="29"/>
                  </a:cubicBezTo>
                  <a:cubicBezTo>
                    <a:pt x="134" y="31"/>
                    <a:pt x="16" y="103"/>
                    <a:pt x="17" y="104"/>
                  </a:cubicBezTo>
                  <a:cubicBezTo>
                    <a:pt x="18" y="107"/>
                    <a:pt x="147" y="28"/>
                    <a:pt x="147" y="29"/>
                  </a:cubicBezTo>
                  <a:cubicBezTo>
                    <a:pt x="148" y="31"/>
                    <a:pt x="19" y="108"/>
                    <a:pt x="20" y="110"/>
                  </a:cubicBezTo>
                  <a:cubicBezTo>
                    <a:pt x="21" y="111"/>
                    <a:pt x="164" y="26"/>
                    <a:pt x="164" y="27"/>
                  </a:cubicBezTo>
                  <a:cubicBezTo>
                    <a:pt x="165" y="29"/>
                    <a:pt x="15" y="118"/>
                    <a:pt x="16" y="120"/>
                  </a:cubicBezTo>
                  <a:cubicBezTo>
                    <a:pt x="17" y="122"/>
                    <a:pt x="172" y="29"/>
                    <a:pt x="173" y="30"/>
                  </a:cubicBezTo>
                  <a:cubicBezTo>
                    <a:pt x="174" y="31"/>
                    <a:pt x="21" y="123"/>
                    <a:pt x="22" y="125"/>
                  </a:cubicBezTo>
                  <a:cubicBezTo>
                    <a:pt x="23" y="127"/>
                    <a:pt x="182" y="27"/>
                    <a:pt x="184" y="31"/>
                  </a:cubicBezTo>
                  <a:cubicBezTo>
                    <a:pt x="185" y="33"/>
                    <a:pt x="20" y="128"/>
                    <a:pt x="22" y="132"/>
                  </a:cubicBezTo>
                  <a:cubicBezTo>
                    <a:pt x="23" y="133"/>
                    <a:pt x="198" y="29"/>
                    <a:pt x="198" y="30"/>
                  </a:cubicBezTo>
                  <a:cubicBezTo>
                    <a:pt x="200" y="32"/>
                    <a:pt x="18" y="137"/>
                    <a:pt x="20" y="140"/>
                  </a:cubicBezTo>
                  <a:cubicBezTo>
                    <a:pt x="21" y="142"/>
                    <a:pt x="212" y="28"/>
                    <a:pt x="212" y="29"/>
                  </a:cubicBezTo>
                  <a:cubicBezTo>
                    <a:pt x="214" y="31"/>
                    <a:pt x="18" y="145"/>
                    <a:pt x="19" y="148"/>
                  </a:cubicBezTo>
                  <a:cubicBezTo>
                    <a:pt x="21" y="151"/>
                    <a:pt x="221" y="28"/>
                    <a:pt x="222" y="30"/>
                  </a:cubicBezTo>
                  <a:cubicBezTo>
                    <a:pt x="225" y="35"/>
                    <a:pt x="21" y="150"/>
                    <a:pt x="23" y="153"/>
                  </a:cubicBezTo>
                  <a:cubicBezTo>
                    <a:pt x="25" y="158"/>
                    <a:pt x="232" y="26"/>
                    <a:pt x="234" y="30"/>
                  </a:cubicBezTo>
                  <a:cubicBezTo>
                    <a:pt x="237" y="34"/>
                    <a:pt x="15" y="162"/>
                    <a:pt x="16" y="163"/>
                  </a:cubicBezTo>
                  <a:cubicBezTo>
                    <a:pt x="19" y="168"/>
                    <a:pt x="246" y="26"/>
                    <a:pt x="248" y="30"/>
                  </a:cubicBezTo>
                  <a:cubicBezTo>
                    <a:pt x="250" y="34"/>
                    <a:pt x="16" y="168"/>
                    <a:pt x="17" y="170"/>
                  </a:cubicBezTo>
                  <a:cubicBezTo>
                    <a:pt x="19" y="173"/>
                    <a:pt x="256" y="25"/>
                    <a:pt x="260" y="31"/>
                  </a:cubicBezTo>
                  <a:cubicBezTo>
                    <a:pt x="261" y="33"/>
                    <a:pt x="19" y="173"/>
                    <a:pt x="21" y="176"/>
                  </a:cubicBezTo>
                  <a:cubicBezTo>
                    <a:pt x="25" y="182"/>
                    <a:pt x="270" y="24"/>
                    <a:pt x="274" y="30"/>
                  </a:cubicBezTo>
                  <a:cubicBezTo>
                    <a:pt x="277" y="36"/>
                    <a:pt x="20" y="183"/>
                    <a:pt x="20" y="184"/>
                  </a:cubicBezTo>
                  <a:cubicBezTo>
                    <a:pt x="22" y="188"/>
                    <a:pt x="290" y="25"/>
                    <a:pt x="292" y="28"/>
                  </a:cubicBezTo>
                  <a:cubicBezTo>
                    <a:pt x="293" y="30"/>
                    <a:pt x="14" y="187"/>
                    <a:pt x="18" y="194"/>
                  </a:cubicBezTo>
                  <a:cubicBezTo>
                    <a:pt x="20" y="197"/>
                    <a:pt x="299" y="26"/>
                    <a:pt x="301" y="30"/>
                  </a:cubicBezTo>
                  <a:cubicBezTo>
                    <a:pt x="304" y="34"/>
                    <a:pt x="19" y="199"/>
                    <a:pt x="20" y="200"/>
                  </a:cubicBezTo>
                  <a:cubicBezTo>
                    <a:pt x="23" y="206"/>
                    <a:pt x="316" y="23"/>
                    <a:pt x="319" y="28"/>
                  </a:cubicBezTo>
                  <a:cubicBezTo>
                    <a:pt x="320" y="30"/>
                    <a:pt x="16" y="208"/>
                    <a:pt x="17" y="210"/>
                  </a:cubicBezTo>
                  <a:cubicBezTo>
                    <a:pt x="21" y="217"/>
                    <a:pt x="324" y="23"/>
                    <a:pt x="328" y="31"/>
                  </a:cubicBezTo>
                  <a:cubicBezTo>
                    <a:pt x="330" y="34"/>
                    <a:pt x="20" y="213"/>
                    <a:pt x="21" y="215"/>
                  </a:cubicBezTo>
                  <a:cubicBezTo>
                    <a:pt x="25" y="222"/>
                    <a:pt x="342" y="20"/>
                    <a:pt x="346" y="27"/>
                  </a:cubicBezTo>
                  <a:cubicBezTo>
                    <a:pt x="348" y="31"/>
                    <a:pt x="17" y="215"/>
                    <a:pt x="21" y="222"/>
                  </a:cubicBezTo>
                  <a:cubicBezTo>
                    <a:pt x="24" y="227"/>
                    <a:pt x="351" y="25"/>
                    <a:pt x="354" y="30"/>
                  </a:cubicBezTo>
                  <a:cubicBezTo>
                    <a:pt x="355" y="33"/>
                    <a:pt x="14" y="227"/>
                    <a:pt x="17" y="233"/>
                  </a:cubicBezTo>
                  <a:cubicBezTo>
                    <a:pt x="18" y="235"/>
                    <a:pt x="372" y="26"/>
                    <a:pt x="373" y="28"/>
                  </a:cubicBezTo>
                  <a:cubicBezTo>
                    <a:pt x="374" y="30"/>
                    <a:pt x="19" y="235"/>
                    <a:pt x="21" y="238"/>
                  </a:cubicBezTo>
                  <a:cubicBezTo>
                    <a:pt x="23" y="242"/>
                    <a:pt x="381" y="23"/>
                    <a:pt x="384" y="29"/>
                  </a:cubicBezTo>
                  <a:cubicBezTo>
                    <a:pt x="388" y="35"/>
                    <a:pt x="20" y="243"/>
                    <a:pt x="21" y="245"/>
                  </a:cubicBezTo>
                  <a:cubicBezTo>
                    <a:pt x="26" y="255"/>
                    <a:pt x="392" y="21"/>
                    <a:pt x="397" y="29"/>
                  </a:cubicBezTo>
                  <a:cubicBezTo>
                    <a:pt x="399" y="32"/>
                    <a:pt x="16" y="251"/>
                    <a:pt x="18" y="255"/>
                  </a:cubicBezTo>
                  <a:cubicBezTo>
                    <a:pt x="20" y="260"/>
                    <a:pt x="403" y="24"/>
                    <a:pt x="406" y="30"/>
                  </a:cubicBezTo>
                  <a:cubicBezTo>
                    <a:pt x="409" y="35"/>
                    <a:pt x="11" y="254"/>
                    <a:pt x="17" y="263"/>
                  </a:cubicBezTo>
                  <a:cubicBezTo>
                    <a:pt x="21" y="272"/>
                    <a:pt x="416" y="23"/>
                    <a:pt x="420" y="30"/>
                  </a:cubicBezTo>
                  <a:cubicBezTo>
                    <a:pt x="424" y="37"/>
                    <a:pt x="17" y="257"/>
                    <a:pt x="22" y="267"/>
                  </a:cubicBezTo>
                  <a:cubicBezTo>
                    <a:pt x="24" y="270"/>
                    <a:pt x="429" y="26"/>
                    <a:pt x="432" y="31"/>
                  </a:cubicBezTo>
                  <a:cubicBezTo>
                    <a:pt x="435" y="36"/>
                    <a:pt x="13" y="269"/>
                    <a:pt x="18" y="277"/>
                  </a:cubicBezTo>
                  <a:cubicBezTo>
                    <a:pt x="22" y="284"/>
                    <a:pt x="442" y="27"/>
                    <a:pt x="444" y="31"/>
                  </a:cubicBezTo>
                  <a:cubicBezTo>
                    <a:pt x="450" y="41"/>
                    <a:pt x="15" y="280"/>
                    <a:pt x="18" y="285"/>
                  </a:cubicBezTo>
                  <a:cubicBezTo>
                    <a:pt x="21" y="290"/>
                    <a:pt x="455" y="21"/>
                    <a:pt x="460" y="30"/>
                  </a:cubicBezTo>
                  <a:cubicBezTo>
                    <a:pt x="463" y="36"/>
                    <a:pt x="19" y="286"/>
                    <a:pt x="22" y="291"/>
                  </a:cubicBezTo>
                  <a:cubicBezTo>
                    <a:pt x="24" y="296"/>
                    <a:pt x="467" y="19"/>
                    <a:pt x="473" y="30"/>
                  </a:cubicBezTo>
                  <a:cubicBezTo>
                    <a:pt x="479" y="40"/>
                    <a:pt x="15" y="299"/>
                    <a:pt x="16" y="301"/>
                  </a:cubicBezTo>
                  <a:cubicBezTo>
                    <a:pt x="20" y="309"/>
                    <a:pt x="485" y="19"/>
                    <a:pt x="490" y="28"/>
                  </a:cubicBezTo>
                  <a:cubicBezTo>
                    <a:pt x="496" y="38"/>
                    <a:pt x="14" y="303"/>
                    <a:pt x="17" y="308"/>
                  </a:cubicBezTo>
                  <a:cubicBezTo>
                    <a:pt x="23" y="319"/>
                    <a:pt x="496" y="16"/>
                    <a:pt x="503" y="27"/>
                  </a:cubicBezTo>
                  <a:cubicBezTo>
                    <a:pt x="505" y="32"/>
                    <a:pt x="16" y="307"/>
                    <a:pt x="21" y="314"/>
                  </a:cubicBezTo>
                  <a:cubicBezTo>
                    <a:pt x="27" y="324"/>
                    <a:pt x="510" y="16"/>
                    <a:pt x="516" y="28"/>
                  </a:cubicBezTo>
                  <a:cubicBezTo>
                    <a:pt x="523" y="39"/>
                    <a:pt x="16" y="317"/>
                    <a:pt x="19" y="323"/>
                  </a:cubicBezTo>
                  <a:cubicBezTo>
                    <a:pt x="22" y="328"/>
                    <a:pt x="521" y="22"/>
                    <a:pt x="526" y="30"/>
                  </a:cubicBezTo>
                  <a:cubicBezTo>
                    <a:pt x="531" y="40"/>
                    <a:pt x="16" y="322"/>
                    <a:pt x="20" y="330"/>
                  </a:cubicBezTo>
                  <a:cubicBezTo>
                    <a:pt x="23" y="335"/>
                    <a:pt x="539" y="27"/>
                    <a:pt x="540" y="30"/>
                  </a:cubicBezTo>
                  <a:cubicBezTo>
                    <a:pt x="544" y="36"/>
                    <a:pt x="14" y="334"/>
                    <a:pt x="17" y="340"/>
                  </a:cubicBezTo>
                  <a:cubicBezTo>
                    <a:pt x="23" y="349"/>
                    <a:pt x="547" y="22"/>
                    <a:pt x="552" y="31"/>
                  </a:cubicBezTo>
                  <a:cubicBezTo>
                    <a:pt x="559" y="43"/>
                    <a:pt x="11" y="333"/>
                    <a:pt x="19" y="346"/>
                  </a:cubicBezTo>
                  <a:cubicBezTo>
                    <a:pt x="25" y="357"/>
                    <a:pt x="568" y="24"/>
                    <a:pt x="570" y="28"/>
                  </a:cubicBezTo>
                  <a:cubicBezTo>
                    <a:pt x="576" y="39"/>
                    <a:pt x="15" y="338"/>
                    <a:pt x="23" y="351"/>
                  </a:cubicBezTo>
                  <a:cubicBezTo>
                    <a:pt x="31" y="365"/>
                    <a:pt x="575" y="21"/>
                    <a:pt x="580" y="29"/>
                  </a:cubicBezTo>
                  <a:cubicBezTo>
                    <a:pt x="587" y="41"/>
                    <a:pt x="9" y="349"/>
                    <a:pt x="17" y="362"/>
                  </a:cubicBezTo>
                  <a:cubicBezTo>
                    <a:pt x="19" y="366"/>
                    <a:pt x="586" y="22"/>
                    <a:pt x="591" y="30"/>
                  </a:cubicBezTo>
                  <a:cubicBezTo>
                    <a:pt x="598" y="42"/>
                    <a:pt x="7" y="355"/>
                    <a:pt x="16" y="370"/>
                  </a:cubicBezTo>
                  <a:cubicBezTo>
                    <a:pt x="18" y="374"/>
                    <a:pt x="599" y="15"/>
                    <a:pt x="607" y="28"/>
                  </a:cubicBezTo>
                  <a:cubicBezTo>
                    <a:pt x="609" y="33"/>
                    <a:pt x="13" y="362"/>
                    <a:pt x="20" y="375"/>
                  </a:cubicBezTo>
                  <a:cubicBezTo>
                    <a:pt x="24" y="382"/>
                    <a:pt x="613" y="15"/>
                    <a:pt x="620" y="28"/>
                  </a:cubicBezTo>
                  <a:cubicBezTo>
                    <a:pt x="622" y="31"/>
                    <a:pt x="15" y="368"/>
                    <a:pt x="22" y="381"/>
                  </a:cubicBezTo>
                  <a:cubicBezTo>
                    <a:pt x="29" y="393"/>
                    <a:pt x="621" y="16"/>
                    <a:pt x="629" y="30"/>
                  </a:cubicBezTo>
                  <a:cubicBezTo>
                    <a:pt x="632" y="34"/>
                    <a:pt x="11" y="379"/>
                    <a:pt x="18" y="391"/>
                  </a:cubicBezTo>
                  <a:cubicBezTo>
                    <a:pt x="23" y="400"/>
                    <a:pt x="641" y="25"/>
                    <a:pt x="644" y="30"/>
                  </a:cubicBezTo>
                  <a:cubicBezTo>
                    <a:pt x="651" y="43"/>
                    <a:pt x="17" y="388"/>
                    <a:pt x="22" y="396"/>
                  </a:cubicBezTo>
                  <a:cubicBezTo>
                    <a:pt x="26" y="404"/>
                    <a:pt x="650" y="22"/>
                    <a:pt x="655" y="30"/>
                  </a:cubicBezTo>
                  <a:cubicBezTo>
                    <a:pt x="661" y="40"/>
                    <a:pt x="16" y="399"/>
                    <a:pt x="19" y="405"/>
                  </a:cubicBezTo>
                  <a:cubicBezTo>
                    <a:pt x="25" y="415"/>
                    <a:pt x="661" y="13"/>
                    <a:pt x="670" y="29"/>
                  </a:cubicBezTo>
                  <a:cubicBezTo>
                    <a:pt x="674" y="36"/>
                    <a:pt x="12" y="405"/>
                    <a:pt x="17" y="414"/>
                  </a:cubicBezTo>
                  <a:cubicBezTo>
                    <a:pt x="26" y="430"/>
                    <a:pt x="678" y="24"/>
                    <a:pt x="682" y="30"/>
                  </a:cubicBezTo>
                  <a:cubicBezTo>
                    <a:pt x="690" y="45"/>
                    <a:pt x="18" y="414"/>
                    <a:pt x="21" y="419"/>
                  </a:cubicBezTo>
                  <a:cubicBezTo>
                    <a:pt x="25" y="426"/>
                    <a:pt x="696" y="23"/>
                    <a:pt x="699" y="28"/>
                  </a:cubicBezTo>
                  <a:cubicBezTo>
                    <a:pt x="703" y="34"/>
                    <a:pt x="13" y="423"/>
                    <a:pt x="17" y="430"/>
                  </a:cubicBezTo>
                  <a:cubicBezTo>
                    <a:pt x="20" y="437"/>
                    <a:pt x="709" y="23"/>
                    <a:pt x="712" y="29"/>
                  </a:cubicBezTo>
                  <a:cubicBezTo>
                    <a:pt x="715" y="33"/>
                    <a:pt x="12" y="430"/>
                    <a:pt x="17" y="438"/>
                  </a:cubicBezTo>
                  <a:cubicBezTo>
                    <a:pt x="20" y="443"/>
                    <a:pt x="719" y="23"/>
                    <a:pt x="723" y="30"/>
                  </a:cubicBezTo>
                  <a:cubicBezTo>
                    <a:pt x="730" y="43"/>
                    <a:pt x="15" y="435"/>
                    <a:pt x="20" y="444"/>
                  </a:cubicBezTo>
                  <a:cubicBezTo>
                    <a:pt x="30" y="461"/>
                    <a:pt x="736" y="17"/>
                    <a:pt x="742" y="28"/>
                  </a:cubicBezTo>
                  <a:cubicBezTo>
                    <a:pt x="750" y="41"/>
                    <a:pt x="14" y="446"/>
                    <a:pt x="18" y="453"/>
                  </a:cubicBezTo>
                  <a:cubicBezTo>
                    <a:pt x="24" y="463"/>
                    <a:pt x="747" y="23"/>
                    <a:pt x="751" y="30"/>
                  </a:cubicBezTo>
                  <a:cubicBezTo>
                    <a:pt x="759" y="43"/>
                    <a:pt x="7" y="443"/>
                    <a:pt x="17" y="461"/>
                  </a:cubicBezTo>
                  <a:cubicBezTo>
                    <a:pt x="27" y="479"/>
                    <a:pt x="758" y="12"/>
                    <a:pt x="767" y="28"/>
                  </a:cubicBezTo>
                  <a:cubicBezTo>
                    <a:pt x="770" y="32"/>
                    <a:pt x="11" y="459"/>
                    <a:pt x="17" y="470"/>
                  </a:cubicBezTo>
                  <a:cubicBezTo>
                    <a:pt x="21" y="476"/>
                    <a:pt x="770" y="11"/>
                    <a:pt x="780" y="29"/>
                  </a:cubicBezTo>
                  <a:cubicBezTo>
                    <a:pt x="784" y="35"/>
                    <a:pt x="12" y="468"/>
                    <a:pt x="17" y="477"/>
                  </a:cubicBezTo>
                  <a:cubicBezTo>
                    <a:pt x="28" y="496"/>
                    <a:pt x="781" y="15"/>
                    <a:pt x="791" y="31"/>
                  </a:cubicBezTo>
                  <a:cubicBezTo>
                    <a:pt x="793" y="35"/>
                    <a:pt x="9" y="467"/>
                    <a:pt x="19" y="485"/>
                  </a:cubicBezTo>
                  <a:cubicBezTo>
                    <a:pt x="27" y="499"/>
                    <a:pt x="804" y="16"/>
                    <a:pt x="811" y="27"/>
                  </a:cubicBezTo>
                  <a:cubicBezTo>
                    <a:pt x="819" y="42"/>
                    <a:pt x="14" y="480"/>
                    <a:pt x="21" y="492"/>
                  </a:cubicBezTo>
                  <a:cubicBezTo>
                    <a:pt x="28" y="503"/>
                    <a:pt x="815" y="19"/>
                    <a:pt x="821" y="30"/>
                  </a:cubicBezTo>
                  <a:cubicBezTo>
                    <a:pt x="827" y="39"/>
                    <a:pt x="16" y="490"/>
                    <a:pt x="21" y="499"/>
                  </a:cubicBezTo>
                  <a:cubicBezTo>
                    <a:pt x="31" y="516"/>
                    <a:pt x="829" y="18"/>
                    <a:pt x="836" y="29"/>
                  </a:cubicBezTo>
                  <a:cubicBezTo>
                    <a:pt x="840" y="36"/>
                    <a:pt x="8" y="492"/>
                    <a:pt x="18" y="509"/>
                  </a:cubicBezTo>
                  <a:cubicBezTo>
                    <a:pt x="23" y="518"/>
                    <a:pt x="845" y="18"/>
                    <a:pt x="851" y="28"/>
                  </a:cubicBezTo>
                  <a:cubicBezTo>
                    <a:pt x="862" y="48"/>
                    <a:pt x="11" y="500"/>
                    <a:pt x="20" y="515"/>
                  </a:cubicBezTo>
                  <a:cubicBezTo>
                    <a:pt x="31" y="535"/>
                    <a:pt x="851" y="16"/>
                    <a:pt x="860" y="31"/>
                  </a:cubicBezTo>
                  <a:cubicBezTo>
                    <a:pt x="863" y="37"/>
                    <a:pt x="11" y="512"/>
                    <a:pt x="18" y="524"/>
                  </a:cubicBezTo>
                  <a:cubicBezTo>
                    <a:pt x="21" y="529"/>
                    <a:pt x="870" y="23"/>
                    <a:pt x="874" y="30"/>
                  </a:cubicBezTo>
                  <a:cubicBezTo>
                    <a:pt x="880" y="40"/>
                    <a:pt x="13" y="524"/>
                    <a:pt x="18" y="533"/>
                  </a:cubicBezTo>
                  <a:cubicBezTo>
                    <a:pt x="23" y="542"/>
                    <a:pt x="880" y="13"/>
                    <a:pt x="889" y="30"/>
                  </a:cubicBezTo>
                  <a:cubicBezTo>
                    <a:pt x="897" y="43"/>
                    <a:pt x="8" y="526"/>
                    <a:pt x="17" y="542"/>
                  </a:cubicBezTo>
                  <a:cubicBezTo>
                    <a:pt x="20" y="548"/>
                    <a:pt x="903" y="19"/>
                    <a:pt x="907" y="27"/>
                  </a:cubicBezTo>
                  <a:cubicBezTo>
                    <a:pt x="913" y="37"/>
                    <a:pt x="13" y="540"/>
                    <a:pt x="18" y="549"/>
                  </a:cubicBezTo>
                  <a:cubicBezTo>
                    <a:pt x="24" y="559"/>
                    <a:pt x="915" y="23"/>
                    <a:pt x="918" y="29"/>
                  </a:cubicBezTo>
                  <a:cubicBezTo>
                    <a:pt x="928" y="46"/>
                    <a:pt x="10" y="533"/>
                    <a:pt x="22" y="554"/>
                  </a:cubicBezTo>
                  <a:cubicBezTo>
                    <a:pt x="31" y="569"/>
                    <a:pt x="923" y="22"/>
                    <a:pt x="928" y="31"/>
                  </a:cubicBezTo>
                  <a:cubicBezTo>
                    <a:pt x="935" y="43"/>
                    <a:pt x="7" y="541"/>
                    <a:pt x="19" y="563"/>
                  </a:cubicBezTo>
                  <a:cubicBezTo>
                    <a:pt x="28" y="578"/>
                    <a:pt x="931" y="9"/>
                    <a:pt x="943" y="30"/>
                  </a:cubicBezTo>
                  <a:cubicBezTo>
                    <a:pt x="952" y="46"/>
                    <a:pt x="8" y="557"/>
                    <a:pt x="16" y="572"/>
                  </a:cubicBezTo>
                  <a:cubicBezTo>
                    <a:pt x="23" y="584"/>
                    <a:pt x="951" y="17"/>
                    <a:pt x="958" y="29"/>
                  </a:cubicBezTo>
                  <a:cubicBezTo>
                    <a:pt x="970" y="49"/>
                    <a:pt x="15" y="567"/>
                    <a:pt x="21" y="577"/>
                  </a:cubicBezTo>
                  <a:cubicBezTo>
                    <a:pt x="30" y="594"/>
                    <a:pt x="958" y="11"/>
                    <a:pt x="969" y="30"/>
                  </a:cubicBezTo>
                  <a:cubicBezTo>
                    <a:pt x="976" y="42"/>
                    <a:pt x="7" y="572"/>
                    <a:pt x="16" y="588"/>
                  </a:cubicBezTo>
                  <a:cubicBezTo>
                    <a:pt x="26" y="606"/>
                    <a:pt x="979" y="15"/>
                    <a:pt x="986" y="28"/>
                  </a:cubicBezTo>
                  <a:cubicBezTo>
                    <a:pt x="999" y="50"/>
                    <a:pt x="18" y="585"/>
                    <a:pt x="22" y="592"/>
                  </a:cubicBezTo>
                  <a:cubicBezTo>
                    <a:pt x="28" y="603"/>
                    <a:pt x="994" y="18"/>
                    <a:pt x="999" y="27"/>
                  </a:cubicBezTo>
                  <a:cubicBezTo>
                    <a:pt x="1010" y="47"/>
                    <a:pt x="14" y="597"/>
                    <a:pt x="17" y="602"/>
                  </a:cubicBezTo>
                  <a:cubicBezTo>
                    <a:pt x="20" y="607"/>
                    <a:pt x="997" y="8"/>
                    <a:pt x="1009" y="29"/>
                  </a:cubicBezTo>
                  <a:cubicBezTo>
                    <a:pt x="1022" y="52"/>
                    <a:pt x="7" y="592"/>
                    <a:pt x="17" y="609"/>
                  </a:cubicBezTo>
                  <a:cubicBezTo>
                    <a:pt x="21" y="616"/>
                    <a:pt x="1009" y="5"/>
                    <a:pt x="1023" y="28"/>
                  </a:cubicBezTo>
                  <a:cubicBezTo>
                    <a:pt x="1028" y="37"/>
                    <a:pt x="11" y="594"/>
                    <a:pt x="23" y="614"/>
                  </a:cubicBezTo>
                  <a:cubicBezTo>
                    <a:pt x="35" y="635"/>
                    <a:pt x="1029" y="24"/>
                    <a:pt x="1033" y="31"/>
                  </a:cubicBezTo>
                  <a:cubicBezTo>
                    <a:pt x="1044" y="49"/>
                    <a:pt x="9" y="597"/>
                    <a:pt x="23" y="622"/>
                  </a:cubicBezTo>
                  <a:cubicBezTo>
                    <a:pt x="30" y="635"/>
                    <a:pt x="1046" y="21"/>
                    <a:pt x="1050" y="29"/>
                  </a:cubicBezTo>
                  <a:cubicBezTo>
                    <a:pt x="1062" y="49"/>
                    <a:pt x="11" y="617"/>
                    <a:pt x="19" y="631"/>
                  </a:cubicBezTo>
                  <a:cubicBezTo>
                    <a:pt x="28" y="648"/>
                    <a:pt x="1051" y="13"/>
                    <a:pt x="1060" y="30"/>
                  </a:cubicBezTo>
                  <a:cubicBezTo>
                    <a:pt x="1068" y="44"/>
                    <a:pt x="13" y="621"/>
                    <a:pt x="22" y="637"/>
                  </a:cubicBezTo>
                  <a:cubicBezTo>
                    <a:pt x="33" y="656"/>
                    <a:pt x="1063" y="14"/>
                    <a:pt x="1072" y="31"/>
                  </a:cubicBezTo>
                  <a:cubicBezTo>
                    <a:pt x="1082" y="48"/>
                    <a:pt x="16" y="638"/>
                    <a:pt x="21" y="646"/>
                  </a:cubicBezTo>
                  <a:cubicBezTo>
                    <a:pt x="29" y="660"/>
                    <a:pt x="1075" y="9"/>
                    <a:pt x="1087" y="31"/>
                  </a:cubicBezTo>
                  <a:cubicBezTo>
                    <a:pt x="1101" y="56"/>
                    <a:pt x="11" y="638"/>
                    <a:pt x="20" y="654"/>
                  </a:cubicBezTo>
                  <a:cubicBezTo>
                    <a:pt x="30" y="671"/>
                    <a:pt x="1100" y="20"/>
                    <a:pt x="1104" y="28"/>
                  </a:cubicBezTo>
                  <a:cubicBezTo>
                    <a:pt x="1110" y="39"/>
                    <a:pt x="7" y="636"/>
                    <a:pt x="22" y="661"/>
                  </a:cubicBezTo>
                  <a:cubicBezTo>
                    <a:pt x="32" y="678"/>
                    <a:pt x="1104" y="14"/>
                    <a:pt x="1114" y="30"/>
                  </a:cubicBezTo>
                  <a:cubicBezTo>
                    <a:pt x="1124" y="47"/>
                    <a:pt x="3" y="648"/>
                    <a:pt x="17" y="671"/>
                  </a:cubicBezTo>
                  <a:cubicBezTo>
                    <a:pt x="28" y="691"/>
                    <a:pt x="1117" y="0"/>
                    <a:pt x="1132" y="27"/>
                  </a:cubicBezTo>
                  <a:cubicBezTo>
                    <a:pt x="1141" y="43"/>
                    <a:pt x="10" y="660"/>
                    <a:pt x="20" y="678"/>
                  </a:cubicBezTo>
                  <a:cubicBezTo>
                    <a:pt x="29" y="693"/>
                    <a:pt x="1138" y="18"/>
                    <a:pt x="1144" y="28"/>
                  </a:cubicBezTo>
                  <a:cubicBezTo>
                    <a:pt x="1152" y="42"/>
                    <a:pt x="16" y="672"/>
                    <a:pt x="23" y="684"/>
                  </a:cubicBezTo>
                  <a:cubicBezTo>
                    <a:pt x="27" y="691"/>
                    <a:pt x="1141" y="5"/>
                    <a:pt x="1155" y="30"/>
                  </a:cubicBezTo>
                  <a:cubicBezTo>
                    <a:pt x="1170" y="55"/>
                    <a:pt x="12" y="689"/>
                    <a:pt x="16" y="695"/>
                  </a:cubicBezTo>
                  <a:cubicBezTo>
                    <a:pt x="26" y="712"/>
                    <a:pt x="1155" y="9"/>
                    <a:pt x="1167" y="31"/>
                  </a:cubicBezTo>
                  <a:cubicBezTo>
                    <a:pt x="1175" y="44"/>
                    <a:pt x="6" y="675"/>
                    <a:pt x="21" y="700"/>
                  </a:cubicBezTo>
                  <a:cubicBezTo>
                    <a:pt x="25" y="708"/>
                    <a:pt x="1170" y="7"/>
                    <a:pt x="1183" y="29"/>
                  </a:cubicBezTo>
                  <a:cubicBezTo>
                    <a:pt x="1198" y="57"/>
                    <a:pt x="7" y="694"/>
                    <a:pt x="16" y="710"/>
                  </a:cubicBezTo>
                  <a:cubicBezTo>
                    <a:pt x="21" y="719"/>
                    <a:pt x="1187" y="7"/>
                    <a:pt x="1199" y="28"/>
                  </a:cubicBezTo>
                  <a:cubicBezTo>
                    <a:pt x="1206" y="39"/>
                    <a:pt x="6" y="698"/>
                    <a:pt x="17" y="717"/>
                  </a:cubicBezTo>
                  <a:cubicBezTo>
                    <a:pt x="32" y="743"/>
                    <a:pt x="1197" y="14"/>
                    <a:pt x="1206" y="31"/>
                  </a:cubicBezTo>
                  <a:cubicBezTo>
                    <a:pt x="1222" y="57"/>
                    <a:pt x="8" y="698"/>
                    <a:pt x="22" y="722"/>
                  </a:cubicBezTo>
                  <a:cubicBezTo>
                    <a:pt x="39" y="752"/>
                    <a:pt x="1212" y="19"/>
                    <a:pt x="1219" y="31"/>
                  </a:cubicBezTo>
                  <a:cubicBezTo>
                    <a:pt x="1229" y="47"/>
                    <a:pt x="4" y="702"/>
                    <a:pt x="20" y="730"/>
                  </a:cubicBezTo>
                  <a:cubicBezTo>
                    <a:pt x="35" y="757"/>
                    <a:pt x="1221" y="4"/>
                    <a:pt x="1236" y="28"/>
                  </a:cubicBezTo>
                  <a:cubicBezTo>
                    <a:pt x="1252" y="57"/>
                    <a:pt x="2" y="710"/>
                    <a:pt x="18" y="738"/>
                  </a:cubicBezTo>
                  <a:cubicBezTo>
                    <a:pt x="29" y="757"/>
                    <a:pt x="1238" y="13"/>
                    <a:pt x="1248" y="29"/>
                  </a:cubicBezTo>
                  <a:cubicBezTo>
                    <a:pt x="1265" y="59"/>
                    <a:pt x="12" y="732"/>
                    <a:pt x="19" y="745"/>
                  </a:cubicBezTo>
                  <a:cubicBezTo>
                    <a:pt x="34" y="771"/>
                    <a:pt x="1248" y="14"/>
                    <a:pt x="1258" y="30"/>
                  </a:cubicBezTo>
                  <a:cubicBezTo>
                    <a:pt x="1273" y="58"/>
                    <a:pt x="17" y="746"/>
                    <a:pt x="20" y="752"/>
                  </a:cubicBezTo>
                  <a:cubicBezTo>
                    <a:pt x="37" y="781"/>
                    <a:pt x="1258" y="9"/>
                    <a:pt x="1270" y="31"/>
                  </a:cubicBezTo>
                  <a:cubicBezTo>
                    <a:pt x="1274" y="37"/>
                    <a:pt x="12" y="743"/>
                    <a:pt x="22" y="759"/>
                  </a:cubicBezTo>
                  <a:cubicBezTo>
                    <a:pt x="31" y="775"/>
                    <a:pt x="1279" y="20"/>
                    <a:pt x="1285" y="30"/>
                  </a:cubicBezTo>
                  <a:cubicBezTo>
                    <a:pt x="1295" y="47"/>
                    <a:pt x="18" y="759"/>
                    <a:pt x="22" y="767"/>
                  </a:cubicBezTo>
                  <a:cubicBezTo>
                    <a:pt x="38" y="794"/>
                    <a:pt x="1280" y="32"/>
                    <a:pt x="1283" y="39"/>
                  </a:cubicBezTo>
                  <a:cubicBezTo>
                    <a:pt x="1290" y="49"/>
                    <a:pt x="3" y="751"/>
                    <a:pt x="18" y="777"/>
                  </a:cubicBezTo>
                  <a:cubicBezTo>
                    <a:pt x="34" y="805"/>
                    <a:pt x="1270" y="18"/>
                    <a:pt x="1286" y="45"/>
                  </a:cubicBezTo>
                  <a:cubicBezTo>
                    <a:pt x="1301" y="72"/>
                    <a:pt x="11" y="771"/>
                    <a:pt x="18" y="785"/>
                  </a:cubicBezTo>
                  <a:cubicBezTo>
                    <a:pt x="30" y="805"/>
                    <a:pt x="1280" y="43"/>
                    <a:pt x="1286" y="53"/>
                  </a:cubicBezTo>
                  <a:cubicBezTo>
                    <a:pt x="1300" y="77"/>
                    <a:pt x="12" y="780"/>
                    <a:pt x="19" y="792"/>
                  </a:cubicBezTo>
                  <a:cubicBezTo>
                    <a:pt x="28" y="808"/>
                    <a:pt x="1268" y="40"/>
                    <a:pt x="1281" y="63"/>
                  </a:cubicBezTo>
                  <a:cubicBezTo>
                    <a:pt x="1294" y="85"/>
                    <a:pt x="1" y="772"/>
                    <a:pt x="17" y="801"/>
                  </a:cubicBezTo>
                  <a:cubicBezTo>
                    <a:pt x="25" y="814"/>
                    <a:pt x="1277" y="56"/>
                    <a:pt x="1285" y="69"/>
                  </a:cubicBezTo>
                  <a:cubicBezTo>
                    <a:pt x="1303" y="100"/>
                    <a:pt x="10" y="793"/>
                    <a:pt x="19" y="808"/>
                  </a:cubicBezTo>
                  <a:cubicBezTo>
                    <a:pt x="33" y="833"/>
                    <a:pt x="1274" y="59"/>
                    <a:pt x="1284" y="77"/>
                  </a:cubicBezTo>
                  <a:cubicBezTo>
                    <a:pt x="1299" y="102"/>
                    <a:pt x="6" y="790"/>
                    <a:pt x="20" y="815"/>
                  </a:cubicBezTo>
                  <a:cubicBezTo>
                    <a:pt x="36" y="842"/>
                    <a:pt x="1278" y="71"/>
                    <a:pt x="1286" y="84"/>
                  </a:cubicBezTo>
                  <a:cubicBezTo>
                    <a:pt x="1304" y="116"/>
                    <a:pt x="8" y="798"/>
                    <a:pt x="22" y="821"/>
                  </a:cubicBezTo>
                  <a:cubicBezTo>
                    <a:pt x="28" y="832"/>
                    <a:pt x="1273" y="69"/>
                    <a:pt x="1286" y="92"/>
                  </a:cubicBezTo>
                  <a:cubicBezTo>
                    <a:pt x="1290" y="99"/>
                    <a:pt x="0" y="804"/>
                    <a:pt x="16" y="832"/>
                  </a:cubicBezTo>
                  <a:cubicBezTo>
                    <a:pt x="26" y="848"/>
                    <a:pt x="1274" y="84"/>
                    <a:pt x="1283" y="100"/>
                  </a:cubicBezTo>
                  <a:cubicBezTo>
                    <a:pt x="1287" y="107"/>
                    <a:pt x="12" y="824"/>
                    <a:pt x="20" y="838"/>
                  </a:cubicBezTo>
                  <a:cubicBezTo>
                    <a:pt x="27" y="849"/>
                    <a:pt x="1277" y="99"/>
                    <a:pt x="1283" y="109"/>
                  </a:cubicBezTo>
                  <a:cubicBezTo>
                    <a:pt x="1289" y="119"/>
                    <a:pt x="8" y="820"/>
                    <a:pt x="22" y="844"/>
                  </a:cubicBezTo>
                  <a:cubicBezTo>
                    <a:pt x="28" y="854"/>
                    <a:pt x="1271" y="91"/>
                    <a:pt x="1285" y="115"/>
                  </a:cubicBezTo>
                  <a:cubicBezTo>
                    <a:pt x="1300" y="141"/>
                    <a:pt x="4" y="825"/>
                    <a:pt x="20" y="852"/>
                  </a:cubicBezTo>
                  <a:cubicBezTo>
                    <a:pt x="38" y="883"/>
                    <a:pt x="1277" y="115"/>
                    <a:pt x="1283" y="123"/>
                  </a:cubicBezTo>
                  <a:cubicBezTo>
                    <a:pt x="1289" y="134"/>
                    <a:pt x="14" y="847"/>
                    <a:pt x="21" y="860"/>
                  </a:cubicBezTo>
                  <a:cubicBezTo>
                    <a:pt x="30" y="876"/>
                    <a:pt x="1279" y="125"/>
                    <a:pt x="1283" y="131"/>
                  </a:cubicBezTo>
                  <a:cubicBezTo>
                    <a:pt x="1301" y="163"/>
                    <a:pt x="3" y="845"/>
                    <a:pt x="17" y="869"/>
                  </a:cubicBezTo>
                  <a:cubicBezTo>
                    <a:pt x="27" y="887"/>
                    <a:pt x="1275" y="121"/>
                    <a:pt x="1285" y="138"/>
                  </a:cubicBezTo>
                  <a:cubicBezTo>
                    <a:pt x="1291" y="149"/>
                    <a:pt x="4" y="852"/>
                    <a:pt x="18" y="877"/>
                  </a:cubicBezTo>
                  <a:cubicBezTo>
                    <a:pt x="24" y="886"/>
                    <a:pt x="1266" y="122"/>
                    <a:pt x="1281" y="148"/>
                  </a:cubicBezTo>
                  <a:cubicBezTo>
                    <a:pt x="1297" y="176"/>
                    <a:pt x="5" y="865"/>
                    <a:pt x="16" y="886"/>
                  </a:cubicBezTo>
                  <a:cubicBezTo>
                    <a:pt x="34" y="916"/>
                    <a:pt x="1278" y="144"/>
                    <a:pt x="1284" y="154"/>
                  </a:cubicBezTo>
                  <a:cubicBezTo>
                    <a:pt x="1299" y="180"/>
                    <a:pt x="6" y="871"/>
                    <a:pt x="18" y="892"/>
                  </a:cubicBezTo>
                  <a:cubicBezTo>
                    <a:pt x="35" y="921"/>
                    <a:pt x="1270" y="139"/>
                    <a:pt x="1283" y="162"/>
                  </a:cubicBezTo>
                  <a:cubicBezTo>
                    <a:pt x="1300" y="191"/>
                    <a:pt x="9" y="879"/>
                    <a:pt x="21" y="898"/>
                  </a:cubicBezTo>
                  <a:cubicBezTo>
                    <a:pt x="26" y="908"/>
                    <a:pt x="1279" y="163"/>
                    <a:pt x="1283" y="170"/>
                  </a:cubicBezTo>
                  <a:cubicBezTo>
                    <a:pt x="1295" y="191"/>
                    <a:pt x="2" y="879"/>
                    <a:pt x="19" y="907"/>
                  </a:cubicBezTo>
                  <a:cubicBezTo>
                    <a:pt x="33" y="932"/>
                    <a:pt x="1268" y="158"/>
                    <a:pt x="1280" y="179"/>
                  </a:cubicBezTo>
                  <a:cubicBezTo>
                    <a:pt x="1293" y="201"/>
                    <a:pt x="12" y="901"/>
                    <a:pt x="20" y="915"/>
                  </a:cubicBezTo>
                  <a:cubicBezTo>
                    <a:pt x="30" y="933"/>
                    <a:pt x="1271" y="158"/>
                    <a:pt x="1286" y="184"/>
                  </a:cubicBezTo>
                  <a:cubicBezTo>
                    <a:pt x="1304" y="216"/>
                    <a:pt x="11" y="903"/>
                    <a:pt x="22" y="922"/>
                  </a:cubicBezTo>
                  <a:cubicBezTo>
                    <a:pt x="28" y="933"/>
                    <a:pt x="1271" y="176"/>
                    <a:pt x="1282" y="194"/>
                  </a:cubicBezTo>
                  <a:cubicBezTo>
                    <a:pt x="1286" y="202"/>
                    <a:pt x="2" y="902"/>
                    <a:pt x="19" y="931"/>
                  </a:cubicBezTo>
                  <a:cubicBezTo>
                    <a:pt x="26" y="944"/>
                    <a:pt x="1266" y="175"/>
                    <a:pt x="1282" y="202"/>
                  </a:cubicBezTo>
                  <a:cubicBezTo>
                    <a:pt x="1288" y="212"/>
                    <a:pt x="8" y="918"/>
                    <a:pt x="20" y="939"/>
                  </a:cubicBezTo>
                  <a:cubicBezTo>
                    <a:pt x="29" y="954"/>
                    <a:pt x="1276" y="191"/>
                    <a:pt x="1286" y="208"/>
                  </a:cubicBezTo>
                  <a:cubicBezTo>
                    <a:pt x="1296" y="225"/>
                    <a:pt x="1" y="914"/>
                    <a:pt x="20" y="946"/>
                  </a:cubicBezTo>
                  <a:cubicBezTo>
                    <a:pt x="35" y="973"/>
                    <a:pt x="1276" y="206"/>
                    <a:pt x="1282" y="217"/>
                  </a:cubicBezTo>
                  <a:cubicBezTo>
                    <a:pt x="1298" y="246"/>
                    <a:pt x="6" y="938"/>
                    <a:pt x="16" y="955"/>
                  </a:cubicBezTo>
                  <a:cubicBezTo>
                    <a:pt x="22" y="966"/>
                    <a:pt x="1270" y="201"/>
                    <a:pt x="1284" y="224"/>
                  </a:cubicBezTo>
                  <a:cubicBezTo>
                    <a:pt x="1301" y="253"/>
                    <a:pt x="13" y="954"/>
                    <a:pt x="18" y="962"/>
                  </a:cubicBezTo>
                  <a:cubicBezTo>
                    <a:pt x="25" y="975"/>
                    <a:pt x="1271" y="209"/>
                    <a:pt x="1284" y="231"/>
                  </a:cubicBezTo>
                  <a:cubicBezTo>
                    <a:pt x="1294" y="249"/>
                    <a:pt x="16" y="958"/>
                    <a:pt x="22" y="968"/>
                  </a:cubicBezTo>
                  <a:cubicBezTo>
                    <a:pt x="38" y="995"/>
                    <a:pt x="1265" y="217"/>
                    <a:pt x="1280" y="241"/>
                  </a:cubicBezTo>
                  <a:cubicBezTo>
                    <a:pt x="1284" y="249"/>
                    <a:pt x="12" y="970"/>
                    <a:pt x="17" y="979"/>
                  </a:cubicBezTo>
                  <a:cubicBezTo>
                    <a:pt x="24" y="990"/>
                    <a:pt x="1271" y="225"/>
                    <a:pt x="1284" y="248"/>
                  </a:cubicBezTo>
                  <a:cubicBezTo>
                    <a:pt x="1292" y="261"/>
                    <a:pt x="11" y="976"/>
                    <a:pt x="17" y="987"/>
                  </a:cubicBezTo>
                  <a:cubicBezTo>
                    <a:pt x="35" y="1018"/>
                    <a:pt x="1270" y="235"/>
                    <a:pt x="1283" y="256"/>
                  </a:cubicBezTo>
                  <a:cubicBezTo>
                    <a:pt x="1298" y="283"/>
                    <a:pt x="10" y="982"/>
                    <a:pt x="17" y="994"/>
                  </a:cubicBezTo>
                  <a:cubicBezTo>
                    <a:pt x="23" y="1004"/>
                    <a:pt x="1272" y="250"/>
                    <a:pt x="1280" y="265"/>
                  </a:cubicBezTo>
                  <a:cubicBezTo>
                    <a:pt x="1298" y="296"/>
                    <a:pt x="5" y="974"/>
                    <a:pt x="21" y="1000"/>
                  </a:cubicBezTo>
                  <a:cubicBezTo>
                    <a:pt x="27" y="1012"/>
                    <a:pt x="1279" y="256"/>
                    <a:pt x="1286" y="269"/>
                  </a:cubicBezTo>
                  <a:cubicBezTo>
                    <a:pt x="1295" y="285"/>
                    <a:pt x="1" y="984"/>
                    <a:pt x="17" y="1011"/>
                  </a:cubicBezTo>
                  <a:cubicBezTo>
                    <a:pt x="32" y="1037"/>
                    <a:pt x="1265" y="249"/>
                    <a:pt x="1283" y="280"/>
                  </a:cubicBezTo>
                  <a:cubicBezTo>
                    <a:pt x="1296" y="303"/>
                    <a:pt x="7" y="992"/>
                    <a:pt x="21" y="1017"/>
                  </a:cubicBezTo>
                  <a:cubicBezTo>
                    <a:pt x="25" y="1023"/>
                    <a:pt x="1275" y="278"/>
                    <a:pt x="1281" y="289"/>
                  </a:cubicBezTo>
                  <a:cubicBezTo>
                    <a:pt x="1293" y="310"/>
                    <a:pt x="12" y="1012"/>
                    <a:pt x="19" y="1025"/>
                  </a:cubicBezTo>
                  <a:cubicBezTo>
                    <a:pt x="24" y="1034"/>
                    <a:pt x="1268" y="268"/>
                    <a:pt x="1284" y="295"/>
                  </a:cubicBezTo>
                  <a:cubicBezTo>
                    <a:pt x="1294" y="311"/>
                    <a:pt x="13" y="1021"/>
                    <a:pt x="19" y="1033"/>
                  </a:cubicBezTo>
                  <a:cubicBezTo>
                    <a:pt x="31" y="1053"/>
                    <a:pt x="1268" y="274"/>
                    <a:pt x="1284" y="302"/>
                  </a:cubicBezTo>
                  <a:cubicBezTo>
                    <a:pt x="1294" y="319"/>
                    <a:pt x="0" y="1013"/>
                    <a:pt x="16" y="1042"/>
                  </a:cubicBezTo>
                  <a:cubicBezTo>
                    <a:pt x="28" y="1062"/>
                    <a:pt x="1272" y="288"/>
                    <a:pt x="1284" y="309"/>
                  </a:cubicBezTo>
                  <a:cubicBezTo>
                    <a:pt x="1300" y="337"/>
                    <a:pt x="10" y="1027"/>
                    <a:pt x="22" y="1046"/>
                  </a:cubicBezTo>
                  <a:cubicBezTo>
                    <a:pt x="34" y="1068"/>
                    <a:pt x="1278" y="306"/>
                    <a:pt x="1285" y="317"/>
                  </a:cubicBezTo>
                  <a:cubicBezTo>
                    <a:pt x="1295" y="335"/>
                    <a:pt x="6" y="1023"/>
                    <a:pt x="24" y="1054"/>
                  </a:cubicBezTo>
                  <a:cubicBezTo>
                    <a:pt x="29" y="1064"/>
                    <a:pt x="1275" y="312"/>
                    <a:pt x="1283" y="326"/>
                  </a:cubicBezTo>
                  <a:cubicBezTo>
                    <a:pt x="1297" y="349"/>
                    <a:pt x="29" y="1031"/>
                    <a:pt x="41" y="1052"/>
                  </a:cubicBezTo>
                  <a:cubicBezTo>
                    <a:pt x="45" y="1059"/>
                    <a:pt x="1279" y="326"/>
                    <a:pt x="1284" y="334"/>
                  </a:cubicBezTo>
                  <a:cubicBezTo>
                    <a:pt x="1301" y="365"/>
                    <a:pt x="39" y="1022"/>
                    <a:pt x="56" y="1052"/>
                  </a:cubicBezTo>
                  <a:cubicBezTo>
                    <a:pt x="65" y="1068"/>
                    <a:pt x="1270" y="323"/>
                    <a:pt x="1282" y="344"/>
                  </a:cubicBezTo>
                  <a:cubicBezTo>
                    <a:pt x="1289" y="356"/>
                    <a:pt x="50" y="1023"/>
                    <a:pt x="67" y="1053"/>
                  </a:cubicBezTo>
                  <a:cubicBezTo>
                    <a:pt x="75" y="1066"/>
                    <a:pt x="1277" y="339"/>
                    <a:pt x="1284" y="350"/>
                  </a:cubicBezTo>
                  <a:cubicBezTo>
                    <a:pt x="1300" y="378"/>
                    <a:pt x="70" y="1029"/>
                    <a:pt x="83" y="1052"/>
                  </a:cubicBezTo>
                  <a:cubicBezTo>
                    <a:pt x="97" y="1077"/>
                    <a:pt x="1269" y="340"/>
                    <a:pt x="1281" y="360"/>
                  </a:cubicBezTo>
                  <a:cubicBezTo>
                    <a:pt x="1285" y="367"/>
                    <a:pt x="78" y="1030"/>
                    <a:pt x="92" y="1054"/>
                  </a:cubicBezTo>
                  <a:cubicBezTo>
                    <a:pt x="109" y="1084"/>
                    <a:pt x="1275" y="357"/>
                    <a:pt x="1281" y="368"/>
                  </a:cubicBezTo>
                  <a:cubicBezTo>
                    <a:pt x="1296" y="394"/>
                    <a:pt x="90" y="1029"/>
                    <a:pt x="105" y="1054"/>
                  </a:cubicBezTo>
                  <a:cubicBezTo>
                    <a:pt x="110" y="1063"/>
                    <a:pt x="1272" y="358"/>
                    <a:pt x="1282" y="375"/>
                  </a:cubicBezTo>
                  <a:cubicBezTo>
                    <a:pt x="1295" y="398"/>
                    <a:pt x="112" y="1034"/>
                    <a:pt x="122" y="1052"/>
                  </a:cubicBezTo>
                  <a:cubicBezTo>
                    <a:pt x="133" y="1070"/>
                    <a:pt x="1280" y="372"/>
                    <a:pt x="1285" y="380"/>
                  </a:cubicBezTo>
                  <a:cubicBezTo>
                    <a:pt x="1295" y="399"/>
                    <a:pt x="119" y="1028"/>
                    <a:pt x="133" y="1053"/>
                  </a:cubicBezTo>
                  <a:cubicBezTo>
                    <a:pt x="147" y="1078"/>
                    <a:pt x="1278" y="378"/>
                    <a:pt x="1284" y="388"/>
                  </a:cubicBezTo>
                  <a:cubicBezTo>
                    <a:pt x="1288" y="395"/>
                    <a:pt x="135" y="1033"/>
                    <a:pt x="146" y="1052"/>
                  </a:cubicBezTo>
                  <a:cubicBezTo>
                    <a:pt x="149" y="1059"/>
                    <a:pt x="1269" y="378"/>
                    <a:pt x="1280" y="397"/>
                  </a:cubicBezTo>
                  <a:cubicBezTo>
                    <a:pt x="1294" y="421"/>
                    <a:pt x="155" y="1040"/>
                    <a:pt x="162" y="1051"/>
                  </a:cubicBezTo>
                  <a:cubicBezTo>
                    <a:pt x="176" y="1076"/>
                    <a:pt x="1268" y="384"/>
                    <a:pt x="1280" y="405"/>
                  </a:cubicBezTo>
                  <a:cubicBezTo>
                    <a:pt x="1288" y="419"/>
                    <a:pt x="164" y="1039"/>
                    <a:pt x="172" y="1053"/>
                  </a:cubicBezTo>
                  <a:cubicBezTo>
                    <a:pt x="175" y="1060"/>
                    <a:pt x="1274" y="400"/>
                    <a:pt x="1281" y="412"/>
                  </a:cubicBezTo>
                  <a:cubicBezTo>
                    <a:pt x="1293" y="433"/>
                    <a:pt x="180" y="1038"/>
                    <a:pt x="188" y="1052"/>
                  </a:cubicBezTo>
                  <a:cubicBezTo>
                    <a:pt x="193" y="1062"/>
                    <a:pt x="1280" y="413"/>
                    <a:pt x="1284" y="419"/>
                  </a:cubicBezTo>
                  <a:cubicBezTo>
                    <a:pt x="1294" y="436"/>
                    <a:pt x="192" y="1045"/>
                    <a:pt x="198" y="1054"/>
                  </a:cubicBezTo>
                  <a:cubicBezTo>
                    <a:pt x="213" y="1080"/>
                    <a:pt x="1266" y="405"/>
                    <a:pt x="1280" y="429"/>
                  </a:cubicBezTo>
                  <a:cubicBezTo>
                    <a:pt x="1294" y="453"/>
                    <a:pt x="205" y="1036"/>
                    <a:pt x="215" y="1052"/>
                  </a:cubicBezTo>
                  <a:cubicBezTo>
                    <a:pt x="220" y="1060"/>
                    <a:pt x="1274" y="420"/>
                    <a:pt x="1283" y="435"/>
                  </a:cubicBezTo>
                  <a:cubicBezTo>
                    <a:pt x="1287" y="442"/>
                    <a:pt x="223" y="1044"/>
                    <a:pt x="227" y="1051"/>
                  </a:cubicBezTo>
                  <a:cubicBezTo>
                    <a:pt x="238" y="1069"/>
                    <a:pt x="1279" y="437"/>
                    <a:pt x="1282" y="442"/>
                  </a:cubicBezTo>
                  <a:cubicBezTo>
                    <a:pt x="1297" y="467"/>
                    <a:pt x="229" y="1035"/>
                    <a:pt x="239" y="1052"/>
                  </a:cubicBezTo>
                  <a:cubicBezTo>
                    <a:pt x="250" y="1071"/>
                    <a:pt x="1276" y="429"/>
                    <a:pt x="1287" y="448"/>
                  </a:cubicBezTo>
                  <a:cubicBezTo>
                    <a:pt x="1296" y="465"/>
                    <a:pt x="251" y="1046"/>
                    <a:pt x="254" y="1052"/>
                  </a:cubicBezTo>
                  <a:cubicBezTo>
                    <a:pt x="264" y="1068"/>
                    <a:pt x="1282" y="450"/>
                    <a:pt x="1286" y="457"/>
                  </a:cubicBezTo>
                  <a:cubicBezTo>
                    <a:pt x="1291" y="465"/>
                    <a:pt x="256" y="1044"/>
                    <a:pt x="262" y="1055"/>
                  </a:cubicBezTo>
                  <a:cubicBezTo>
                    <a:pt x="266" y="1061"/>
                    <a:pt x="1276" y="449"/>
                    <a:pt x="1285" y="464"/>
                  </a:cubicBezTo>
                  <a:cubicBezTo>
                    <a:pt x="1296" y="482"/>
                    <a:pt x="270" y="1032"/>
                    <a:pt x="281" y="1052"/>
                  </a:cubicBezTo>
                  <a:cubicBezTo>
                    <a:pt x="288" y="1063"/>
                    <a:pt x="1267" y="451"/>
                    <a:pt x="1281" y="475"/>
                  </a:cubicBezTo>
                  <a:cubicBezTo>
                    <a:pt x="1285" y="482"/>
                    <a:pt x="288" y="1039"/>
                    <a:pt x="295" y="1051"/>
                  </a:cubicBezTo>
                  <a:cubicBezTo>
                    <a:pt x="300" y="1060"/>
                    <a:pt x="1275" y="464"/>
                    <a:pt x="1284" y="480"/>
                  </a:cubicBezTo>
                  <a:cubicBezTo>
                    <a:pt x="1296" y="500"/>
                    <a:pt x="294" y="1033"/>
                    <a:pt x="306" y="1053"/>
                  </a:cubicBezTo>
                  <a:cubicBezTo>
                    <a:pt x="319" y="1076"/>
                    <a:pt x="1281" y="478"/>
                    <a:pt x="1286" y="487"/>
                  </a:cubicBezTo>
                  <a:cubicBezTo>
                    <a:pt x="1300" y="511"/>
                    <a:pt x="317" y="1047"/>
                    <a:pt x="321" y="1053"/>
                  </a:cubicBezTo>
                  <a:cubicBezTo>
                    <a:pt x="327" y="1063"/>
                    <a:pt x="1270" y="480"/>
                    <a:pt x="1281" y="499"/>
                  </a:cubicBezTo>
                  <a:cubicBezTo>
                    <a:pt x="1286" y="508"/>
                    <a:pt x="326" y="1041"/>
                    <a:pt x="333" y="1053"/>
                  </a:cubicBezTo>
                  <a:cubicBezTo>
                    <a:pt x="341" y="1067"/>
                    <a:pt x="1271" y="482"/>
                    <a:pt x="1284" y="504"/>
                  </a:cubicBezTo>
                  <a:cubicBezTo>
                    <a:pt x="1287" y="510"/>
                    <a:pt x="344" y="1040"/>
                    <a:pt x="350" y="1051"/>
                  </a:cubicBezTo>
                  <a:cubicBezTo>
                    <a:pt x="363" y="1073"/>
                    <a:pt x="1279" y="505"/>
                    <a:pt x="1283" y="513"/>
                  </a:cubicBezTo>
                  <a:cubicBezTo>
                    <a:pt x="1288" y="520"/>
                    <a:pt x="351" y="1035"/>
                    <a:pt x="362" y="1052"/>
                  </a:cubicBezTo>
                  <a:cubicBezTo>
                    <a:pt x="373" y="1073"/>
                    <a:pt x="1274" y="507"/>
                    <a:pt x="1282" y="521"/>
                  </a:cubicBezTo>
                  <a:cubicBezTo>
                    <a:pt x="1287" y="530"/>
                    <a:pt x="361" y="1032"/>
                    <a:pt x="373" y="1053"/>
                  </a:cubicBezTo>
                  <a:cubicBezTo>
                    <a:pt x="384" y="1071"/>
                    <a:pt x="1276" y="515"/>
                    <a:pt x="1283" y="528"/>
                  </a:cubicBezTo>
                  <a:cubicBezTo>
                    <a:pt x="1288" y="537"/>
                    <a:pt x="380" y="1039"/>
                    <a:pt x="387" y="1052"/>
                  </a:cubicBezTo>
                  <a:cubicBezTo>
                    <a:pt x="400" y="1074"/>
                    <a:pt x="1276" y="517"/>
                    <a:pt x="1286" y="534"/>
                  </a:cubicBezTo>
                  <a:cubicBezTo>
                    <a:pt x="1296" y="551"/>
                    <a:pt x="394" y="1037"/>
                    <a:pt x="402" y="1052"/>
                  </a:cubicBezTo>
                  <a:cubicBezTo>
                    <a:pt x="413" y="1071"/>
                    <a:pt x="1273" y="528"/>
                    <a:pt x="1282" y="544"/>
                  </a:cubicBezTo>
                  <a:cubicBezTo>
                    <a:pt x="1293" y="562"/>
                    <a:pt x="408" y="1044"/>
                    <a:pt x="413" y="1054"/>
                  </a:cubicBezTo>
                  <a:cubicBezTo>
                    <a:pt x="424" y="1073"/>
                    <a:pt x="1281" y="542"/>
                    <a:pt x="1286" y="550"/>
                  </a:cubicBezTo>
                  <a:cubicBezTo>
                    <a:pt x="1291" y="559"/>
                    <a:pt x="413" y="1034"/>
                    <a:pt x="425" y="1055"/>
                  </a:cubicBezTo>
                  <a:cubicBezTo>
                    <a:pt x="435" y="1072"/>
                    <a:pt x="1277" y="543"/>
                    <a:pt x="1285" y="558"/>
                  </a:cubicBezTo>
                  <a:cubicBezTo>
                    <a:pt x="1292" y="570"/>
                    <a:pt x="434" y="1044"/>
                    <a:pt x="440" y="1054"/>
                  </a:cubicBezTo>
                  <a:cubicBezTo>
                    <a:pt x="452" y="1074"/>
                    <a:pt x="1281" y="562"/>
                    <a:pt x="1283" y="567"/>
                  </a:cubicBezTo>
                  <a:cubicBezTo>
                    <a:pt x="1293" y="583"/>
                    <a:pt x="452" y="1045"/>
                    <a:pt x="456" y="1053"/>
                  </a:cubicBezTo>
                  <a:cubicBezTo>
                    <a:pt x="459" y="1057"/>
                    <a:pt x="1270" y="557"/>
                    <a:pt x="1281" y="576"/>
                  </a:cubicBezTo>
                  <a:cubicBezTo>
                    <a:pt x="1293" y="596"/>
                    <a:pt x="464" y="1039"/>
                    <a:pt x="471" y="1052"/>
                  </a:cubicBezTo>
                  <a:cubicBezTo>
                    <a:pt x="479" y="1066"/>
                    <a:pt x="1274" y="563"/>
                    <a:pt x="1285" y="582"/>
                  </a:cubicBezTo>
                  <a:cubicBezTo>
                    <a:pt x="1291" y="593"/>
                    <a:pt x="468" y="1036"/>
                    <a:pt x="479" y="1055"/>
                  </a:cubicBezTo>
                  <a:cubicBezTo>
                    <a:pt x="486" y="1067"/>
                    <a:pt x="1274" y="579"/>
                    <a:pt x="1282" y="592"/>
                  </a:cubicBezTo>
                  <a:cubicBezTo>
                    <a:pt x="1286" y="600"/>
                    <a:pt x="491" y="1041"/>
                    <a:pt x="498" y="1052"/>
                  </a:cubicBezTo>
                  <a:cubicBezTo>
                    <a:pt x="502" y="1060"/>
                    <a:pt x="1280" y="595"/>
                    <a:pt x="1283" y="599"/>
                  </a:cubicBezTo>
                  <a:cubicBezTo>
                    <a:pt x="1286" y="605"/>
                    <a:pt x="498" y="1037"/>
                    <a:pt x="508" y="1054"/>
                  </a:cubicBezTo>
                  <a:cubicBezTo>
                    <a:pt x="512" y="1061"/>
                    <a:pt x="1275" y="590"/>
                    <a:pt x="1284" y="606"/>
                  </a:cubicBezTo>
                  <a:cubicBezTo>
                    <a:pt x="1295" y="625"/>
                    <a:pt x="510" y="1035"/>
                    <a:pt x="521" y="1054"/>
                  </a:cubicBezTo>
                  <a:cubicBezTo>
                    <a:pt x="530" y="1070"/>
                    <a:pt x="1276" y="607"/>
                    <a:pt x="1281" y="615"/>
                  </a:cubicBezTo>
                  <a:cubicBezTo>
                    <a:pt x="1291" y="633"/>
                    <a:pt x="529" y="1041"/>
                    <a:pt x="537" y="1053"/>
                  </a:cubicBezTo>
                  <a:cubicBezTo>
                    <a:pt x="540" y="1059"/>
                    <a:pt x="1279" y="618"/>
                    <a:pt x="1281" y="623"/>
                  </a:cubicBezTo>
                  <a:cubicBezTo>
                    <a:pt x="1291" y="639"/>
                    <a:pt x="539" y="1041"/>
                    <a:pt x="547" y="1055"/>
                  </a:cubicBezTo>
                  <a:cubicBezTo>
                    <a:pt x="556" y="1071"/>
                    <a:pt x="1275" y="613"/>
                    <a:pt x="1285" y="629"/>
                  </a:cubicBezTo>
                  <a:cubicBezTo>
                    <a:pt x="1290" y="638"/>
                    <a:pt x="566" y="1047"/>
                    <a:pt x="568" y="1051"/>
                  </a:cubicBezTo>
                  <a:cubicBezTo>
                    <a:pt x="571" y="1058"/>
                    <a:pt x="1274" y="626"/>
                    <a:pt x="1281" y="639"/>
                  </a:cubicBezTo>
                  <a:cubicBezTo>
                    <a:pt x="1291" y="656"/>
                    <a:pt x="569" y="1048"/>
                    <a:pt x="573" y="1055"/>
                  </a:cubicBezTo>
                  <a:cubicBezTo>
                    <a:pt x="576" y="1059"/>
                    <a:pt x="1276" y="640"/>
                    <a:pt x="1280" y="647"/>
                  </a:cubicBezTo>
                  <a:cubicBezTo>
                    <a:pt x="1286" y="658"/>
                    <a:pt x="586" y="1045"/>
                    <a:pt x="590" y="1053"/>
                  </a:cubicBezTo>
                  <a:cubicBezTo>
                    <a:pt x="593" y="1058"/>
                    <a:pt x="1279" y="650"/>
                    <a:pt x="1281" y="654"/>
                  </a:cubicBezTo>
                  <a:cubicBezTo>
                    <a:pt x="1286" y="663"/>
                    <a:pt x="592" y="1038"/>
                    <a:pt x="602" y="1055"/>
                  </a:cubicBezTo>
                  <a:cubicBezTo>
                    <a:pt x="607" y="1063"/>
                    <a:pt x="1279" y="652"/>
                    <a:pt x="1284" y="661"/>
                  </a:cubicBezTo>
                  <a:cubicBezTo>
                    <a:pt x="1290" y="671"/>
                    <a:pt x="615" y="1038"/>
                    <a:pt x="622" y="1051"/>
                  </a:cubicBezTo>
                  <a:cubicBezTo>
                    <a:pt x="627" y="1060"/>
                    <a:pt x="1277" y="656"/>
                    <a:pt x="1284" y="669"/>
                  </a:cubicBezTo>
                  <a:cubicBezTo>
                    <a:pt x="1292" y="683"/>
                    <a:pt x="628" y="1038"/>
                    <a:pt x="636" y="1051"/>
                  </a:cubicBezTo>
                  <a:cubicBezTo>
                    <a:pt x="638" y="1056"/>
                    <a:pt x="1278" y="667"/>
                    <a:pt x="1284" y="677"/>
                  </a:cubicBezTo>
                  <a:cubicBezTo>
                    <a:pt x="1287" y="682"/>
                    <a:pt x="640" y="1036"/>
                    <a:pt x="649" y="1052"/>
                  </a:cubicBezTo>
                  <a:cubicBezTo>
                    <a:pt x="651" y="1055"/>
                    <a:pt x="1276" y="676"/>
                    <a:pt x="1282" y="686"/>
                  </a:cubicBezTo>
                  <a:cubicBezTo>
                    <a:pt x="1289" y="697"/>
                    <a:pt x="655" y="1043"/>
                    <a:pt x="661" y="1052"/>
                  </a:cubicBezTo>
                  <a:cubicBezTo>
                    <a:pt x="666" y="1062"/>
                    <a:pt x="1272" y="681"/>
                    <a:pt x="1280" y="695"/>
                  </a:cubicBezTo>
                  <a:cubicBezTo>
                    <a:pt x="1284" y="701"/>
                    <a:pt x="662" y="1043"/>
                    <a:pt x="669" y="1055"/>
                  </a:cubicBezTo>
                  <a:cubicBezTo>
                    <a:pt x="674" y="1064"/>
                    <a:pt x="1280" y="687"/>
                    <a:pt x="1286" y="698"/>
                  </a:cubicBezTo>
                  <a:cubicBezTo>
                    <a:pt x="1288" y="702"/>
                    <a:pt x="686" y="1048"/>
                    <a:pt x="688" y="1052"/>
                  </a:cubicBezTo>
                  <a:cubicBezTo>
                    <a:pt x="690" y="1055"/>
                    <a:pt x="1279" y="702"/>
                    <a:pt x="1283" y="708"/>
                  </a:cubicBezTo>
                  <a:cubicBezTo>
                    <a:pt x="1289" y="719"/>
                    <a:pt x="695" y="1042"/>
                    <a:pt x="701" y="1052"/>
                  </a:cubicBezTo>
                  <a:cubicBezTo>
                    <a:pt x="707" y="1062"/>
                    <a:pt x="1275" y="705"/>
                    <a:pt x="1282" y="717"/>
                  </a:cubicBezTo>
                  <a:cubicBezTo>
                    <a:pt x="1286" y="725"/>
                    <a:pt x="711" y="1040"/>
                    <a:pt x="717" y="1051"/>
                  </a:cubicBezTo>
                  <a:cubicBezTo>
                    <a:pt x="719" y="1054"/>
                    <a:pt x="1275" y="712"/>
                    <a:pt x="1283" y="725"/>
                  </a:cubicBezTo>
                  <a:cubicBezTo>
                    <a:pt x="1291" y="738"/>
                    <a:pt x="722" y="1046"/>
                    <a:pt x="726" y="1053"/>
                  </a:cubicBezTo>
                  <a:cubicBezTo>
                    <a:pt x="729" y="1058"/>
                    <a:pt x="1274" y="724"/>
                    <a:pt x="1280" y="734"/>
                  </a:cubicBezTo>
                  <a:cubicBezTo>
                    <a:pt x="1281" y="736"/>
                    <a:pt x="734" y="1038"/>
                    <a:pt x="742" y="1051"/>
                  </a:cubicBezTo>
                  <a:cubicBezTo>
                    <a:pt x="745" y="1057"/>
                    <a:pt x="1276" y="733"/>
                    <a:pt x="1280" y="741"/>
                  </a:cubicBezTo>
                  <a:cubicBezTo>
                    <a:pt x="1286" y="751"/>
                    <a:pt x="751" y="1046"/>
                    <a:pt x="755" y="1052"/>
                  </a:cubicBezTo>
                  <a:cubicBezTo>
                    <a:pt x="759" y="1060"/>
                    <a:pt x="1281" y="739"/>
                    <a:pt x="1285" y="746"/>
                  </a:cubicBezTo>
                  <a:cubicBezTo>
                    <a:pt x="1287" y="749"/>
                    <a:pt x="759" y="1040"/>
                    <a:pt x="766" y="1052"/>
                  </a:cubicBezTo>
                  <a:cubicBezTo>
                    <a:pt x="770" y="1059"/>
                    <a:pt x="1278" y="749"/>
                    <a:pt x="1281" y="755"/>
                  </a:cubicBezTo>
                  <a:cubicBezTo>
                    <a:pt x="1286" y="763"/>
                    <a:pt x="770" y="1042"/>
                    <a:pt x="777" y="1054"/>
                  </a:cubicBezTo>
                  <a:cubicBezTo>
                    <a:pt x="780" y="1060"/>
                    <a:pt x="1276" y="756"/>
                    <a:pt x="1280" y="764"/>
                  </a:cubicBezTo>
                  <a:cubicBezTo>
                    <a:pt x="1282" y="766"/>
                    <a:pt x="787" y="1043"/>
                    <a:pt x="793" y="1053"/>
                  </a:cubicBezTo>
                  <a:cubicBezTo>
                    <a:pt x="797" y="1061"/>
                    <a:pt x="1280" y="760"/>
                    <a:pt x="1285" y="768"/>
                  </a:cubicBezTo>
                  <a:cubicBezTo>
                    <a:pt x="1291" y="778"/>
                    <a:pt x="806" y="1049"/>
                    <a:pt x="808" y="1052"/>
                  </a:cubicBezTo>
                  <a:cubicBezTo>
                    <a:pt x="812" y="1058"/>
                    <a:pt x="1278" y="766"/>
                    <a:pt x="1284" y="777"/>
                  </a:cubicBezTo>
                  <a:cubicBezTo>
                    <a:pt x="1286" y="780"/>
                    <a:pt x="816" y="1050"/>
                    <a:pt x="818" y="1053"/>
                  </a:cubicBezTo>
                  <a:cubicBezTo>
                    <a:pt x="822" y="1059"/>
                    <a:pt x="1278" y="774"/>
                    <a:pt x="1284" y="785"/>
                  </a:cubicBezTo>
                  <a:cubicBezTo>
                    <a:pt x="1290" y="796"/>
                    <a:pt x="827" y="1050"/>
                    <a:pt x="830" y="1054"/>
                  </a:cubicBezTo>
                  <a:cubicBezTo>
                    <a:pt x="834" y="1062"/>
                    <a:pt x="1281" y="783"/>
                    <a:pt x="1286" y="791"/>
                  </a:cubicBezTo>
                  <a:cubicBezTo>
                    <a:pt x="1287" y="793"/>
                    <a:pt x="839" y="1047"/>
                    <a:pt x="843" y="1054"/>
                  </a:cubicBezTo>
                  <a:cubicBezTo>
                    <a:pt x="848" y="1062"/>
                    <a:pt x="1279" y="792"/>
                    <a:pt x="1283" y="799"/>
                  </a:cubicBezTo>
                  <a:cubicBezTo>
                    <a:pt x="1287" y="806"/>
                    <a:pt x="850" y="1043"/>
                    <a:pt x="856" y="1053"/>
                  </a:cubicBezTo>
                  <a:cubicBezTo>
                    <a:pt x="861" y="1062"/>
                    <a:pt x="1280" y="806"/>
                    <a:pt x="1282" y="808"/>
                  </a:cubicBezTo>
                  <a:cubicBezTo>
                    <a:pt x="1284" y="812"/>
                    <a:pt x="869" y="1050"/>
                    <a:pt x="871" y="1053"/>
                  </a:cubicBezTo>
                  <a:cubicBezTo>
                    <a:pt x="875" y="1061"/>
                    <a:pt x="1279" y="806"/>
                    <a:pt x="1284" y="815"/>
                  </a:cubicBezTo>
                  <a:cubicBezTo>
                    <a:pt x="1287" y="821"/>
                    <a:pt x="884" y="1045"/>
                    <a:pt x="888" y="1052"/>
                  </a:cubicBezTo>
                  <a:cubicBezTo>
                    <a:pt x="892" y="1059"/>
                    <a:pt x="1281" y="818"/>
                    <a:pt x="1284" y="823"/>
                  </a:cubicBezTo>
                  <a:cubicBezTo>
                    <a:pt x="1285" y="826"/>
                    <a:pt x="899" y="1048"/>
                    <a:pt x="902" y="1052"/>
                  </a:cubicBezTo>
                  <a:cubicBezTo>
                    <a:pt x="903" y="1055"/>
                    <a:pt x="1276" y="823"/>
                    <a:pt x="1281" y="833"/>
                  </a:cubicBezTo>
                  <a:cubicBezTo>
                    <a:pt x="1286" y="841"/>
                    <a:pt x="909" y="1047"/>
                    <a:pt x="913" y="1053"/>
                  </a:cubicBezTo>
                  <a:cubicBezTo>
                    <a:pt x="914" y="1056"/>
                    <a:pt x="1282" y="833"/>
                    <a:pt x="1285" y="839"/>
                  </a:cubicBezTo>
                  <a:cubicBezTo>
                    <a:pt x="1288" y="844"/>
                    <a:pt x="921" y="1046"/>
                    <a:pt x="925" y="1053"/>
                  </a:cubicBezTo>
                  <a:cubicBezTo>
                    <a:pt x="928" y="1058"/>
                    <a:pt x="1278" y="842"/>
                    <a:pt x="1281" y="848"/>
                  </a:cubicBezTo>
                  <a:cubicBezTo>
                    <a:pt x="1284" y="852"/>
                    <a:pt x="938" y="1051"/>
                    <a:pt x="939" y="1053"/>
                  </a:cubicBezTo>
                  <a:cubicBezTo>
                    <a:pt x="941" y="1056"/>
                    <a:pt x="1282" y="851"/>
                    <a:pt x="1283" y="854"/>
                  </a:cubicBezTo>
                  <a:cubicBezTo>
                    <a:pt x="1288" y="862"/>
                    <a:pt x="952" y="1050"/>
                    <a:pt x="953" y="1053"/>
                  </a:cubicBezTo>
                  <a:cubicBezTo>
                    <a:pt x="955" y="1056"/>
                    <a:pt x="1283" y="856"/>
                    <a:pt x="1286" y="861"/>
                  </a:cubicBezTo>
                  <a:cubicBezTo>
                    <a:pt x="1287" y="863"/>
                    <a:pt x="963" y="1052"/>
                    <a:pt x="964" y="1053"/>
                  </a:cubicBezTo>
                  <a:cubicBezTo>
                    <a:pt x="966" y="1057"/>
                    <a:pt x="1278" y="867"/>
                    <a:pt x="1280" y="871"/>
                  </a:cubicBezTo>
                  <a:cubicBezTo>
                    <a:pt x="1281" y="873"/>
                    <a:pt x="980" y="1048"/>
                    <a:pt x="982" y="1052"/>
                  </a:cubicBezTo>
                  <a:cubicBezTo>
                    <a:pt x="985" y="1057"/>
                    <a:pt x="1279" y="873"/>
                    <a:pt x="1282" y="878"/>
                  </a:cubicBezTo>
                  <a:cubicBezTo>
                    <a:pt x="1283" y="880"/>
                    <a:pt x="989" y="1051"/>
                    <a:pt x="990" y="1053"/>
                  </a:cubicBezTo>
                  <a:cubicBezTo>
                    <a:pt x="992" y="1057"/>
                    <a:pt x="1277" y="879"/>
                    <a:pt x="1281" y="886"/>
                  </a:cubicBezTo>
                  <a:cubicBezTo>
                    <a:pt x="1283" y="889"/>
                    <a:pt x="1002" y="1048"/>
                    <a:pt x="1005" y="1052"/>
                  </a:cubicBezTo>
                  <a:cubicBezTo>
                    <a:pt x="1008" y="1058"/>
                    <a:pt x="1282" y="889"/>
                    <a:pt x="1283" y="891"/>
                  </a:cubicBezTo>
                  <a:cubicBezTo>
                    <a:pt x="1285" y="893"/>
                    <a:pt x="1012" y="1049"/>
                    <a:pt x="1015" y="1055"/>
                  </a:cubicBezTo>
                  <a:cubicBezTo>
                    <a:pt x="1016" y="1057"/>
                    <a:pt x="1284" y="896"/>
                    <a:pt x="1285" y="899"/>
                  </a:cubicBezTo>
                  <a:cubicBezTo>
                    <a:pt x="1287" y="901"/>
                    <a:pt x="1029" y="1049"/>
                    <a:pt x="1031" y="1053"/>
                  </a:cubicBezTo>
                  <a:cubicBezTo>
                    <a:pt x="1034" y="1058"/>
                    <a:pt x="1282" y="905"/>
                    <a:pt x="1283" y="907"/>
                  </a:cubicBezTo>
                  <a:cubicBezTo>
                    <a:pt x="1286" y="912"/>
                    <a:pt x="1045" y="1046"/>
                    <a:pt x="1048" y="1051"/>
                  </a:cubicBezTo>
                  <a:cubicBezTo>
                    <a:pt x="1049" y="1053"/>
                    <a:pt x="1285" y="912"/>
                    <a:pt x="1286" y="914"/>
                  </a:cubicBezTo>
                  <a:cubicBezTo>
                    <a:pt x="1289" y="918"/>
                    <a:pt x="1058" y="1050"/>
                    <a:pt x="1059" y="1053"/>
                  </a:cubicBezTo>
                  <a:cubicBezTo>
                    <a:pt x="1062" y="1058"/>
                    <a:pt x="1285" y="919"/>
                    <a:pt x="1286" y="922"/>
                  </a:cubicBezTo>
                  <a:cubicBezTo>
                    <a:pt x="1289" y="927"/>
                    <a:pt x="1071" y="1051"/>
                    <a:pt x="1073" y="1053"/>
                  </a:cubicBezTo>
                  <a:cubicBezTo>
                    <a:pt x="1074" y="1056"/>
                    <a:pt x="1281" y="931"/>
                    <a:pt x="1282" y="933"/>
                  </a:cubicBezTo>
                  <a:cubicBezTo>
                    <a:pt x="1283" y="935"/>
                    <a:pt x="1084" y="1053"/>
                    <a:pt x="1085" y="1055"/>
                  </a:cubicBezTo>
                  <a:cubicBezTo>
                    <a:pt x="1086" y="1058"/>
                    <a:pt x="1278" y="937"/>
                    <a:pt x="1281" y="942"/>
                  </a:cubicBezTo>
                  <a:cubicBezTo>
                    <a:pt x="1283" y="946"/>
                    <a:pt x="1099" y="1049"/>
                    <a:pt x="1102" y="1053"/>
                  </a:cubicBezTo>
                  <a:cubicBezTo>
                    <a:pt x="1103" y="1055"/>
                    <a:pt x="1281" y="948"/>
                    <a:pt x="1281" y="949"/>
                  </a:cubicBezTo>
                  <a:cubicBezTo>
                    <a:pt x="1283" y="952"/>
                    <a:pt x="1113" y="1050"/>
                    <a:pt x="1115" y="1053"/>
                  </a:cubicBezTo>
                  <a:cubicBezTo>
                    <a:pt x="1116" y="1054"/>
                    <a:pt x="1286" y="953"/>
                    <a:pt x="1286" y="954"/>
                  </a:cubicBezTo>
                  <a:cubicBezTo>
                    <a:pt x="1288" y="957"/>
                    <a:pt x="1128" y="1050"/>
                    <a:pt x="1129" y="1052"/>
                  </a:cubicBezTo>
                  <a:cubicBezTo>
                    <a:pt x="1131" y="1055"/>
                    <a:pt x="1281" y="960"/>
                    <a:pt x="1283" y="963"/>
                  </a:cubicBezTo>
                  <a:cubicBezTo>
                    <a:pt x="1285" y="967"/>
                    <a:pt x="1135" y="1052"/>
                    <a:pt x="1136" y="1055"/>
                  </a:cubicBezTo>
                  <a:cubicBezTo>
                    <a:pt x="1137" y="1056"/>
                    <a:pt x="1283" y="968"/>
                    <a:pt x="1284" y="970"/>
                  </a:cubicBezTo>
                  <a:cubicBezTo>
                    <a:pt x="1286" y="972"/>
                    <a:pt x="1153" y="1049"/>
                    <a:pt x="1154" y="1052"/>
                  </a:cubicBezTo>
                  <a:cubicBezTo>
                    <a:pt x="1155" y="1053"/>
                    <a:pt x="1281" y="976"/>
                    <a:pt x="1282" y="978"/>
                  </a:cubicBezTo>
                  <a:cubicBezTo>
                    <a:pt x="1283" y="981"/>
                    <a:pt x="1166" y="1050"/>
                    <a:pt x="1167" y="1052"/>
                  </a:cubicBezTo>
                  <a:cubicBezTo>
                    <a:pt x="1168" y="1054"/>
                    <a:pt x="1284" y="982"/>
                    <a:pt x="1285" y="984"/>
                  </a:cubicBezTo>
                  <a:cubicBezTo>
                    <a:pt x="1287" y="987"/>
                    <a:pt x="1178" y="1053"/>
                    <a:pt x="1178" y="1054"/>
                  </a:cubicBezTo>
                  <a:cubicBezTo>
                    <a:pt x="1179" y="1055"/>
                    <a:pt x="1282" y="992"/>
                    <a:pt x="1283" y="994"/>
                  </a:cubicBezTo>
                  <a:cubicBezTo>
                    <a:pt x="1284" y="995"/>
                    <a:pt x="1191" y="1054"/>
                    <a:pt x="1191" y="1054"/>
                  </a:cubicBezTo>
                  <a:cubicBezTo>
                    <a:pt x="1191" y="1055"/>
                    <a:pt x="1285" y="998"/>
                    <a:pt x="1285" y="1000"/>
                  </a:cubicBezTo>
                  <a:cubicBezTo>
                    <a:pt x="1286" y="1002"/>
                    <a:pt x="1206" y="1051"/>
                    <a:pt x="1207" y="1053"/>
                  </a:cubicBezTo>
                  <a:cubicBezTo>
                    <a:pt x="1208" y="1054"/>
                    <a:pt x="1281" y="1008"/>
                    <a:pt x="1282" y="1010"/>
                  </a:cubicBezTo>
                  <a:cubicBezTo>
                    <a:pt x="1282" y="1010"/>
                    <a:pt x="1217" y="1053"/>
                    <a:pt x="1218" y="1054"/>
                  </a:cubicBezTo>
                  <a:cubicBezTo>
                    <a:pt x="1218" y="1055"/>
                    <a:pt x="1286" y="1014"/>
                    <a:pt x="1286" y="1015"/>
                  </a:cubicBezTo>
                  <a:cubicBezTo>
                    <a:pt x="1286" y="1015"/>
                    <a:pt x="1236" y="1051"/>
                    <a:pt x="1236" y="1051"/>
                  </a:cubicBezTo>
                  <a:cubicBezTo>
                    <a:pt x="1236" y="1052"/>
                    <a:pt x="1279" y="1025"/>
                    <a:pt x="1280" y="1026"/>
                  </a:cubicBezTo>
                  <a:cubicBezTo>
                    <a:pt x="1280" y="1027"/>
                    <a:pt x="1248" y="1052"/>
                    <a:pt x="1248" y="1052"/>
                  </a:cubicBezTo>
                  <a:cubicBezTo>
                    <a:pt x="1248" y="1053"/>
                    <a:pt x="1285" y="1030"/>
                    <a:pt x="1285" y="1031"/>
                  </a:cubicBezTo>
                  <a:cubicBezTo>
                    <a:pt x="1286" y="1031"/>
                    <a:pt x="1259" y="1054"/>
                    <a:pt x="1260" y="1054"/>
                  </a:cubicBezTo>
                  <a:cubicBezTo>
                    <a:pt x="1260" y="1054"/>
                    <a:pt x="1280" y="1042"/>
                    <a:pt x="1280" y="1042"/>
                  </a:cubicBezTo>
                  <a:cubicBezTo>
                    <a:pt x="1280" y="1042"/>
                    <a:pt x="1278" y="1051"/>
                    <a:pt x="1278" y="1052"/>
                  </a:cubicBezTo>
                  <a:cubicBezTo>
                    <a:pt x="1278" y="1052"/>
                    <a:pt x="1284" y="1048"/>
                    <a:pt x="1284" y="1048"/>
                  </a:cubicBezTo>
                </a:path>
              </a:pathLst>
            </a:custGeom>
            <a:noFill/>
            <a:ln w="17" cap="rnd">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44000" tIns="41476" rIns="144000" bIns="41476" numCol="1" anchor="t" anchorCtr="0" compatLnSpc="1">
              <a:prstTxWarp prst="textNoShape">
                <a:avLst/>
              </a:prstTxWarp>
            </a:bodyPr>
            <a:lstStyle/>
            <a:p>
              <a:pPr lvl="0" algn="ctr">
                <a:spcBef>
                  <a:spcPts val="1200"/>
                </a:spcBef>
              </a:pPr>
              <a:endParaRPr lang="en-ZA" sz="300" b="1" dirty="0" smtClean="0"/>
            </a:p>
            <a:p>
              <a:pPr lvl="0" algn="ctr">
                <a:spcBef>
                  <a:spcPts val="1200"/>
                </a:spcBef>
              </a:pPr>
              <a:r>
                <a:rPr lang="en-ZA" sz="1400" b="1" dirty="0" smtClean="0"/>
                <a:t>Out of                                         SIU Mandate </a:t>
              </a:r>
              <a:endParaRPr lang="en-US" sz="1400" dirty="0"/>
            </a:p>
            <a:p>
              <a:pPr marL="171450" lvl="0" indent="-171450" algn="just">
                <a:spcBef>
                  <a:spcPts val="1200"/>
                </a:spcBef>
                <a:buFont typeface="Arial" panose="020B0604020202020204" pitchFamily="34" charset="0"/>
                <a:buChar char="•"/>
              </a:pPr>
              <a:r>
                <a:rPr lang="en-US" sz="1400" dirty="0"/>
                <a:t>Arrest or </a:t>
              </a:r>
              <a:r>
                <a:rPr lang="en-US" sz="1400" dirty="0" smtClean="0"/>
                <a:t>prosecute offenders </a:t>
              </a:r>
              <a:endParaRPr lang="en-US" sz="1400" dirty="0"/>
            </a:p>
            <a:p>
              <a:pPr marL="171450" lvl="0" indent="-171450" algn="just">
                <a:spcBef>
                  <a:spcPts val="1200"/>
                </a:spcBef>
                <a:buFont typeface="Arial" panose="020B0604020202020204" pitchFamily="34" charset="0"/>
                <a:buChar char="•"/>
              </a:pPr>
              <a:r>
                <a:rPr lang="en-US" sz="1400" dirty="0" smtClean="0"/>
                <a:t>Implement disciplinary actions</a:t>
              </a:r>
            </a:p>
            <a:p>
              <a:pPr marL="171450" indent="-171450" algn="just">
                <a:spcBef>
                  <a:spcPts val="1200"/>
                </a:spcBef>
                <a:buFont typeface="Arial" panose="020B0604020202020204" pitchFamily="34" charset="0"/>
                <a:buChar char="•"/>
              </a:pPr>
              <a:r>
                <a:rPr lang="en-US" sz="1400" dirty="0"/>
                <a:t>W</a:t>
              </a:r>
              <a:r>
                <a:rPr lang="en-US" sz="1400" dirty="0" smtClean="0"/>
                <a:t>orks </a:t>
              </a:r>
              <a:r>
                <a:rPr lang="en-US" sz="1400" dirty="0"/>
                <a:t>closely with other relevant agencies where its powers fall short</a:t>
              </a:r>
            </a:p>
            <a:p>
              <a:pPr marL="171450" lvl="0" indent="-171450">
                <a:spcBef>
                  <a:spcPts val="1200"/>
                </a:spcBef>
                <a:buFont typeface="Arial" panose="020B0604020202020204" pitchFamily="34" charset="0"/>
                <a:buChar char="•"/>
              </a:pPr>
              <a:endParaRPr lang="en-ZA" sz="1200" dirty="0"/>
            </a:p>
          </p:txBody>
        </p:sp>
        <p:grpSp>
          <p:nvGrpSpPr>
            <p:cNvPr id="23" name="Group 1014"/>
            <p:cNvGrpSpPr>
              <a:grpSpLocks noChangeAspect="1"/>
            </p:cNvGrpSpPr>
            <p:nvPr/>
          </p:nvGrpSpPr>
          <p:grpSpPr bwMode="auto">
            <a:xfrm>
              <a:off x="6387860" y="4207572"/>
              <a:ext cx="488396" cy="488396"/>
              <a:chOff x="5069" y="3987"/>
              <a:chExt cx="340" cy="340"/>
            </a:xfrm>
            <a:solidFill>
              <a:schemeClr val="tx1"/>
            </a:solidFill>
          </p:grpSpPr>
          <p:sp>
            <p:nvSpPr>
              <p:cNvPr id="24" name="Freeform 1015"/>
              <p:cNvSpPr>
                <a:spLocks noEditPoints="1"/>
              </p:cNvSpPr>
              <p:nvPr/>
            </p:nvSpPr>
            <p:spPr bwMode="auto">
              <a:xfrm>
                <a:off x="5069" y="3987"/>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 name="Freeform 1016"/>
              <p:cNvSpPr>
                <a:spLocks noEditPoints="1"/>
              </p:cNvSpPr>
              <p:nvPr/>
            </p:nvSpPr>
            <p:spPr bwMode="auto">
              <a:xfrm>
                <a:off x="5134" y="4071"/>
                <a:ext cx="211" cy="171"/>
              </a:xfrm>
              <a:custGeom>
                <a:avLst/>
                <a:gdLst>
                  <a:gd name="T0" fmla="*/ 316 w 318"/>
                  <a:gd name="T1" fmla="*/ 123 h 257"/>
                  <a:gd name="T2" fmla="*/ 245 w 318"/>
                  <a:gd name="T3" fmla="*/ 57 h 257"/>
                  <a:gd name="T4" fmla="*/ 283 w 318"/>
                  <a:gd name="T5" fmla="*/ 19 h 257"/>
                  <a:gd name="T6" fmla="*/ 283 w 318"/>
                  <a:gd name="T7" fmla="*/ 4 h 257"/>
                  <a:gd name="T8" fmla="*/ 267 w 318"/>
                  <a:gd name="T9" fmla="*/ 4 h 257"/>
                  <a:gd name="T10" fmla="*/ 225 w 318"/>
                  <a:gd name="T11" fmla="*/ 47 h 257"/>
                  <a:gd name="T12" fmla="*/ 159 w 318"/>
                  <a:gd name="T13" fmla="*/ 33 h 257"/>
                  <a:gd name="T14" fmla="*/ 1 w 318"/>
                  <a:gd name="T15" fmla="*/ 122 h 257"/>
                  <a:gd name="T16" fmla="*/ 0 w 318"/>
                  <a:gd name="T17" fmla="*/ 129 h 257"/>
                  <a:gd name="T18" fmla="*/ 1 w 318"/>
                  <a:gd name="T19" fmla="*/ 134 h 257"/>
                  <a:gd name="T20" fmla="*/ 71 w 318"/>
                  <a:gd name="T21" fmla="*/ 200 h 257"/>
                  <a:gd name="T22" fmla="*/ 33 w 318"/>
                  <a:gd name="T23" fmla="*/ 238 h 257"/>
                  <a:gd name="T24" fmla="*/ 33 w 318"/>
                  <a:gd name="T25" fmla="*/ 254 h 257"/>
                  <a:gd name="T26" fmla="*/ 40 w 318"/>
                  <a:gd name="T27" fmla="*/ 257 h 257"/>
                  <a:gd name="T28" fmla="*/ 48 w 318"/>
                  <a:gd name="T29" fmla="*/ 254 h 257"/>
                  <a:gd name="T30" fmla="*/ 91 w 318"/>
                  <a:gd name="T31" fmla="*/ 210 h 257"/>
                  <a:gd name="T32" fmla="*/ 159 w 318"/>
                  <a:gd name="T33" fmla="*/ 225 h 257"/>
                  <a:gd name="T34" fmla="*/ 316 w 318"/>
                  <a:gd name="T35" fmla="*/ 135 h 257"/>
                  <a:gd name="T36" fmla="*/ 317 w 318"/>
                  <a:gd name="T37" fmla="*/ 128 h 257"/>
                  <a:gd name="T38" fmla="*/ 316 w 318"/>
                  <a:gd name="T39" fmla="*/ 123 h 257"/>
                  <a:gd name="T40" fmla="*/ 23 w 318"/>
                  <a:gd name="T41" fmla="*/ 129 h 257"/>
                  <a:gd name="T42" fmla="*/ 159 w 318"/>
                  <a:gd name="T43" fmla="*/ 54 h 257"/>
                  <a:gd name="T44" fmla="*/ 208 w 318"/>
                  <a:gd name="T45" fmla="*/ 63 h 257"/>
                  <a:gd name="T46" fmla="*/ 187 w 318"/>
                  <a:gd name="T47" fmla="*/ 84 h 257"/>
                  <a:gd name="T48" fmla="*/ 158 w 318"/>
                  <a:gd name="T49" fmla="*/ 75 h 257"/>
                  <a:gd name="T50" fmla="*/ 104 w 318"/>
                  <a:gd name="T51" fmla="*/ 129 h 257"/>
                  <a:gd name="T52" fmla="*/ 113 w 318"/>
                  <a:gd name="T53" fmla="*/ 158 h 257"/>
                  <a:gd name="T54" fmla="*/ 87 w 318"/>
                  <a:gd name="T55" fmla="*/ 184 h 257"/>
                  <a:gd name="T56" fmla="*/ 23 w 318"/>
                  <a:gd name="T57" fmla="*/ 129 h 257"/>
                  <a:gd name="T58" fmla="*/ 190 w 318"/>
                  <a:gd name="T59" fmla="*/ 129 h 257"/>
                  <a:gd name="T60" fmla="*/ 158 w 318"/>
                  <a:gd name="T61" fmla="*/ 161 h 257"/>
                  <a:gd name="T62" fmla="*/ 144 w 318"/>
                  <a:gd name="T63" fmla="*/ 157 h 257"/>
                  <a:gd name="T64" fmla="*/ 186 w 318"/>
                  <a:gd name="T65" fmla="*/ 115 h 257"/>
                  <a:gd name="T66" fmla="*/ 190 w 318"/>
                  <a:gd name="T67" fmla="*/ 129 h 257"/>
                  <a:gd name="T68" fmla="*/ 126 w 318"/>
                  <a:gd name="T69" fmla="*/ 129 h 257"/>
                  <a:gd name="T70" fmla="*/ 158 w 318"/>
                  <a:gd name="T71" fmla="*/ 97 h 257"/>
                  <a:gd name="T72" fmla="*/ 171 w 318"/>
                  <a:gd name="T73" fmla="*/ 100 h 257"/>
                  <a:gd name="T74" fmla="*/ 129 w 318"/>
                  <a:gd name="T75" fmla="*/ 142 h 257"/>
                  <a:gd name="T76" fmla="*/ 126 w 318"/>
                  <a:gd name="T77" fmla="*/ 129 h 257"/>
                  <a:gd name="T78" fmla="*/ 159 w 318"/>
                  <a:gd name="T79" fmla="*/ 203 h 257"/>
                  <a:gd name="T80" fmla="*/ 108 w 318"/>
                  <a:gd name="T81" fmla="*/ 194 h 257"/>
                  <a:gd name="T82" fmla="*/ 128 w 318"/>
                  <a:gd name="T83" fmla="*/ 173 h 257"/>
                  <a:gd name="T84" fmla="*/ 158 w 318"/>
                  <a:gd name="T85" fmla="*/ 182 h 257"/>
                  <a:gd name="T86" fmla="*/ 211 w 318"/>
                  <a:gd name="T87" fmla="*/ 129 h 257"/>
                  <a:gd name="T88" fmla="*/ 202 w 318"/>
                  <a:gd name="T89" fmla="*/ 99 h 257"/>
                  <a:gd name="T90" fmla="*/ 229 w 318"/>
                  <a:gd name="T91" fmla="*/ 72 h 257"/>
                  <a:gd name="T92" fmla="*/ 294 w 318"/>
                  <a:gd name="T93" fmla="*/ 129 h 257"/>
                  <a:gd name="T94" fmla="*/ 159 w 318"/>
                  <a:gd name="T95" fmla="*/ 20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8" h="257">
                    <a:moveTo>
                      <a:pt x="316" y="123"/>
                    </a:moveTo>
                    <a:cubicBezTo>
                      <a:pt x="303" y="103"/>
                      <a:pt x="278" y="76"/>
                      <a:pt x="245" y="57"/>
                    </a:cubicBezTo>
                    <a:cubicBezTo>
                      <a:pt x="283" y="19"/>
                      <a:pt x="283" y="19"/>
                      <a:pt x="283" y="19"/>
                    </a:cubicBezTo>
                    <a:cubicBezTo>
                      <a:pt x="287" y="15"/>
                      <a:pt x="287" y="8"/>
                      <a:pt x="283" y="4"/>
                    </a:cubicBezTo>
                    <a:cubicBezTo>
                      <a:pt x="278" y="0"/>
                      <a:pt x="272" y="0"/>
                      <a:pt x="267" y="4"/>
                    </a:cubicBezTo>
                    <a:cubicBezTo>
                      <a:pt x="225" y="47"/>
                      <a:pt x="225" y="47"/>
                      <a:pt x="225" y="47"/>
                    </a:cubicBezTo>
                    <a:cubicBezTo>
                      <a:pt x="205" y="38"/>
                      <a:pt x="183" y="33"/>
                      <a:pt x="159" y="33"/>
                    </a:cubicBezTo>
                    <a:cubicBezTo>
                      <a:pt x="88" y="33"/>
                      <a:pt x="31" y="79"/>
                      <a:pt x="1" y="122"/>
                    </a:cubicBezTo>
                    <a:cubicBezTo>
                      <a:pt x="0" y="124"/>
                      <a:pt x="0" y="127"/>
                      <a:pt x="0" y="129"/>
                    </a:cubicBezTo>
                    <a:cubicBezTo>
                      <a:pt x="0" y="131"/>
                      <a:pt x="0" y="133"/>
                      <a:pt x="1" y="134"/>
                    </a:cubicBezTo>
                    <a:cubicBezTo>
                      <a:pt x="14" y="154"/>
                      <a:pt x="38" y="181"/>
                      <a:pt x="71" y="200"/>
                    </a:cubicBezTo>
                    <a:cubicBezTo>
                      <a:pt x="33" y="238"/>
                      <a:pt x="33" y="238"/>
                      <a:pt x="33" y="238"/>
                    </a:cubicBezTo>
                    <a:cubicBezTo>
                      <a:pt x="29" y="243"/>
                      <a:pt x="29" y="249"/>
                      <a:pt x="33" y="254"/>
                    </a:cubicBezTo>
                    <a:cubicBezTo>
                      <a:pt x="35" y="256"/>
                      <a:pt x="38" y="257"/>
                      <a:pt x="40" y="257"/>
                    </a:cubicBezTo>
                    <a:cubicBezTo>
                      <a:pt x="43" y="257"/>
                      <a:pt x="46" y="256"/>
                      <a:pt x="48" y="254"/>
                    </a:cubicBezTo>
                    <a:cubicBezTo>
                      <a:pt x="91" y="210"/>
                      <a:pt x="91" y="210"/>
                      <a:pt x="91" y="210"/>
                    </a:cubicBezTo>
                    <a:cubicBezTo>
                      <a:pt x="111" y="219"/>
                      <a:pt x="134" y="225"/>
                      <a:pt x="159" y="225"/>
                    </a:cubicBezTo>
                    <a:cubicBezTo>
                      <a:pt x="229" y="225"/>
                      <a:pt x="286" y="178"/>
                      <a:pt x="316" y="135"/>
                    </a:cubicBezTo>
                    <a:cubicBezTo>
                      <a:pt x="317" y="133"/>
                      <a:pt x="318" y="131"/>
                      <a:pt x="317" y="128"/>
                    </a:cubicBezTo>
                    <a:cubicBezTo>
                      <a:pt x="317" y="127"/>
                      <a:pt x="317" y="125"/>
                      <a:pt x="316" y="123"/>
                    </a:cubicBezTo>
                    <a:close/>
                    <a:moveTo>
                      <a:pt x="23" y="129"/>
                    </a:moveTo>
                    <a:cubicBezTo>
                      <a:pt x="50" y="91"/>
                      <a:pt x="99" y="54"/>
                      <a:pt x="159" y="54"/>
                    </a:cubicBezTo>
                    <a:cubicBezTo>
                      <a:pt x="176" y="54"/>
                      <a:pt x="193" y="57"/>
                      <a:pt x="208" y="63"/>
                    </a:cubicBezTo>
                    <a:cubicBezTo>
                      <a:pt x="187" y="84"/>
                      <a:pt x="187" y="84"/>
                      <a:pt x="187" y="84"/>
                    </a:cubicBezTo>
                    <a:cubicBezTo>
                      <a:pt x="179" y="79"/>
                      <a:pt x="169" y="75"/>
                      <a:pt x="158" y="75"/>
                    </a:cubicBezTo>
                    <a:cubicBezTo>
                      <a:pt x="128" y="75"/>
                      <a:pt x="104" y="99"/>
                      <a:pt x="104" y="129"/>
                    </a:cubicBezTo>
                    <a:cubicBezTo>
                      <a:pt x="104" y="140"/>
                      <a:pt x="108" y="150"/>
                      <a:pt x="113" y="158"/>
                    </a:cubicBezTo>
                    <a:cubicBezTo>
                      <a:pt x="87" y="184"/>
                      <a:pt x="87" y="184"/>
                      <a:pt x="87" y="184"/>
                    </a:cubicBezTo>
                    <a:cubicBezTo>
                      <a:pt x="58" y="169"/>
                      <a:pt x="36" y="146"/>
                      <a:pt x="23" y="129"/>
                    </a:cubicBezTo>
                    <a:close/>
                    <a:moveTo>
                      <a:pt x="190" y="129"/>
                    </a:moveTo>
                    <a:cubicBezTo>
                      <a:pt x="190" y="146"/>
                      <a:pt x="175" y="161"/>
                      <a:pt x="158" y="161"/>
                    </a:cubicBezTo>
                    <a:cubicBezTo>
                      <a:pt x="153" y="161"/>
                      <a:pt x="148" y="159"/>
                      <a:pt x="144" y="157"/>
                    </a:cubicBezTo>
                    <a:cubicBezTo>
                      <a:pt x="186" y="115"/>
                      <a:pt x="186" y="115"/>
                      <a:pt x="186" y="115"/>
                    </a:cubicBezTo>
                    <a:cubicBezTo>
                      <a:pt x="188" y="119"/>
                      <a:pt x="190" y="124"/>
                      <a:pt x="190" y="129"/>
                    </a:cubicBezTo>
                    <a:close/>
                    <a:moveTo>
                      <a:pt x="126" y="129"/>
                    </a:moveTo>
                    <a:cubicBezTo>
                      <a:pt x="126" y="111"/>
                      <a:pt x="140" y="97"/>
                      <a:pt x="158" y="97"/>
                    </a:cubicBezTo>
                    <a:cubicBezTo>
                      <a:pt x="163" y="97"/>
                      <a:pt x="167" y="98"/>
                      <a:pt x="171" y="100"/>
                    </a:cubicBezTo>
                    <a:cubicBezTo>
                      <a:pt x="129" y="142"/>
                      <a:pt x="129" y="142"/>
                      <a:pt x="129" y="142"/>
                    </a:cubicBezTo>
                    <a:cubicBezTo>
                      <a:pt x="127" y="138"/>
                      <a:pt x="126" y="134"/>
                      <a:pt x="126" y="129"/>
                    </a:cubicBezTo>
                    <a:close/>
                    <a:moveTo>
                      <a:pt x="159" y="203"/>
                    </a:moveTo>
                    <a:cubicBezTo>
                      <a:pt x="140" y="203"/>
                      <a:pt x="123" y="200"/>
                      <a:pt x="108" y="194"/>
                    </a:cubicBezTo>
                    <a:cubicBezTo>
                      <a:pt x="128" y="173"/>
                      <a:pt x="128" y="173"/>
                      <a:pt x="128" y="173"/>
                    </a:cubicBezTo>
                    <a:cubicBezTo>
                      <a:pt x="137" y="179"/>
                      <a:pt x="147" y="182"/>
                      <a:pt x="158" y="182"/>
                    </a:cubicBezTo>
                    <a:cubicBezTo>
                      <a:pt x="187" y="182"/>
                      <a:pt x="211" y="158"/>
                      <a:pt x="211" y="129"/>
                    </a:cubicBezTo>
                    <a:cubicBezTo>
                      <a:pt x="211" y="118"/>
                      <a:pt x="208" y="108"/>
                      <a:pt x="202" y="99"/>
                    </a:cubicBezTo>
                    <a:cubicBezTo>
                      <a:pt x="229" y="72"/>
                      <a:pt x="229" y="72"/>
                      <a:pt x="229" y="72"/>
                    </a:cubicBezTo>
                    <a:cubicBezTo>
                      <a:pt x="259" y="88"/>
                      <a:pt x="281" y="111"/>
                      <a:pt x="294" y="129"/>
                    </a:cubicBezTo>
                    <a:cubicBezTo>
                      <a:pt x="267" y="166"/>
                      <a:pt x="218" y="203"/>
                      <a:pt x="159" y="203"/>
                    </a:cubicBezTo>
                    <a:close/>
                  </a:path>
                </a:pathLst>
              </a:custGeom>
              <a:grpFill/>
              <a:ln w="9525">
                <a:solidFill>
                  <a:srgbClr val="FFFF00"/>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p:cNvGrpSpPr/>
          <p:nvPr/>
        </p:nvGrpSpPr>
        <p:grpSpPr>
          <a:xfrm>
            <a:off x="301010" y="4006216"/>
            <a:ext cx="2686814" cy="2519127"/>
            <a:chOff x="229002" y="4006216"/>
            <a:chExt cx="2686814" cy="2519127"/>
          </a:xfrm>
        </p:grpSpPr>
        <p:sp>
          <p:nvSpPr>
            <p:cNvPr id="20" name="Freeform 19"/>
            <p:cNvSpPr>
              <a:spLocks/>
            </p:cNvSpPr>
            <p:nvPr/>
          </p:nvSpPr>
          <p:spPr bwMode="auto">
            <a:xfrm>
              <a:off x="229002" y="4006216"/>
              <a:ext cx="2686814" cy="2519127"/>
            </a:xfrm>
            <a:custGeom>
              <a:avLst/>
              <a:gdLst>
                <a:gd name="T0" fmla="*/ 62 w 1304"/>
                <a:gd name="T1" fmla="*/ 29 h 1084"/>
                <a:gd name="T2" fmla="*/ 120 w 1304"/>
                <a:gd name="T3" fmla="*/ 28 h 1084"/>
                <a:gd name="T4" fmla="*/ 173 w 1304"/>
                <a:gd name="T5" fmla="*/ 30 h 1084"/>
                <a:gd name="T6" fmla="*/ 222 w 1304"/>
                <a:gd name="T7" fmla="*/ 30 h 1084"/>
                <a:gd name="T8" fmla="*/ 274 w 1304"/>
                <a:gd name="T9" fmla="*/ 30 h 1084"/>
                <a:gd name="T10" fmla="*/ 328 w 1304"/>
                <a:gd name="T11" fmla="*/ 31 h 1084"/>
                <a:gd name="T12" fmla="*/ 384 w 1304"/>
                <a:gd name="T13" fmla="*/ 29 h 1084"/>
                <a:gd name="T14" fmla="*/ 432 w 1304"/>
                <a:gd name="T15" fmla="*/ 31 h 1084"/>
                <a:gd name="T16" fmla="*/ 490 w 1304"/>
                <a:gd name="T17" fmla="*/ 28 h 1084"/>
                <a:gd name="T18" fmla="*/ 540 w 1304"/>
                <a:gd name="T19" fmla="*/ 30 h 1084"/>
                <a:gd name="T20" fmla="*/ 591 w 1304"/>
                <a:gd name="T21" fmla="*/ 30 h 1084"/>
                <a:gd name="T22" fmla="*/ 644 w 1304"/>
                <a:gd name="T23" fmla="*/ 30 h 1084"/>
                <a:gd name="T24" fmla="*/ 699 w 1304"/>
                <a:gd name="T25" fmla="*/ 28 h 1084"/>
                <a:gd name="T26" fmla="*/ 751 w 1304"/>
                <a:gd name="T27" fmla="*/ 30 h 1084"/>
                <a:gd name="T28" fmla="*/ 811 w 1304"/>
                <a:gd name="T29" fmla="*/ 27 h 1084"/>
                <a:gd name="T30" fmla="*/ 860 w 1304"/>
                <a:gd name="T31" fmla="*/ 31 h 1084"/>
                <a:gd name="T32" fmla="*/ 918 w 1304"/>
                <a:gd name="T33" fmla="*/ 29 h 1084"/>
                <a:gd name="T34" fmla="*/ 969 w 1304"/>
                <a:gd name="T35" fmla="*/ 30 h 1084"/>
                <a:gd name="T36" fmla="*/ 1023 w 1304"/>
                <a:gd name="T37" fmla="*/ 28 h 1084"/>
                <a:gd name="T38" fmla="*/ 1072 w 1304"/>
                <a:gd name="T39" fmla="*/ 31 h 1084"/>
                <a:gd name="T40" fmla="*/ 1132 w 1304"/>
                <a:gd name="T41" fmla="*/ 27 h 1084"/>
                <a:gd name="T42" fmla="*/ 1183 w 1304"/>
                <a:gd name="T43" fmla="*/ 29 h 1084"/>
                <a:gd name="T44" fmla="*/ 1236 w 1304"/>
                <a:gd name="T45" fmla="*/ 28 h 1084"/>
                <a:gd name="T46" fmla="*/ 1285 w 1304"/>
                <a:gd name="T47" fmla="*/ 30 h 1084"/>
                <a:gd name="T48" fmla="*/ 1281 w 1304"/>
                <a:gd name="T49" fmla="*/ 63 h 1084"/>
                <a:gd name="T50" fmla="*/ 1286 w 1304"/>
                <a:gd name="T51" fmla="*/ 92 h 1084"/>
                <a:gd name="T52" fmla="*/ 1283 w 1304"/>
                <a:gd name="T53" fmla="*/ 123 h 1084"/>
                <a:gd name="T54" fmla="*/ 1284 w 1304"/>
                <a:gd name="T55" fmla="*/ 154 h 1084"/>
                <a:gd name="T56" fmla="*/ 1286 w 1304"/>
                <a:gd name="T57" fmla="*/ 184 h 1084"/>
                <a:gd name="T58" fmla="*/ 1282 w 1304"/>
                <a:gd name="T59" fmla="*/ 217 h 1084"/>
                <a:gd name="T60" fmla="*/ 1284 w 1304"/>
                <a:gd name="T61" fmla="*/ 248 h 1084"/>
                <a:gd name="T62" fmla="*/ 1283 w 1304"/>
                <a:gd name="T63" fmla="*/ 280 h 1084"/>
                <a:gd name="T64" fmla="*/ 1284 w 1304"/>
                <a:gd name="T65" fmla="*/ 309 h 1084"/>
                <a:gd name="T66" fmla="*/ 1282 w 1304"/>
                <a:gd name="T67" fmla="*/ 344 h 1084"/>
                <a:gd name="T68" fmla="*/ 1282 w 1304"/>
                <a:gd name="T69" fmla="*/ 375 h 1084"/>
                <a:gd name="T70" fmla="*/ 1280 w 1304"/>
                <a:gd name="T71" fmla="*/ 405 h 1084"/>
                <a:gd name="T72" fmla="*/ 1283 w 1304"/>
                <a:gd name="T73" fmla="*/ 435 h 1084"/>
                <a:gd name="T74" fmla="*/ 1285 w 1304"/>
                <a:gd name="T75" fmla="*/ 464 h 1084"/>
                <a:gd name="T76" fmla="*/ 1281 w 1304"/>
                <a:gd name="T77" fmla="*/ 499 h 1084"/>
                <a:gd name="T78" fmla="*/ 1283 w 1304"/>
                <a:gd name="T79" fmla="*/ 528 h 1084"/>
                <a:gd name="T80" fmla="*/ 1285 w 1304"/>
                <a:gd name="T81" fmla="*/ 558 h 1084"/>
                <a:gd name="T82" fmla="*/ 1282 w 1304"/>
                <a:gd name="T83" fmla="*/ 592 h 1084"/>
                <a:gd name="T84" fmla="*/ 1281 w 1304"/>
                <a:gd name="T85" fmla="*/ 623 h 1084"/>
                <a:gd name="T86" fmla="*/ 1281 w 1304"/>
                <a:gd name="T87" fmla="*/ 654 h 1084"/>
                <a:gd name="T88" fmla="*/ 1282 w 1304"/>
                <a:gd name="T89" fmla="*/ 686 h 1084"/>
                <a:gd name="T90" fmla="*/ 1282 w 1304"/>
                <a:gd name="T91" fmla="*/ 717 h 1084"/>
                <a:gd name="T92" fmla="*/ 1285 w 1304"/>
                <a:gd name="T93" fmla="*/ 746 h 1084"/>
                <a:gd name="T94" fmla="*/ 1284 w 1304"/>
                <a:gd name="T95" fmla="*/ 777 h 1084"/>
                <a:gd name="T96" fmla="*/ 1282 w 1304"/>
                <a:gd name="T97" fmla="*/ 808 h 1084"/>
                <a:gd name="T98" fmla="*/ 1285 w 1304"/>
                <a:gd name="T99" fmla="*/ 839 h 1084"/>
                <a:gd name="T100" fmla="*/ 1280 w 1304"/>
                <a:gd name="T101" fmla="*/ 871 h 1084"/>
                <a:gd name="T102" fmla="*/ 1285 w 1304"/>
                <a:gd name="T103" fmla="*/ 899 h 1084"/>
                <a:gd name="T104" fmla="*/ 1282 w 1304"/>
                <a:gd name="T105" fmla="*/ 933 h 1084"/>
                <a:gd name="T106" fmla="*/ 1283 w 1304"/>
                <a:gd name="T107" fmla="*/ 963 h 1084"/>
                <a:gd name="T108" fmla="*/ 1283 w 1304"/>
                <a:gd name="T109" fmla="*/ 994 h 1084"/>
                <a:gd name="T110" fmla="*/ 1280 w 1304"/>
                <a:gd name="T111" fmla="*/ 1026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084">
                  <a:moveTo>
                    <a:pt x="19" y="31"/>
                  </a:moveTo>
                  <a:cubicBezTo>
                    <a:pt x="19" y="31"/>
                    <a:pt x="23" y="29"/>
                    <a:pt x="23" y="29"/>
                  </a:cubicBezTo>
                  <a:cubicBezTo>
                    <a:pt x="23" y="29"/>
                    <a:pt x="22" y="37"/>
                    <a:pt x="22" y="37"/>
                  </a:cubicBezTo>
                  <a:cubicBezTo>
                    <a:pt x="23" y="38"/>
                    <a:pt x="39" y="28"/>
                    <a:pt x="39" y="28"/>
                  </a:cubicBezTo>
                  <a:cubicBezTo>
                    <a:pt x="39" y="28"/>
                    <a:pt x="22" y="44"/>
                    <a:pt x="23" y="45"/>
                  </a:cubicBezTo>
                  <a:cubicBezTo>
                    <a:pt x="23" y="45"/>
                    <a:pt x="46" y="31"/>
                    <a:pt x="46" y="31"/>
                  </a:cubicBezTo>
                  <a:cubicBezTo>
                    <a:pt x="47" y="31"/>
                    <a:pt x="16" y="55"/>
                    <a:pt x="16" y="56"/>
                  </a:cubicBezTo>
                  <a:cubicBezTo>
                    <a:pt x="16" y="56"/>
                    <a:pt x="62" y="28"/>
                    <a:pt x="62" y="29"/>
                  </a:cubicBezTo>
                  <a:cubicBezTo>
                    <a:pt x="63" y="30"/>
                    <a:pt x="17" y="62"/>
                    <a:pt x="18" y="63"/>
                  </a:cubicBezTo>
                  <a:cubicBezTo>
                    <a:pt x="18" y="64"/>
                    <a:pt x="78" y="27"/>
                    <a:pt x="78" y="28"/>
                  </a:cubicBezTo>
                  <a:cubicBezTo>
                    <a:pt x="79" y="29"/>
                    <a:pt x="18" y="69"/>
                    <a:pt x="19" y="70"/>
                  </a:cubicBezTo>
                  <a:cubicBezTo>
                    <a:pt x="19" y="72"/>
                    <a:pt x="87" y="31"/>
                    <a:pt x="87" y="31"/>
                  </a:cubicBezTo>
                  <a:cubicBezTo>
                    <a:pt x="88" y="33"/>
                    <a:pt x="21" y="75"/>
                    <a:pt x="22" y="76"/>
                  </a:cubicBezTo>
                  <a:cubicBezTo>
                    <a:pt x="22" y="77"/>
                    <a:pt x="106" y="27"/>
                    <a:pt x="106" y="28"/>
                  </a:cubicBezTo>
                  <a:cubicBezTo>
                    <a:pt x="107" y="29"/>
                    <a:pt x="19" y="85"/>
                    <a:pt x="20" y="86"/>
                  </a:cubicBezTo>
                  <a:cubicBezTo>
                    <a:pt x="21" y="87"/>
                    <a:pt x="118" y="26"/>
                    <a:pt x="120" y="28"/>
                  </a:cubicBezTo>
                  <a:cubicBezTo>
                    <a:pt x="120" y="29"/>
                    <a:pt x="18" y="92"/>
                    <a:pt x="19" y="94"/>
                  </a:cubicBezTo>
                  <a:cubicBezTo>
                    <a:pt x="20" y="95"/>
                    <a:pt x="132" y="27"/>
                    <a:pt x="133" y="29"/>
                  </a:cubicBezTo>
                  <a:cubicBezTo>
                    <a:pt x="134" y="31"/>
                    <a:pt x="16" y="103"/>
                    <a:pt x="17" y="104"/>
                  </a:cubicBezTo>
                  <a:cubicBezTo>
                    <a:pt x="18" y="107"/>
                    <a:pt x="147" y="28"/>
                    <a:pt x="147" y="29"/>
                  </a:cubicBezTo>
                  <a:cubicBezTo>
                    <a:pt x="148" y="31"/>
                    <a:pt x="19" y="108"/>
                    <a:pt x="20" y="110"/>
                  </a:cubicBezTo>
                  <a:cubicBezTo>
                    <a:pt x="21" y="111"/>
                    <a:pt x="164" y="26"/>
                    <a:pt x="164" y="27"/>
                  </a:cubicBezTo>
                  <a:cubicBezTo>
                    <a:pt x="165" y="29"/>
                    <a:pt x="15" y="118"/>
                    <a:pt x="16" y="120"/>
                  </a:cubicBezTo>
                  <a:cubicBezTo>
                    <a:pt x="17" y="122"/>
                    <a:pt x="172" y="29"/>
                    <a:pt x="173" y="30"/>
                  </a:cubicBezTo>
                  <a:cubicBezTo>
                    <a:pt x="174" y="31"/>
                    <a:pt x="21" y="123"/>
                    <a:pt x="22" y="125"/>
                  </a:cubicBezTo>
                  <a:cubicBezTo>
                    <a:pt x="23" y="127"/>
                    <a:pt x="182" y="27"/>
                    <a:pt x="184" y="31"/>
                  </a:cubicBezTo>
                  <a:cubicBezTo>
                    <a:pt x="185" y="33"/>
                    <a:pt x="20" y="128"/>
                    <a:pt x="22" y="132"/>
                  </a:cubicBezTo>
                  <a:cubicBezTo>
                    <a:pt x="23" y="133"/>
                    <a:pt x="198" y="29"/>
                    <a:pt x="198" y="30"/>
                  </a:cubicBezTo>
                  <a:cubicBezTo>
                    <a:pt x="200" y="32"/>
                    <a:pt x="18" y="137"/>
                    <a:pt x="20" y="140"/>
                  </a:cubicBezTo>
                  <a:cubicBezTo>
                    <a:pt x="21" y="142"/>
                    <a:pt x="212" y="28"/>
                    <a:pt x="212" y="29"/>
                  </a:cubicBezTo>
                  <a:cubicBezTo>
                    <a:pt x="214" y="31"/>
                    <a:pt x="18" y="145"/>
                    <a:pt x="19" y="148"/>
                  </a:cubicBezTo>
                  <a:cubicBezTo>
                    <a:pt x="21" y="151"/>
                    <a:pt x="221" y="28"/>
                    <a:pt x="222" y="30"/>
                  </a:cubicBezTo>
                  <a:cubicBezTo>
                    <a:pt x="225" y="35"/>
                    <a:pt x="21" y="150"/>
                    <a:pt x="23" y="153"/>
                  </a:cubicBezTo>
                  <a:cubicBezTo>
                    <a:pt x="25" y="158"/>
                    <a:pt x="232" y="26"/>
                    <a:pt x="234" y="30"/>
                  </a:cubicBezTo>
                  <a:cubicBezTo>
                    <a:pt x="237" y="34"/>
                    <a:pt x="15" y="162"/>
                    <a:pt x="16" y="163"/>
                  </a:cubicBezTo>
                  <a:cubicBezTo>
                    <a:pt x="19" y="168"/>
                    <a:pt x="246" y="26"/>
                    <a:pt x="248" y="30"/>
                  </a:cubicBezTo>
                  <a:cubicBezTo>
                    <a:pt x="250" y="34"/>
                    <a:pt x="16" y="168"/>
                    <a:pt x="17" y="170"/>
                  </a:cubicBezTo>
                  <a:cubicBezTo>
                    <a:pt x="19" y="173"/>
                    <a:pt x="256" y="25"/>
                    <a:pt x="260" y="31"/>
                  </a:cubicBezTo>
                  <a:cubicBezTo>
                    <a:pt x="261" y="33"/>
                    <a:pt x="19" y="173"/>
                    <a:pt x="21" y="176"/>
                  </a:cubicBezTo>
                  <a:cubicBezTo>
                    <a:pt x="25" y="182"/>
                    <a:pt x="270" y="24"/>
                    <a:pt x="274" y="30"/>
                  </a:cubicBezTo>
                  <a:cubicBezTo>
                    <a:pt x="277" y="36"/>
                    <a:pt x="20" y="183"/>
                    <a:pt x="20" y="184"/>
                  </a:cubicBezTo>
                  <a:cubicBezTo>
                    <a:pt x="22" y="188"/>
                    <a:pt x="290" y="25"/>
                    <a:pt x="292" y="28"/>
                  </a:cubicBezTo>
                  <a:cubicBezTo>
                    <a:pt x="293" y="30"/>
                    <a:pt x="14" y="187"/>
                    <a:pt x="18" y="194"/>
                  </a:cubicBezTo>
                  <a:cubicBezTo>
                    <a:pt x="20" y="197"/>
                    <a:pt x="299" y="26"/>
                    <a:pt x="301" y="30"/>
                  </a:cubicBezTo>
                  <a:cubicBezTo>
                    <a:pt x="304" y="34"/>
                    <a:pt x="19" y="199"/>
                    <a:pt x="20" y="200"/>
                  </a:cubicBezTo>
                  <a:cubicBezTo>
                    <a:pt x="23" y="206"/>
                    <a:pt x="316" y="23"/>
                    <a:pt x="319" y="28"/>
                  </a:cubicBezTo>
                  <a:cubicBezTo>
                    <a:pt x="320" y="30"/>
                    <a:pt x="16" y="208"/>
                    <a:pt x="17" y="210"/>
                  </a:cubicBezTo>
                  <a:cubicBezTo>
                    <a:pt x="21" y="217"/>
                    <a:pt x="324" y="23"/>
                    <a:pt x="328" y="31"/>
                  </a:cubicBezTo>
                  <a:cubicBezTo>
                    <a:pt x="330" y="34"/>
                    <a:pt x="20" y="213"/>
                    <a:pt x="21" y="215"/>
                  </a:cubicBezTo>
                  <a:cubicBezTo>
                    <a:pt x="25" y="222"/>
                    <a:pt x="342" y="20"/>
                    <a:pt x="346" y="27"/>
                  </a:cubicBezTo>
                  <a:cubicBezTo>
                    <a:pt x="348" y="31"/>
                    <a:pt x="17" y="215"/>
                    <a:pt x="21" y="222"/>
                  </a:cubicBezTo>
                  <a:cubicBezTo>
                    <a:pt x="24" y="227"/>
                    <a:pt x="351" y="25"/>
                    <a:pt x="354" y="30"/>
                  </a:cubicBezTo>
                  <a:cubicBezTo>
                    <a:pt x="355" y="33"/>
                    <a:pt x="14" y="227"/>
                    <a:pt x="17" y="233"/>
                  </a:cubicBezTo>
                  <a:cubicBezTo>
                    <a:pt x="18" y="235"/>
                    <a:pt x="372" y="26"/>
                    <a:pt x="373" y="28"/>
                  </a:cubicBezTo>
                  <a:cubicBezTo>
                    <a:pt x="374" y="30"/>
                    <a:pt x="19" y="235"/>
                    <a:pt x="21" y="238"/>
                  </a:cubicBezTo>
                  <a:cubicBezTo>
                    <a:pt x="23" y="242"/>
                    <a:pt x="381" y="23"/>
                    <a:pt x="384" y="29"/>
                  </a:cubicBezTo>
                  <a:cubicBezTo>
                    <a:pt x="388" y="35"/>
                    <a:pt x="20" y="243"/>
                    <a:pt x="21" y="245"/>
                  </a:cubicBezTo>
                  <a:cubicBezTo>
                    <a:pt x="26" y="255"/>
                    <a:pt x="392" y="21"/>
                    <a:pt x="397" y="29"/>
                  </a:cubicBezTo>
                  <a:cubicBezTo>
                    <a:pt x="399" y="32"/>
                    <a:pt x="16" y="251"/>
                    <a:pt x="18" y="255"/>
                  </a:cubicBezTo>
                  <a:cubicBezTo>
                    <a:pt x="20" y="260"/>
                    <a:pt x="403" y="24"/>
                    <a:pt x="406" y="30"/>
                  </a:cubicBezTo>
                  <a:cubicBezTo>
                    <a:pt x="409" y="35"/>
                    <a:pt x="11" y="254"/>
                    <a:pt x="17" y="263"/>
                  </a:cubicBezTo>
                  <a:cubicBezTo>
                    <a:pt x="21" y="272"/>
                    <a:pt x="416" y="23"/>
                    <a:pt x="420" y="30"/>
                  </a:cubicBezTo>
                  <a:cubicBezTo>
                    <a:pt x="424" y="37"/>
                    <a:pt x="17" y="257"/>
                    <a:pt x="22" y="267"/>
                  </a:cubicBezTo>
                  <a:cubicBezTo>
                    <a:pt x="24" y="270"/>
                    <a:pt x="429" y="26"/>
                    <a:pt x="432" y="31"/>
                  </a:cubicBezTo>
                  <a:cubicBezTo>
                    <a:pt x="435" y="36"/>
                    <a:pt x="13" y="269"/>
                    <a:pt x="18" y="277"/>
                  </a:cubicBezTo>
                  <a:cubicBezTo>
                    <a:pt x="22" y="284"/>
                    <a:pt x="442" y="27"/>
                    <a:pt x="444" y="31"/>
                  </a:cubicBezTo>
                  <a:cubicBezTo>
                    <a:pt x="450" y="41"/>
                    <a:pt x="15" y="280"/>
                    <a:pt x="18" y="285"/>
                  </a:cubicBezTo>
                  <a:cubicBezTo>
                    <a:pt x="21" y="290"/>
                    <a:pt x="455" y="21"/>
                    <a:pt x="460" y="30"/>
                  </a:cubicBezTo>
                  <a:cubicBezTo>
                    <a:pt x="463" y="36"/>
                    <a:pt x="19" y="286"/>
                    <a:pt x="22" y="291"/>
                  </a:cubicBezTo>
                  <a:cubicBezTo>
                    <a:pt x="24" y="296"/>
                    <a:pt x="467" y="19"/>
                    <a:pt x="473" y="30"/>
                  </a:cubicBezTo>
                  <a:cubicBezTo>
                    <a:pt x="479" y="40"/>
                    <a:pt x="15" y="299"/>
                    <a:pt x="16" y="301"/>
                  </a:cubicBezTo>
                  <a:cubicBezTo>
                    <a:pt x="20" y="309"/>
                    <a:pt x="485" y="19"/>
                    <a:pt x="490" y="28"/>
                  </a:cubicBezTo>
                  <a:cubicBezTo>
                    <a:pt x="496" y="38"/>
                    <a:pt x="14" y="303"/>
                    <a:pt x="17" y="308"/>
                  </a:cubicBezTo>
                  <a:cubicBezTo>
                    <a:pt x="23" y="319"/>
                    <a:pt x="496" y="16"/>
                    <a:pt x="503" y="27"/>
                  </a:cubicBezTo>
                  <a:cubicBezTo>
                    <a:pt x="505" y="32"/>
                    <a:pt x="16" y="307"/>
                    <a:pt x="21" y="314"/>
                  </a:cubicBezTo>
                  <a:cubicBezTo>
                    <a:pt x="27" y="324"/>
                    <a:pt x="510" y="16"/>
                    <a:pt x="516" y="28"/>
                  </a:cubicBezTo>
                  <a:cubicBezTo>
                    <a:pt x="523" y="39"/>
                    <a:pt x="16" y="317"/>
                    <a:pt x="19" y="323"/>
                  </a:cubicBezTo>
                  <a:cubicBezTo>
                    <a:pt x="22" y="328"/>
                    <a:pt x="521" y="22"/>
                    <a:pt x="526" y="30"/>
                  </a:cubicBezTo>
                  <a:cubicBezTo>
                    <a:pt x="531" y="40"/>
                    <a:pt x="16" y="322"/>
                    <a:pt x="20" y="330"/>
                  </a:cubicBezTo>
                  <a:cubicBezTo>
                    <a:pt x="23" y="335"/>
                    <a:pt x="539" y="27"/>
                    <a:pt x="540" y="30"/>
                  </a:cubicBezTo>
                  <a:cubicBezTo>
                    <a:pt x="544" y="36"/>
                    <a:pt x="14" y="334"/>
                    <a:pt x="17" y="340"/>
                  </a:cubicBezTo>
                  <a:cubicBezTo>
                    <a:pt x="23" y="349"/>
                    <a:pt x="547" y="22"/>
                    <a:pt x="552" y="31"/>
                  </a:cubicBezTo>
                  <a:cubicBezTo>
                    <a:pt x="559" y="43"/>
                    <a:pt x="11" y="333"/>
                    <a:pt x="19" y="346"/>
                  </a:cubicBezTo>
                  <a:cubicBezTo>
                    <a:pt x="25" y="357"/>
                    <a:pt x="568" y="24"/>
                    <a:pt x="570" y="28"/>
                  </a:cubicBezTo>
                  <a:cubicBezTo>
                    <a:pt x="576" y="39"/>
                    <a:pt x="15" y="338"/>
                    <a:pt x="23" y="351"/>
                  </a:cubicBezTo>
                  <a:cubicBezTo>
                    <a:pt x="31" y="365"/>
                    <a:pt x="575" y="21"/>
                    <a:pt x="580" y="29"/>
                  </a:cubicBezTo>
                  <a:cubicBezTo>
                    <a:pt x="587" y="41"/>
                    <a:pt x="9" y="349"/>
                    <a:pt x="17" y="362"/>
                  </a:cubicBezTo>
                  <a:cubicBezTo>
                    <a:pt x="19" y="366"/>
                    <a:pt x="586" y="22"/>
                    <a:pt x="591" y="30"/>
                  </a:cubicBezTo>
                  <a:cubicBezTo>
                    <a:pt x="598" y="42"/>
                    <a:pt x="7" y="355"/>
                    <a:pt x="16" y="370"/>
                  </a:cubicBezTo>
                  <a:cubicBezTo>
                    <a:pt x="18" y="374"/>
                    <a:pt x="599" y="15"/>
                    <a:pt x="607" y="28"/>
                  </a:cubicBezTo>
                  <a:cubicBezTo>
                    <a:pt x="609" y="33"/>
                    <a:pt x="13" y="362"/>
                    <a:pt x="20" y="375"/>
                  </a:cubicBezTo>
                  <a:cubicBezTo>
                    <a:pt x="24" y="382"/>
                    <a:pt x="613" y="15"/>
                    <a:pt x="620" y="28"/>
                  </a:cubicBezTo>
                  <a:cubicBezTo>
                    <a:pt x="622" y="31"/>
                    <a:pt x="15" y="368"/>
                    <a:pt x="22" y="381"/>
                  </a:cubicBezTo>
                  <a:cubicBezTo>
                    <a:pt x="29" y="393"/>
                    <a:pt x="621" y="16"/>
                    <a:pt x="629" y="30"/>
                  </a:cubicBezTo>
                  <a:cubicBezTo>
                    <a:pt x="632" y="34"/>
                    <a:pt x="11" y="379"/>
                    <a:pt x="18" y="391"/>
                  </a:cubicBezTo>
                  <a:cubicBezTo>
                    <a:pt x="23" y="400"/>
                    <a:pt x="641" y="25"/>
                    <a:pt x="644" y="30"/>
                  </a:cubicBezTo>
                  <a:cubicBezTo>
                    <a:pt x="651" y="43"/>
                    <a:pt x="17" y="388"/>
                    <a:pt x="22" y="396"/>
                  </a:cubicBezTo>
                  <a:cubicBezTo>
                    <a:pt x="26" y="404"/>
                    <a:pt x="650" y="22"/>
                    <a:pt x="655" y="30"/>
                  </a:cubicBezTo>
                  <a:cubicBezTo>
                    <a:pt x="661" y="40"/>
                    <a:pt x="16" y="399"/>
                    <a:pt x="19" y="405"/>
                  </a:cubicBezTo>
                  <a:cubicBezTo>
                    <a:pt x="25" y="415"/>
                    <a:pt x="661" y="13"/>
                    <a:pt x="670" y="29"/>
                  </a:cubicBezTo>
                  <a:cubicBezTo>
                    <a:pt x="674" y="36"/>
                    <a:pt x="12" y="405"/>
                    <a:pt x="17" y="414"/>
                  </a:cubicBezTo>
                  <a:cubicBezTo>
                    <a:pt x="26" y="430"/>
                    <a:pt x="678" y="24"/>
                    <a:pt x="682" y="30"/>
                  </a:cubicBezTo>
                  <a:cubicBezTo>
                    <a:pt x="690" y="45"/>
                    <a:pt x="18" y="414"/>
                    <a:pt x="21" y="419"/>
                  </a:cubicBezTo>
                  <a:cubicBezTo>
                    <a:pt x="25" y="426"/>
                    <a:pt x="696" y="23"/>
                    <a:pt x="699" y="28"/>
                  </a:cubicBezTo>
                  <a:cubicBezTo>
                    <a:pt x="703" y="34"/>
                    <a:pt x="13" y="423"/>
                    <a:pt x="17" y="430"/>
                  </a:cubicBezTo>
                  <a:cubicBezTo>
                    <a:pt x="20" y="437"/>
                    <a:pt x="709" y="23"/>
                    <a:pt x="712" y="29"/>
                  </a:cubicBezTo>
                  <a:cubicBezTo>
                    <a:pt x="715" y="33"/>
                    <a:pt x="12" y="430"/>
                    <a:pt x="17" y="438"/>
                  </a:cubicBezTo>
                  <a:cubicBezTo>
                    <a:pt x="20" y="443"/>
                    <a:pt x="719" y="23"/>
                    <a:pt x="723" y="30"/>
                  </a:cubicBezTo>
                  <a:cubicBezTo>
                    <a:pt x="730" y="43"/>
                    <a:pt x="15" y="435"/>
                    <a:pt x="20" y="444"/>
                  </a:cubicBezTo>
                  <a:cubicBezTo>
                    <a:pt x="30" y="461"/>
                    <a:pt x="736" y="17"/>
                    <a:pt x="742" y="28"/>
                  </a:cubicBezTo>
                  <a:cubicBezTo>
                    <a:pt x="750" y="41"/>
                    <a:pt x="14" y="446"/>
                    <a:pt x="18" y="453"/>
                  </a:cubicBezTo>
                  <a:cubicBezTo>
                    <a:pt x="24" y="463"/>
                    <a:pt x="747" y="23"/>
                    <a:pt x="751" y="30"/>
                  </a:cubicBezTo>
                  <a:cubicBezTo>
                    <a:pt x="759" y="43"/>
                    <a:pt x="7" y="443"/>
                    <a:pt x="17" y="461"/>
                  </a:cubicBezTo>
                  <a:cubicBezTo>
                    <a:pt x="27" y="479"/>
                    <a:pt x="758" y="12"/>
                    <a:pt x="767" y="28"/>
                  </a:cubicBezTo>
                  <a:cubicBezTo>
                    <a:pt x="770" y="32"/>
                    <a:pt x="11" y="459"/>
                    <a:pt x="17" y="470"/>
                  </a:cubicBezTo>
                  <a:cubicBezTo>
                    <a:pt x="21" y="476"/>
                    <a:pt x="770" y="11"/>
                    <a:pt x="780" y="29"/>
                  </a:cubicBezTo>
                  <a:cubicBezTo>
                    <a:pt x="784" y="35"/>
                    <a:pt x="12" y="468"/>
                    <a:pt x="17" y="477"/>
                  </a:cubicBezTo>
                  <a:cubicBezTo>
                    <a:pt x="28" y="496"/>
                    <a:pt x="781" y="15"/>
                    <a:pt x="791" y="31"/>
                  </a:cubicBezTo>
                  <a:cubicBezTo>
                    <a:pt x="793" y="35"/>
                    <a:pt x="9" y="467"/>
                    <a:pt x="19" y="485"/>
                  </a:cubicBezTo>
                  <a:cubicBezTo>
                    <a:pt x="27" y="499"/>
                    <a:pt x="804" y="16"/>
                    <a:pt x="811" y="27"/>
                  </a:cubicBezTo>
                  <a:cubicBezTo>
                    <a:pt x="819" y="42"/>
                    <a:pt x="14" y="480"/>
                    <a:pt x="21" y="492"/>
                  </a:cubicBezTo>
                  <a:cubicBezTo>
                    <a:pt x="28" y="503"/>
                    <a:pt x="815" y="19"/>
                    <a:pt x="821" y="30"/>
                  </a:cubicBezTo>
                  <a:cubicBezTo>
                    <a:pt x="827" y="39"/>
                    <a:pt x="16" y="490"/>
                    <a:pt x="21" y="499"/>
                  </a:cubicBezTo>
                  <a:cubicBezTo>
                    <a:pt x="31" y="516"/>
                    <a:pt x="829" y="18"/>
                    <a:pt x="836" y="29"/>
                  </a:cubicBezTo>
                  <a:cubicBezTo>
                    <a:pt x="840" y="36"/>
                    <a:pt x="8" y="492"/>
                    <a:pt x="18" y="509"/>
                  </a:cubicBezTo>
                  <a:cubicBezTo>
                    <a:pt x="23" y="518"/>
                    <a:pt x="845" y="18"/>
                    <a:pt x="851" y="28"/>
                  </a:cubicBezTo>
                  <a:cubicBezTo>
                    <a:pt x="862" y="48"/>
                    <a:pt x="11" y="500"/>
                    <a:pt x="20" y="515"/>
                  </a:cubicBezTo>
                  <a:cubicBezTo>
                    <a:pt x="31" y="535"/>
                    <a:pt x="851" y="16"/>
                    <a:pt x="860" y="31"/>
                  </a:cubicBezTo>
                  <a:cubicBezTo>
                    <a:pt x="863" y="37"/>
                    <a:pt x="11" y="512"/>
                    <a:pt x="18" y="524"/>
                  </a:cubicBezTo>
                  <a:cubicBezTo>
                    <a:pt x="21" y="529"/>
                    <a:pt x="870" y="23"/>
                    <a:pt x="874" y="30"/>
                  </a:cubicBezTo>
                  <a:cubicBezTo>
                    <a:pt x="880" y="40"/>
                    <a:pt x="13" y="524"/>
                    <a:pt x="18" y="533"/>
                  </a:cubicBezTo>
                  <a:cubicBezTo>
                    <a:pt x="23" y="542"/>
                    <a:pt x="880" y="13"/>
                    <a:pt x="889" y="30"/>
                  </a:cubicBezTo>
                  <a:cubicBezTo>
                    <a:pt x="897" y="43"/>
                    <a:pt x="8" y="526"/>
                    <a:pt x="17" y="542"/>
                  </a:cubicBezTo>
                  <a:cubicBezTo>
                    <a:pt x="20" y="548"/>
                    <a:pt x="903" y="19"/>
                    <a:pt x="907" y="27"/>
                  </a:cubicBezTo>
                  <a:cubicBezTo>
                    <a:pt x="913" y="37"/>
                    <a:pt x="13" y="540"/>
                    <a:pt x="18" y="549"/>
                  </a:cubicBezTo>
                  <a:cubicBezTo>
                    <a:pt x="24" y="559"/>
                    <a:pt x="915" y="23"/>
                    <a:pt x="918" y="29"/>
                  </a:cubicBezTo>
                  <a:cubicBezTo>
                    <a:pt x="928" y="46"/>
                    <a:pt x="10" y="533"/>
                    <a:pt x="22" y="554"/>
                  </a:cubicBezTo>
                  <a:cubicBezTo>
                    <a:pt x="31" y="569"/>
                    <a:pt x="923" y="22"/>
                    <a:pt x="928" y="31"/>
                  </a:cubicBezTo>
                  <a:cubicBezTo>
                    <a:pt x="935" y="43"/>
                    <a:pt x="7" y="541"/>
                    <a:pt x="19" y="563"/>
                  </a:cubicBezTo>
                  <a:cubicBezTo>
                    <a:pt x="28" y="578"/>
                    <a:pt x="931" y="9"/>
                    <a:pt x="943" y="30"/>
                  </a:cubicBezTo>
                  <a:cubicBezTo>
                    <a:pt x="952" y="46"/>
                    <a:pt x="8" y="557"/>
                    <a:pt x="16" y="572"/>
                  </a:cubicBezTo>
                  <a:cubicBezTo>
                    <a:pt x="23" y="584"/>
                    <a:pt x="951" y="17"/>
                    <a:pt x="958" y="29"/>
                  </a:cubicBezTo>
                  <a:cubicBezTo>
                    <a:pt x="970" y="49"/>
                    <a:pt x="15" y="567"/>
                    <a:pt x="21" y="577"/>
                  </a:cubicBezTo>
                  <a:cubicBezTo>
                    <a:pt x="30" y="594"/>
                    <a:pt x="958" y="11"/>
                    <a:pt x="969" y="30"/>
                  </a:cubicBezTo>
                  <a:cubicBezTo>
                    <a:pt x="976" y="42"/>
                    <a:pt x="7" y="572"/>
                    <a:pt x="16" y="588"/>
                  </a:cubicBezTo>
                  <a:cubicBezTo>
                    <a:pt x="26" y="606"/>
                    <a:pt x="979" y="15"/>
                    <a:pt x="986" y="28"/>
                  </a:cubicBezTo>
                  <a:cubicBezTo>
                    <a:pt x="999" y="50"/>
                    <a:pt x="18" y="585"/>
                    <a:pt x="22" y="592"/>
                  </a:cubicBezTo>
                  <a:cubicBezTo>
                    <a:pt x="28" y="603"/>
                    <a:pt x="994" y="18"/>
                    <a:pt x="999" y="27"/>
                  </a:cubicBezTo>
                  <a:cubicBezTo>
                    <a:pt x="1010" y="47"/>
                    <a:pt x="14" y="597"/>
                    <a:pt x="17" y="602"/>
                  </a:cubicBezTo>
                  <a:cubicBezTo>
                    <a:pt x="20" y="607"/>
                    <a:pt x="997" y="8"/>
                    <a:pt x="1009" y="29"/>
                  </a:cubicBezTo>
                  <a:cubicBezTo>
                    <a:pt x="1022" y="52"/>
                    <a:pt x="7" y="592"/>
                    <a:pt x="17" y="609"/>
                  </a:cubicBezTo>
                  <a:cubicBezTo>
                    <a:pt x="21" y="616"/>
                    <a:pt x="1009" y="5"/>
                    <a:pt x="1023" y="28"/>
                  </a:cubicBezTo>
                  <a:cubicBezTo>
                    <a:pt x="1028" y="37"/>
                    <a:pt x="11" y="594"/>
                    <a:pt x="23" y="614"/>
                  </a:cubicBezTo>
                  <a:cubicBezTo>
                    <a:pt x="35" y="635"/>
                    <a:pt x="1029" y="24"/>
                    <a:pt x="1033" y="31"/>
                  </a:cubicBezTo>
                  <a:cubicBezTo>
                    <a:pt x="1044" y="49"/>
                    <a:pt x="9" y="597"/>
                    <a:pt x="23" y="622"/>
                  </a:cubicBezTo>
                  <a:cubicBezTo>
                    <a:pt x="30" y="635"/>
                    <a:pt x="1046" y="21"/>
                    <a:pt x="1050" y="29"/>
                  </a:cubicBezTo>
                  <a:cubicBezTo>
                    <a:pt x="1062" y="49"/>
                    <a:pt x="11" y="617"/>
                    <a:pt x="19" y="631"/>
                  </a:cubicBezTo>
                  <a:cubicBezTo>
                    <a:pt x="28" y="648"/>
                    <a:pt x="1051" y="13"/>
                    <a:pt x="1060" y="30"/>
                  </a:cubicBezTo>
                  <a:cubicBezTo>
                    <a:pt x="1068" y="44"/>
                    <a:pt x="13" y="621"/>
                    <a:pt x="22" y="637"/>
                  </a:cubicBezTo>
                  <a:cubicBezTo>
                    <a:pt x="33" y="656"/>
                    <a:pt x="1063" y="14"/>
                    <a:pt x="1072" y="31"/>
                  </a:cubicBezTo>
                  <a:cubicBezTo>
                    <a:pt x="1082" y="48"/>
                    <a:pt x="16" y="638"/>
                    <a:pt x="21" y="646"/>
                  </a:cubicBezTo>
                  <a:cubicBezTo>
                    <a:pt x="29" y="660"/>
                    <a:pt x="1075" y="9"/>
                    <a:pt x="1087" y="31"/>
                  </a:cubicBezTo>
                  <a:cubicBezTo>
                    <a:pt x="1101" y="56"/>
                    <a:pt x="11" y="638"/>
                    <a:pt x="20" y="654"/>
                  </a:cubicBezTo>
                  <a:cubicBezTo>
                    <a:pt x="30" y="671"/>
                    <a:pt x="1100" y="20"/>
                    <a:pt x="1104" y="28"/>
                  </a:cubicBezTo>
                  <a:cubicBezTo>
                    <a:pt x="1110" y="39"/>
                    <a:pt x="7" y="636"/>
                    <a:pt x="22" y="661"/>
                  </a:cubicBezTo>
                  <a:cubicBezTo>
                    <a:pt x="32" y="678"/>
                    <a:pt x="1104" y="14"/>
                    <a:pt x="1114" y="30"/>
                  </a:cubicBezTo>
                  <a:cubicBezTo>
                    <a:pt x="1124" y="47"/>
                    <a:pt x="3" y="648"/>
                    <a:pt x="17" y="671"/>
                  </a:cubicBezTo>
                  <a:cubicBezTo>
                    <a:pt x="28" y="691"/>
                    <a:pt x="1117" y="0"/>
                    <a:pt x="1132" y="27"/>
                  </a:cubicBezTo>
                  <a:cubicBezTo>
                    <a:pt x="1141" y="43"/>
                    <a:pt x="10" y="660"/>
                    <a:pt x="20" y="678"/>
                  </a:cubicBezTo>
                  <a:cubicBezTo>
                    <a:pt x="29" y="693"/>
                    <a:pt x="1138" y="18"/>
                    <a:pt x="1144" y="28"/>
                  </a:cubicBezTo>
                  <a:cubicBezTo>
                    <a:pt x="1152" y="42"/>
                    <a:pt x="16" y="672"/>
                    <a:pt x="23" y="684"/>
                  </a:cubicBezTo>
                  <a:cubicBezTo>
                    <a:pt x="27" y="691"/>
                    <a:pt x="1141" y="5"/>
                    <a:pt x="1155" y="30"/>
                  </a:cubicBezTo>
                  <a:cubicBezTo>
                    <a:pt x="1170" y="55"/>
                    <a:pt x="12" y="689"/>
                    <a:pt x="16" y="695"/>
                  </a:cubicBezTo>
                  <a:cubicBezTo>
                    <a:pt x="26" y="712"/>
                    <a:pt x="1155" y="9"/>
                    <a:pt x="1167" y="31"/>
                  </a:cubicBezTo>
                  <a:cubicBezTo>
                    <a:pt x="1175" y="44"/>
                    <a:pt x="6" y="675"/>
                    <a:pt x="21" y="700"/>
                  </a:cubicBezTo>
                  <a:cubicBezTo>
                    <a:pt x="25" y="708"/>
                    <a:pt x="1170" y="7"/>
                    <a:pt x="1183" y="29"/>
                  </a:cubicBezTo>
                  <a:cubicBezTo>
                    <a:pt x="1198" y="57"/>
                    <a:pt x="7" y="694"/>
                    <a:pt x="16" y="710"/>
                  </a:cubicBezTo>
                  <a:cubicBezTo>
                    <a:pt x="21" y="719"/>
                    <a:pt x="1187" y="7"/>
                    <a:pt x="1199" y="28"/>
                  </a:cubicBezTo>
                  <a:cubicBezTo>
                    <a:pt x="1206" y="39"/>
                    <a:pt x="6" y="698"/>
                    <a:pt x="17" y="717"/>
                  </a:cubicBezTo>
                  <a:cubicBezTo>
                    <a:pt x="32" y="743"/>
                    <a:pt x="1197" y="14"/>
                    <a:pt x="1206" y="31"/>
                  </a:cubicBezTo>
                  <a:cubicBezTo>
                    <a:pt x="1222" y="57"/>
                    <a:pt x="8" y="698"/>
                    <a:pt x="22" y="722"/>
                  </a:cubicBezTo>
                  <a:cubicBezTo>
                    <a:pt x="39" y="752"/>
                    <a:pt x="1212" y="19"/>
                    <a:pt x="1219" y="31"/>
                  </a:cubicBezTo>
                  <a:cubicBezTo>
                    <a:pt x="1229" y="47"/>
                    <a:pt x="4" y="702"/>
                    <a:pt x="20" y="730"/>
                  </a:cubicBezTo>
                  <a:cubicBezTo>
                    <a:pt x="35" y="757"/>
                    <a:pt x="1221" y="4"/>
                    <a:pt x="1236" y="28"/>
                  </a:cubicBezTo>
                  <a:cubicBezTo>
                    <a:pt x="1252" y="57"/>
                    <a:pt x="2" y="710"/>
                    <a:pt x="18" y="738"/>
                  </a:cubicBezTo>
                  <a:cubicBezTo>
                    <a:pt x="29" y="757"/>
                    <a:pt x="1238" y="13"/>
                    <a:pt x="1248" y="29"/>
                  </a:cubicBezTo>
                  <a:cubicBezTo>
                    <a:pt x="1265" y="59"/>
                    <a:pt x="12" y="732"/>
                    <a:pt x="19" y="745"/>
                  </a:cubicBezTo>
                  <a:cubicBezTo>
                    <a:pt x="34" y="771"/>
                    <a:pt x="1248" y="14"/>
                    <a:pt x="1258" y="30"/>
                  </a:cubicBezTo>
                  <a:cubicBezTo>
                    <a:pt x="1273" y="58"/>
                    <a:pt x="17" y="746"/>
                    <a:pt x="20" y="752"/>
                  </a:cubicBezTo>
                  <a:cubicBezTo>
                    <a:pt x="37" y="781"/>
                    <a:pt x="1258" y="9"/>
                    <a:pt x="1270" y="31"/>
                  </a:cubicBezTo>
                  <a:cubicBezTo>
                    <a:pt x="1274" y="37"/>
                    <a:pt x="12" y="743"/>
                    <a:pt x="22" y="759"/>
                  </a:cubicBezTo>
                  <a:cubicBezTo>
                    <a:pt x="31" y="775"/>
                    <a:pt x="1279" y="20"/>
                    <a:pt x="1285" y="30"/>
                  </a:cubicBezTo>
                  <a:cubicBezTo>
                    <a:pt x="1295" y="47"/>
                    <a:pt x="18" y="759"/>
                    <a:pt x="22" y="767"/>
                  </a:cubicBezTo>
                  <a:cubicBezTo>
                    <a:pt x="38" y="794"/>
                    <a:pt x="1280" y="32"/>
                    <a:pt x="1283" y="39"/>
                  </a:cubicBezTo>
                  <a:cubicBezTo>
                    <a:pt x="1290" y="49"/>
                    <a:pt x="3" y="751"/>
                    <a:pt x="18" y="777"/>
                  </a:cubicBezTo>
                  <a:cubicBezTo>
                    <a:pt x="34" y="805"/>
                    <a:pt x="1270" y="18"/>
                    <a:pt x="1286" y="45"/>
                  </a:cubicBezTo>
                  <a:cubicBezTo>
                    <a:pt x="1301" y="72"/>
                    <a:pt x="11" y="771"/>
                    <a:pt x="18" y="785"/>
                  </a:cubicBezTo>
                  <a:cubicBezTo>
                    <a:pt x="30" y="805"/>
                    <a:pt x="1280" y="43"/>
                    <a:pt x="1286" y="53"/>
                  </a:cubicBezTo>
                  <a:cubicBezTo>
                    <a:pt x="1300" y="77"/>
                    <a:pt x="12" y="780"/>
                    <a:pt x="19" y="792"/>
                  </a:cubicBezTo>
                  <a:cubicBezTo>
                    <a:pt x="28" y="808"/>
                    <a:pt x="1268" y="40"/>
                    <a:pt x="1281" y="63"/>
                  </a:cubicBezTo>
                  <a:cubicBezTo>
                    <a:pt x="1294" y="85"/>
                    <a:pt x="1" y="772"/>
                    <a:pt x="17" y="801"/>
                  </a:cubicBezTo>
                  <a:cubicBezTo>
                    <a:pt x="25" y="814"/>
                    <a:pt x="1277" y="56"/>
                    <a:pt x="1285" y="69"/>
                  </a:cubicBezTo>
                  <a:cubicBezTo>
                    <a:pt x="1303" y="100"/>
                    <a:pt x="10" y="793"/>
                    <a:pt x="19" y="808"/>
                  </a:cubicBezTo>
                  <a:cubicBezTo>
                    <a:pt x="33" y="833"/>
                    <a:pt x="1274" y="59"/>
                    <a:pt x="1284" y="77"/>
                  </a:cubicBezTo>
                  <a:cubicBezTo>
                    <a:pt x="1299" y="102"/>
                    <a:pt x="6" y="790"/>
                    <a:pt x="20" y="815"/>
                  </a:cubicBezTo>
                  <a:cubicBezTo>
                    <a:pt x="36" y="842"/>
                    <a:pt x="1278" y="71"/>
                    <a:pt x="1286" y="84"/>
                  </a:cubicBezTo>
                  <a:cubicBezTo>
                    <a:pt x="1304" y="116"/>
                    <a:pt x="8" y="798"/>
                    <a:pt x="22" y="821"/>
                  </a:cubicBezTo>
                  <a:cubicBezTo>
                    <a:pt x="28" y="832"/>
                    <a:pt x="1273" y="69"/>
                    <a:pt x="1286" y="92"/>
                  </a:cubicBezTo>
                  <a:cubicBezTo>
                    <a:pt x="1290" y="99"/>
                    <a:pt x="0" y="804"/>
                    <a:pt x="16" y="832"/>
                  </a:cubicBezTo>
                  <a:cubicBezTo>
                    <a:pt x="26" y="848"/>
                    <a:pt x="1274" y="84"/>
                    <a:pt x="1283" y="100"/>
                  </a:cubicBezTo>
                  <a:cubicBezTo>
                    <a:pt x="1287" y="107"/>
                    <a:pt x="12" y="824"/>
                    <a:pt x="20" y="838"/>
                  </a:cubicBezTo>
                  <a:cubicBezTo>
                    <a:pt x="27" y="849"/>
                    <a:pt x="1277" y="99"/>
                    <a:pt x="1283" y="109"/>
                  </a:cubicBezTo>
                  <a:cubicBezTo>
                    <a:pt x="1289" y="119"/>
                    <a:pt x="8" y="820"/>
                    <a:pt x="22" y="844"/>
                  </a:cubicBezTo>
                  <a:cubicBezTo>
                    <a:pt x="28" y="854"/>
                    <a:pt x="1271" y="91"/>
                    <a:pt x="1285" y="115"/>
                  </a:cubicBezTo>
                  <a:cubicBezTo>
                    <a:pt x="1300" y="141"/>
                    <a:pt x="4" y="825"/>
                    <a:pt x="20" y="852"/>
                  </a:cubicBezTo>
                  <a:cubicBezTo>
                    <a:pt x="38" y="883"/>
                    <a:pt x="1277" y="115"/>
                    <a:pt x="1283" y="123"/>
                  </a:cubicBezTo>
                  <a:cubicBezTo>
                    <a:pt x="1289" y="134"/>
                    <a:pt x="14" y="847"/>
                    <a:pt x="21" y="860"/>
                  </a:cubicBezTo>
                  <a:cubicBezTo>
                    <a:pt x="30" y="876"/>
                    <a:pt x="1279" y="125"/>
                    <a:pt x="1283" y="131"/>
                  </a:cubicBezTo>
                  <a:cubicBezTo>
                    <a:pt x="1301" y="163"/>
                    <a:pt x="3" y="845"/>
                    <a:pt x="17" y="869"/>
                  </a:cubicBezTo>
                  <a:cubicBezTo>
                    <a:pt x="27" y="887"/>
                    <a:pt x="1275" y="121"/>
                    <a:pt x="1285" y="138"/>
                  </a:cubicBezTo>
                  <a:cubicBezTo>
                    <a:pt x="1291" y="149"/>
                    <a:pt x="4" y="852"/>
                    <a:pt x="18" y="877"/>
                  </a:cubicBezTo>
                  <a:cubicBezTo>
                    <a:pt x="24" y="886"/>
                    <a:pt x="1266" y="122"/>
                    <a:pt x="1281" y="148"/>
                  </a:cubicBezTo>
                  <a:cubicBezTo>
                    <a:pt x="1297" y="176"/>
                    <a:pt x="5" y="865"/>
                    <a:pt x="16" y="886"/>
                  </a:cubicBezTo>
                  <a:cubicBezTo>
                    <a:pt x="34" y="916"/>
                    <a:pt x="1278" y="144"/>
                    <a:pt x="1284" y="154"/>
                  </a:cubicBezTo>
                  <a:cubicBezTo>
                    <a:pt x="1299" y="180"/>
                    <a:pt x="6" y="871"/>
                    <a:pt x="18" y="892"/>
                  </a:cubicBezTo>
                  <a:cubicBezTo>
                    <a:pt x="35" y="921"/>
                    <a:pt x="1270" y="139"/>
                    <a:pt x="1283" y="162"/>
                  </a:cubicBezTo>
                  <a:cubicBezTo>
                    <a:pt x="1300" y="191"/>
                    <a:pt x="9" y="879"/>
                    <a:pt x="21" y="898"/>
                  </a:cubicBezTo>
                  <a:cubicBezTo>
                    <a:pt x="26" y="908"/>
                    <a:pt x="1279" y="163"/>
                    <a:pt x="1283" y="170"/>
                  </a:cubicBezTo>
                  <a:cubicBezTo>
                    <a:pt x="1295" y="191"/>
                    <a:pt x="2" y="879"/>
                    <a:pt x="19" y="907"/>
                  </a:cubicBezTo>
                  <a:cubicBezTo>
                    <a:pt x="33" y="932"/>
                    <a:pt x="1268" y="158"/>
                    <a:pt x="1280" y="179"/>
                  </a:cubicBezTo>
                  <a:cubicBezTo>
                    <a:pt x="1293" y="201"/>
                    <a:pt x="12" y="901"/>
                    <a:pt x="20" y="915"/>
                  </a:cubicBezTo>
                  <a:cubicBezTo>
                    <a:pt x="30" y="933"/>
                    <a:pt x="1271" y="158"/>
                    <a:pt x="1286" y="184"/>
                  </a:cubicBezTo>
                  <a:cubicBezTo>
                    <a:pt x="1304" y="216"/>
                    <a:pt x="11" y="903"/>
                    <a:pt x="22" y="922"/>
                  </a:cubicBezTo>
                  <a:cubicBezTo>
                    <a:pt x="28" y="933"/>
                    <a:pt x="1271" y="176"/>
                    <a:pt x="1282" y="194"/>
                  </a:cubicBezTo>
                  <a:cubicBezTo>
                    <a:pt x="1286" y="202"/>
                    <a:pt x="2" y="902"/>
                    <a:pt x="19" y="931"/>
                  </a:cubicBezTo>
                  <a:cubicBezTo>
                    <a:pt x="26" y="944"/>
                    <a:pt x="1266" y="175"/>
                    <a:pt x="1282" y="202"/>
                  </a:cubicBezTo>
                  <a:cubicBezTo>
                    <a:pt x="1288" y="212"/>
                    <a:pt x="8" y="918"/>
                    <a:pt x="20" y="939"/>
                  </a:cubicBezTo>
                  <a:cubicBezTo>
                    <a:pt x="29" y="954"/>
                    <a:pt x="1276" y="191"/>
                    <a:pt x="1286" y="208"/>
                  </a:cubicBezTo>
                  <a:cubicBezTo>
                    <a:pt x="1296" y="225"/>
                    <a:pt x="1" y="914"/>
                    <a:pt x="20" y="946"/>
                  </a:cubicBezTo>
                  <a:cubicBezTo>
                    <a:pt x="35" y="973"/>
                    <a:pt x="1276" y="206"/>
                    <a:pt x="1282" y="217"/>
                  </a:cubicBezTo>
                  <a:cubicBezTo>
                    <a:pt x="1298" y="246"/>
                    <a:pt x="6" y="938"/>
                    <a:pt x="16" y="955"/>
                  </a:cubicBezTo>
                  <a:cubicBezTo>
                    <a:pt x="22" y="966"/>
                    <a:pt x="1270" y="201"/>
                    <a:pt x="1284" y="224"/>
                  </a:cubicBezTo>
                  <a:cubicBezTo>
                    <a:pt x="1301" y="253"/>
                    <a:pt x="13" y="954"/>
                    <a:pt x="18" y="962"/>
                  </a:cubicBezTo>
                  <a:cubicBezTo>
                    <a:pt x="25" y="975"/>
                    <a:pt x="1271" y="209"/>
                    <a:pt x="1284" y="231"/>
                  </a:cubicBezTo>
                  <a:cubicBezTo>
                    <a:pt x="1294" y="249"/>
                    <a:pt x="16" y="958"/>
                    <a:pt x="22" y="968"/>
                  </a:cubicBezTo>
                  <a:cubicBezTo>
                    <a:pt x="38" y="995"/>
                    <a:pt x="1265" y="217"/>
                    <a:pt x="1280" y="241"/>
                  </a:cubicBezTo>
                  <a:cubicBezTo>
                    <a:pt x="1284" y="249"/>
                    <a:pt x="12" y="970"/>
                    <a:pt x="17" y="979"/>
                  </a:cubicBezTo>
                  <a:cubicBezTo>
                    <a:pt x="24" y="990"/>
                    <a:pt x="1271" y="225"/>
                    <a:pt x="1284" y="248"/>
                  </a:cubicBezTo>
                  <a:cubicBezTo>
                    <a:pt x="1292" y="261"/>
                    <a:pt x="11" y="976"/>
                    <a:pt x="17" y="987"/>
                  </a:cubicBezTo>
                  <a:cubicBezTo>
                    <a:pt x="35" y="1018"/>
                    <a:pt x="1270" y="235"/>
                    <a:pt x="1283" y="256"/>
                  </a:cubicBezTo>
                  <a:cubicBezTo>
                    <a:pt x="1298" y="283"/>
                    <a:pt x="10" y="982"/>
                    <a:pt x="17" y="994"/>
                  </a:cubicBezTo>
                  <a:cubicBezTo>
                    <a:pt x="23" y="1004"/>
                    <a:pt x="1272" y="250"/>
                    <a:pt x="1280" y="265"/>
                  </a:cubicBezTo>
                  <a:cubicBezTo>
                    <a:pt x="1298" y="296"/>
                    <a:pt x="5" y="974"/>
                    <a:pt x="21" y="1000"/>
                  </a:cubicBezTo>
                  <a:cubicBezTo>
                    <a:pt x="27" y="1012"/>
                    <a:pt x="1279" y="256"/>
                    <a:pt x="1286" y="269"/>
                  </a:cubicBezTo>
                  <a:cubicBezTo>
                    <a:pt x="1295" y="285"/>
                    <a:pt x="1" y="984"/>
                    <a:pt x="17" y="1011"/>
                  </a:cubicBezTo>
                  <a:cubicBezTo>
                    <a:pt x="32" y="1037"/>
                    <a:pt x="1265" y="249"/>
                    <a:pt x="1283" y="280"/>
                  </a:cubicBezTo>
                  <a:cubicBezTo>
                    <a:pt x="1296" y="303"/>
                    <a:pt x="7" y="992"/>
                    <a:pt x="21" y="1017"/>
                  </a:cubicBezTo>
                  <a:cubicBezTo>
                    <a:pt x="25" y="1023"/>
                    <a:pt x="1275" y="278"/>
                    <a:pt x="1281" y="289"/>
                  </a:cubicBezTo>
                  <a:cubicBezTo>
                    <a:pt x="1293" y="310"/>
                    <a:pt x="12" y="1012"/>
                    <a:pt x="19" y="1025"/>
                  </a:cubicBezTo>
                  <a:cubicBezTo>
                    <a:pt x="24" y="1034"/>
                    <a:pt x="1268" y="268"/>
                    <a:pt x="1284" y="295"/>
                  </a:cubicBezTo>
                  <a:cubicBezTo>
                    <a:pt x="1294" y="311"/>
                    <a:pt x="13" y="1021"/>
                    <a:pt x="19" y="1033"/>
                  </a:cubicBezTo>
                  <a:cubicBezTo>
                    <a:pt x="31" y="1053"/>
                    <a:pt x="1268" y="274"/>
                    <a:pt x="1284" y="302"/>
                  </a:cubicBezTo>
                  <a:cubicBezTo>
                    <a:pt x="1294" y="319"/>
                    <a:pt x="0" y="1013"/>
                    <a:pt x="16" y="1042"/>
                  </a:cubicBezTo>
                  <a:cubicBezTo>
                    <a:pt x="28" y="1062"/>
                    <a:pt x="1272" y="288"/>
                    <a:pt x="1284" y="309"/>
                  </a:cubicBezTo>
                  <a:cubicBezTo>
                    <a:pt x="1300" y="337"/>
                    <a:pt x="10" y="1027"/>
                    <a:pt x="22" y="1046"/>
                  </a:cubicBezTo>
                  <a:cubicBezTo>
                    <a:pt x="34" y="1068"/>
                    <a:pt x="1278" y="306"/>
                    <a:pt x="1285" y="317"/>
                  </a:cubicBezTo>
                  <a:cubicBezTo>
                    <a:pt x="1295" y="335"/>
                    <a:pt x="6" y="1023"/>
                    <a:pt x="24" y="1054"/>
                  </a:cubicBezTo>
                  <a:cubicBezTo>
                    <a:pt x="29" y="1064"/>
                    <a:pt x="1275" y="312"/>
                    <a:pt x="1283" y="326"/>
                  </a:cubicBezTo>
                  <a:cubicBezTo>
                    <a:pt x="1297" y="349"/>
                    <a:pt x="29" y="1031"/>
                    <a:pt x="41" y="1052"/>
                  </a:cubicBezTo>
                  <a:cubicBezTo>
                    <a:pt x="45" y="1059"/>
                    <a:pt x="1279" y="326"/>
                    <a:pt x="1284" y="334"/>
                  </a:cubicBezTo>
                  <a:cubicBezTo>
                    <a:pt x="1301" y="365"/>
                    <a:pt x="39" y="1022"/>
                    <a:pt x="56" y="1052"/>
                  </a:cubicBezTo>
                  <a:cubicBezTo>
                    <a:pt x="65" y="1068"/>
                    <a:pt x="1270" y="323"/>
                    <a:pt x="1282" y="344"/>
                  </a:cubicBezTo>
                  <a:cubicBezTo>
                    <a:pt x="1289" y="356"/>
                    <a:pt x="50" y="1023"/>
                    <a:pt x="67" y="1053"/>
                  </a:cubicBezTo>
                  <a:cubicBezTo>
                    <a:pt x="75" y="1066"/>
                    <a:pt x="1277" y="339"/>
                    <a:pt x="1284" y="350"/>
                  </a:cubicBezTo>
                  <a:cubicBezTo>
                    <a:pt x="1300" y="378"/>
                    <a:pt x="70" y="1029"/>
                    <a:pt x="83" y="1052"/>
                  </a:cubicBezTo>
                  <a:cubicBezTo>
                    <a:pt x="97" y="1077"/>
                    <a:pt x="1269" y="340"/>
                    <a:pt x="1281" y="360"/>
                  </a:cubicBezTo>
                  <a:cubicBezTo>
                    <a:pt x="1285" y="367"/>
                    <a:pt x="78" y="1030"/>
                    <a:pt x="92" y="1054"/>
                  </a:cubicBezTo>
                  <a:cubicBezTo>
                    <a:pt x="109" y="1084"/>
                    <a:pt x="1275" y="357"/>
                    <a:pt x="1281" y="368"/>
                  </a:cubicBezTo>
                  <a:cubicBezTo>
                    <a:pt x="1296" y="394"/>
                    <a:pt x="90" y="1029"/>
                    <a:pt x="105" y="1054"/>
                  </a:cubicBezTo>
                  <a:cubicBezTo>
                    <a:pt x="110" y="1063"/>
                    <a:pt x="1272" y="358"/>
                    <a:pt x="1282" y="375"/>
                  </a:cubicBezTo>
                  <a:cubicBezTo>
                    <a:pt x="1295" y="398"/>
                    <a:pt x="112" y="1034"/>
                    <a:pt x="122" y="1052"/>
                  </a:cubicBezTo>
                  <a:cubicBezTo>
                    <a:pt x="133" y="1070"/>
                    <a:pt x="1280" y="372"/>
                    <a:pt x="1285" y="380"/>
                  </a:cubicBezTo>
                  <a:cubicBezTo>
                    <a:pt x="1295" y="399"/>
                    <a:pt x="119" y="1028"/>
                    <a:pt x="133" y="1053"/>
                  </a:cubicBezTo>
                  <a:cubicBezTo>
                    <a:pt x="147" y="1078"/>
                    <a:pt x="1278" y="378"/>
                    <a:pt x="1284" y="388"/>
                  </a:cubicBezTo>
                  <a:cubicBezTo>
                    <a:pt x="1288" y="395"/>
                    <a:pt x="135" y="1033"/>
                    <a:pt x="146" y="1052"/>
                  </a:cubicBezTo>
                  <a:cubicBezTo>
                    <a:pt x="149" y="1059"/>
                    <a:pt x="1269" y="378"/>
                    <a:pt x="1280" y="397"/>
                  </a:cubicBezTo>
                  <a:cubicBezTo>
                    <a:pt x="1294" y="421"/>
                    <a:pt x="155" y="1040"/>
                    <a:pt x="162" y="1051"/>
                  </a:cubicBezTo>
                  <a:cubicBezTo>
                    <a:pt x="176" y="1076"/>
                    <a:pt x="1268" y="384"/>
                    <a:pt x="1280" y="405"/>
                  </a:cubicBezTo>
                  <a:cubicBezTo>
                    <a:pt x="1288" y="419"/>
                    <a:pt x="164" y="1039"/>
                    <a:pt x="172" y="1053"/>
                  </a:cubicBezTo>
                  <a:cubicBezTo>
                    <a:pt x="175" y="1060"/>
                    <a:pt x="1274" y="400"/>
                    <a:pt x="1281" y="412"/>
                  </a:cubicBezTo>
                  <a:cubicBezTo>
                    <a:pt x="1293" y="433"/>
                    <a:pt x="180" y="1038"/>
                    <a:pt x="188" y="1052"/>
                  </a:cubicBezTo>
                  <a:cubicBezTo>
                    <a:pt x="193" y="1062"/>
                    <a:pt x="1280" y="413"/>
                    <a:pt x="1284" y="419"/>
                  </a:cubicBezTo>
                  <a:cubicBezTo>
                    <a:pt x="1294" y="436"/>
                    <a:pt x="192" y="1045"/>
                    <a:pt x="198" y="1054"/>
                  </a:cubicBezTo>
                  <a:cubicBezTo>
                    <a:pt x="213" y="1080"/>
                    <a:pt x="1266" y="405"/>
                    <a:pt x="1280" y="429"/>
                  </a:cubicBezTo>
                  <a:cubicBezTo>
                    <a:pt x="1294" y="453"/>
                    <a:pt x="205" y="1036"/>
                    <a:pt x="215" y="1052"/>
                  </a:cubicBezTo>
                  <a:cubicBezTo>
                    <a:pt x="220" y="1060"/>
                    <a:pt x="1274" y="420"/>
                    <a:pt x="1283" y="435"/>
                  </a:cubicBezTo>
                  <a:cubicBezTo>
                    <a:pt x="1287" y="442"/>
                    <a:pt x="223" y="1044"/>
                    <a:pt x="227" y="1051"/>
                  </a:cubicBezTo>
                  <a:cubicBezTo>
                    <a:pt x="238" y="1069"/>
                    <a:pt x="1279" y="437"/>
                    <a:pt x="1282" y="442"/>
                  </a:cubicBezTo>
                  <a:cubicBezTo>
                    <a:pt x="1297" y="467"/>
                    <a:pt x="229" y="1035"/>
                    <a:pt x="239" y="1052"/>
                  </a:cubicBezTo>
                  <a:cubicBezTo>
                    <a:pt x="250" y="1071"/>
                    <a:pt x="1276" y="429"/>
                    <a:pt x="1287" y="448"/>
                  </a:cubicBezTo>
                  <a:cubicBezTo>
                    <a:pt x="1296" y="465"/>
                    <a:pt x="251" y="1046"/>
                    <a:pt x="254" y="1052"/>
                  </a:cubicBezTo>
                  <a:cubicBezTo>
                    <a:pt x="264" y="1068"/>
                    <a:pt x="1282" y="450"/>
                    <a:pt x="1286" y="457"/>
                  </a:cubicBezTo>
                  <a:cubicBezTo>
                    <a:pt x="1291" y="465"/>
                    <a:pt x="256" y="1044"/>
                    <a:pt x="262" y="1055"/>
                  </a:cubicBezTo>
                  <a:cubicBezTo>
                    <a:pt x="266" y="1061"/>
                    <a:pt x="1276" y="449"/>
                    <a:pt x="1285" y="464"/>
                  </a:cubicBezTo>
                  <a:cubicBezTo>
                    <a:pt x="1296" y="482"/>
                    <a:pt x="270" y="1032"/>
                    <a:pt x="281" y="1052"/>
                  </a:cubicBezTo>
                  <a:cubicBezTo>
                    <a:pt x="288" y="1063"/>
                    <a:pt x="1267" y="451"/>
                    <a:pt x="1281" y="475"/>
                  </a:cubicBezTo>
                  <a:cubicBezTo>
                    <a:pt x="1285" y="482"/>
                    <a:pt x="288" y="1039"/>
                    <a:pt x="295" y="1051"/>
                  </a:cubicBezTo>
                  <a:cubicBezTo>
                    <a:pt x="300" y="1060"/>
                    <a:pt x="1275" y="464"/>
                    <a:pt x="1284" y="480"/>
                  </a:cubicBezTo>
                  <a:cubicBezTo>
                    <a:pt x="1296" y="500"/>
                    <a:pt x="294" y="1033"/>
                    <a:pt x="306" y="1053"/>
                  </a:cubicBezTo>
                  <a:cubicBezTo>
                    <a:pt x="319" y="1076"/>
                    <a:pt x="1281" y="478"/>
                    <a:pt x="1286" y="487"/>
                  </a:cubicBezTo>
                  <a:cubicBezTo>
                    <a:pt x="1300" y="511"/>
                    <a:pt x="317" y="1047"/>
                    <a:pt x="321" y="1053"/>
                  </a:cubicBezTo>
                  <a:cubicBezTo>
                    <a:pt x="327" y="1063"/>
                    <a:pt x="1270" y="480"/>
                    <a:pt x="1281" y="499"/>
                  </a:cubicBezTo>
                  <a:cubicBezTo>
                    <a:pt x="1286" y="508"/>
                    <a:pt x="326" y="1041"/>
                    <a:pt x="333" y="1053"/>
                  </a:cubicBezTo>
                  <a:cubicBezTo>
                    <a:pt x="341" y="1067"/>
                    <a:pt x="1271" y="482"/>
                    <a:pt x="1284" y="504"/>
                  </a:cubicBezTo>
                  <a:cubicBezTo>
                    <a:pt x="1287" y="510"/>
                    <a:pt x="344" y="1040"/>
                    <a:pt x="350" y="1051"/>
                  </a:cubicBezTo>
                  <a:cubicBezTo>
                    <a:pt x="363" y="1073"/>
                    <a:pt x="1279" y="505"/>
                    <a:pt x="1283" y="513"/>
                  </a:cubicBezTo>
                  <a:cubicBezTo>
                    <a:pt x="1288" y="520"/>
                    <a:pt x="351" y="1035"/>
                    <a:pt x="362" y="1052"/>
                  </a:cubicBezTo>
                  <a:cubicBezTo>
                    <a:pt x="373" y="1073"/>
                    <a:pt x="1274" y="507"/>
                    <a:pt x="1282" y="521"/>
                  </a:cubicBezTo>
                  <a:cubicBezTo>
                    <a:pt x="1287" y="530"/>
                    <a:pt x="361" y="1032"/>
                    <a:pt x="373" y="1053"/>
                  </a:cubicBezTo>
                  <a:cubicBezTo>
                    <a:pt x="384" y="1071"/>
                    <a:pt x="1276" y="515"/>
                    <a:pt x="1283" y="528"/>
                  </a:cubicBezTo>
                  <a:cubicBezTo>
                    <a:pt x="1288" y="537"/>
                    <a:pt x="380" y="1039"/>
                    <a:pt x="387" y="1052"/>
                  </a:cubicBezTo>
                  <a:cubicBezTo>
                    <a:pt x="400" y="1074"/>
                    <a:pt x="1276" y="517"/>
                    <a:pt x="1286" y="534"/>
                  </a:cubicBezTo>
                  <a:cubicBezTo>
                    <a:pt x="1296" y="551"/>
                    <a:pt x="394" y="1037"/>
                    <a:pt x="402" y="1052"/>
                  </a:cubicBezTo>
                  <a:cubicBezTo>
                    <a:pt x="413" y="1071"/>
                    <a:pt x="1273" y="528"/>
                    <a:pt x="1282" y="544"/>
                  </a:cubicBezTo>
                  <a:cubicBezTo>
                    <a:pt x="1293" y="562"/>
                    <a:pt x="408" y="1044"/>
                    <a:pt x="413" y="1054"/>
                  </a:cubicBezTo>
                  <a:cubicBezTo>
                    <a:pt x="424" y="1073"/>
                    <a:pt x="1281" y="542"/>
                    <a:pt x="1286" y="550"/>
                  </a:cubicBezTo>
                  <a:cubicBezTo>
                    <a:pt x="1291" y="559"/>
                    <a:pt x="413" y="1034"/>
                    <a:pt x="425" y="1055"/>
                  </a:cubicBezTo>
                  <a:cubicBezTo>
                    <a:pt x="435" y="1072"/>
                    <a:pt x="1277" y="543"/>
                    <a:pt x="1285" y="558"/>
                  </a:cubicBezTo>
                  <a:cubicBezTo>
                    <a:pt x="1292" y="570"/>
                    <a:pt x="434" y="1044"/>
                    <a:pt x="440" y="1054"/>
                  </a:cubicBezTo>
                  <a:cubicBezTo>
                    <a:pt x="452" y="1074"/>
                    <a:pt x="1281" y="562"/>
                    <a:pt x="1283" y="567"/>
                  </a:cubicBezTo>
                  <a:cubicBezTo>
                    <a:pt x="1293" y="583"/>
                    <a:pt x="452" y="1045"/>
                    <a:pt x="456" y="1053"/>
                  </a:cubicBezTo>
                  <a:cubicBezTo>
                    <a:pt x="459" y="1057"/>
                    <a:pt x="1270" y="557"/>
                    <a:pt x="1281" y="576"/>
                  </a:cubicBezTo>
                  <a:cubicBezTo>
                    <a:pt x="1293" y="596"/>
                    <a:pt x="464" y="1039"/>
                    <a:pt x="471" y="1052"/>
                  </a:cubicBezTo>
                  <a:cubicBezTo>
                    <a:pt x="479" y="1066"/>
                    <a:pt x="1274" y="563"/>
                    <a:pt x="1285" y="582"/>
                  </a:cubicBezTo>
                  <a:cubicBezTo>
                    <a:pt x="1291" y="593"/>
                    <a:pt x="468" y="1036"/>
                    <a:pt x="479" y="1055"/>
                  </a:cubicBezTo>
                  <a:cubicBezTo>
                    <a:pt x="486" y="1067"/>
                    <a:pt x="1274" y="579"/>
                    <a:pt x="1282" y="592"/>
                  </a:cubicBezTo>
                  <a:cubicBezTo>
                    <a:pt x="1286" y="600"/>
                    <a:pt x="491" y="1041"/>
                    <a:pt x="498" y="1052"/>
                  </a:cubicBezTo>
                  <a:cubicBezTo>
                    <a:pt x="502" y="1060"/>
                    <a:pt x="1280" y="595"/>
                    <a:pt x="1283" y="599"/>
                  </a:cubicBezTo>
                  <a:cubicBezTo>
                    <a:pt x="1286" y="605"/>
                    <a:pt x="498" y="1037"/>
                    <a:pt x="508" y="1054"/>
                  </a:cubicBezTo>
                  <a:cubicBezTo>
                    <a:pt x="512" y="1061"/>
                    <a:pt x="1275" y="590"/>
                    <a:pt x="1284" y="606"/>
                  </a:cubicBezTo>
                  <a:cubicBezTo>
                    <a:pt x="1295" y="625"/>
                    <a:pt x="510" y="1035"/>
                    <a:pt x="521" y="1054"/>
                  </a:cubicBezTo>
                  <a:cubicBezTo>
                    <a:pt x="530" y="1070"/>
                    <a:pt x="1276" y="607"/>
                    <a:pt x="1281" y="615"/>
                  </a:cubicBezTo>
                  <a:cubicBezTo>
                    <a:pt x="1291" y="633"/>
                    <a:pt x="529" y="1041"/>
                    <a:pt x="537" y="1053"/>
                  </a:cubicBezTo>
                  <a:cubicBezTo>
                    <a:pt x="540" y="1059"/>
                    <a:pt x="1279" y="618"/>
                    <a:pt x="1281" y="623"/>
                  </a:cubicBezTo>
                  <a:cubicBezTo>
                    <a:pt x="1291" y="639"/>
                    <a:pt x="539" y="1041"/>
                    <a:pt x="547" y="1055"/>
                  </a:cubicBezTo>
                  <a:cubicBezTo>
                    <a:pt x="556" y="1071"/>
                    <a:pt x="1275" y="613"/>
                    <a:pt x="1285" y="629"/>
                  </a:cubicBezTo>
                  <a:cubicBezTo>
                    <a:pt x="1290" y="638"/>
                    <a:pt x="566" y="1047"/>
                    <a:pt x="568" y="1051"/>
                  </a:cubicBezTo>
                  <a:cubicBezTo>
                    <a:pt x="571" y="1058"/>
                    <a:pt x="1274" y="626"/>
                    <a:pt x="1281" y="639"/>
                  </a:cubicBezTo>
                  <a:cubicBezTo>
                    <a:pt x="1291" y="656"/>
                    <a:pt x="569" y="1048"/>
                    <a:pt x="573" y="1055"/>
                  </a:cubicBezTo>
                  <a:cubicBezTo>
                    <a:pt x="576" y="1059"/>
                    <a:pt x="1276" y="640"/>
                    <a:pt x="1280" y="647"/>
                  </a:cubicBezTo>
                  <a:cubicBezTo>
                    <a:pt x="1286" y="658"/>
                    <a:pt x="586" y="1045"/>
                    <a:pt x="590" y="1053"/>
                  </a:cubicBezTo>
                  <a:cubicBezTo>
                    <a:pt x="593" y="1058"/>
                    <a:pt x="1279" y="650"/>
                    <a:pt x="1281" y="654"/>
                  </a:cubicBezTo>
                  <a:cubicBezTo>
                    <a:pt x="1286" y="663"/>
                    <a:pt x="592" y="1038"/>
                    <a:pt x="602" y="1055"/>
                  </a:cubicBezTo>
                  <a:cubicBezTo>
                    <a:pt x="607" y="1063"/>
                    <a:pt x="1279" y="652"/>
                    <a:pt x="1284" y="661"/>
                  </a:cubicBezTo>
                  <a:cubicBezTo>
                    <a:pt x="1290" y="671"/>
                    <a:pt x="615" y="1038"/>
                    <a:pt x="622" y="1051"/>
                  </a:cubicBezTo>
                  <a:cubicBezTo>
                    <a:pt x="627" y="1060"/>
                    <a:pt x="1277" y="656"/>
                    <a:pt x="1284" y="669"/>
                  </a:cubicBezTo>
                  <a:cubicBezTo>
                    <a:pt x="1292" y="683"/>
                    <a:pt x="628" y="1038"/>
                    <a:pt x="636" y="1051"/>
                  </a:cubicBezTo>
                  <a:cubicBezTo>
                    <a:pt x="638" y="1056"/>
                    <a:pt x="1278" y="667"/>
                    <a:pt x="1284" y="677"/>
                  </a:cubicBezTo>
                  <a:cubicBezTo>
                    <a:pt x="1287" y="682"/>
                    <a:pt x="640" y="1036"/>
                    <a:pt x="649" y="1052"/>
                  </a:cubicBezTo>
                  <a:cubicBezTo>
                    <a:pt x="651" y="1055"/>
                    <a:pt x="1276" y="676"/>
                    <a:pt x="1282" y="686"/>
                  </a:cubicBezTo>
                  <a:cubicBezTo>
                    <a:pt x="1289" y="697"/>
                    <a:pt x="655" y="1043"/>
                    <a:pt x="661" y="1052"/>
                  </a:cubicBezTo>
                  <a:cubicBezTo>
                    <a:pt x="666" y="1062"/>
                    <a:pt x="1272" y="681"/>
                    <a:pt x="1280" y="695"/>
                  </a:cubicBezTo>
                  <a:cubicBezTo>
                    <a:pt x="1284" y="701"/>
                    <a:pt x="662" y="1043"/>
                    <a:pt x="669" y="1055"/>
                  </a:cubicBezTo>
                  <a:cubicBezTo>
                    <a:pt x="674" y="1064"/>
                    <a:pt x="1280" y="687"/>
                    <a:pt x="1286" y="698"/>
                  </a:cubicBezTo>
                  <a:cubicBezTo>
                    <a:pt x="1288" y="702"/>
                    <a:pt x="686" y="1048"/>
                    <a:pt x="688" y="1052"/>
                  </a:cubicBezTo>
                  <a:cubicBezTo>
                    <a:pt x="690" y="1055"/>
                    <a:pt x="1279" y="702"/>
                    <a:pt x="1283" y="708"/>
                  </a:cubicBezTo>
                  <a:cubicBezTo>
                    <a:pt x="1289" y="719"/>
                    <a:pt x="695" y="1042"/>
                    <a:pt x="701" y="1052"/>
                  </a:cubicBezTo>
                  <a:cubicBezTo>
                    <a:pt x="707" y="1062"/>
                    <a:pt x="1275" y="705"/>
                    <a:pt x="1282" y="717"/>
                  </a:cubicBezTo>
                  <a:cubicBezTo>
                    <a:pt x="1286" y="725"/>
                    <a:pt x="711" y="1040"/>
                    <a:pt x="717" y="1051"/>
                  </a:cubicBezTo>
                  <a:cubicBezTo>
                    <a:pt x="719" y="1054"/>
                    <a:pt x="1275" y="712"/>
                    <a:pt x="1283" y="725"/>
                  </a:cubicBezTo>
                  <a:cubicBezTo>
                    <a:pt x="1291" y="738"/>
                    <a:pt x="722" y="1046"/>
                    <a:pt x="726" y="1053"/>
                  </a:cubicBezTo>
                  <a:cubicBezTo>
                    <a:pt x="729" y="1058"/>
                    <a:pt x="1274" y="724"/>
                    <a:pt x="1280" y="734"/>
                  </a:cubicBezTo>
                  <a:cubicBezTo>
                    <a:pt x="1281" y="736"/>
                    <a:pt x="734" y="1038"/>
                    <a:pt x="742" y="1051"/>
                  </a:cubicBezTo>
                  <a:cubicBezTo>
                    <a:pt x="745" y="1057"/>
                    <a:pt x="1276" y="733"/>
                    <a:pt x="1280" y="741"/>
                  </a:cubicBezTo>
                  <a:cubicBezTo>
                    <a:pt x="1286" y="751"/>
                    <a:pt x="751" y="1046"/>
                    <a:pt x="755" y="1052"/>
                  </a:cubicBezTo>
                  <a:cubicBezTo>
                    <a:pt x="759" y="1060"/>
                    <a:pt x="1281" y="739"/>
                    <a:pt x="1285" y="746"/>
                  </a:cubicBezTo>
                  <a:cubicBezTo>
                    <a:pt x="1287" y="749"/>
                    <a:pt x="759" y="1040"/>
                    <a:pt x="766" y="1052"/>
                  </a:cubicBezTo>
                  <a:cubicBezTo>
                    <a:pt x="770" y="1059"/>
                    <a:pt x="1278" y="749"/>
                    <a:pt x="1281" y="755"/>
                  </a:cubicBezTo>
                  <a:cubicBezTo>
                    <a:pt x="1286" y="763"/>
                    <a:pt x="770" y="1042"/>
                    <a:pt x="777" y="1054"/>
                  </a:cubicBezTo>
                  <a:cubicBezTo>
                    <a:pt x="780" y="1060"/>
                    <a:pt x="1276" y="756"/>
                    <a:pt x="1280" y="764"/>
                  </a:cubicBezTo>
                  <a:cubicBezTo>
                    <a:pt x="1282" y="766"/>
                    <a:pt x="787" y="1043"/>
                    <a:pt x="793" y="1053"/>
                  </a:cubicBezTo>
                  <a:cubicBezTo>
                    <a:pt x="797" y="1061"/>
                    <a:pt x="1280" y="760"/>
                    <a:pt x="1285" y="768"/>
                  </a:cubicBezTo>
                  <a:cubicBezTo>
                    <a:pt x="1291" y="778"/>
                    <a:pt x="806" y="1049"/>
                    <a:pt x="808" y="1052"/>
                  </a:cubicBezTo>
                  <a:cubicBezTo>
                    <a:pt x="812" y="1058"/>
                    <a:pt x="1278" y="766"/>
                    <a:pt x="1284" y="777"/>
                  </a:cubicBezTo>
                  <a:cubicBezTo>
                    <a:pt x="1286" y="780"/>
                    <a:pt x="816" y="1050"/>
                    <a:pt x="818" y="1053"/>
                  </a:cubicBezTo>
                  <a:cubicBezTo>
                    <a:pt x="822" y="1059"/>
                    <a:pt x="1278" y="774"/>
                    <a:pt x="1284" y="785"/>
                  </a:cubicBezTo>
                  <a:cubicBezTo>
                    <a:pt x="1290" y="796"/>
                    <a:pt x="827" y="1050"/>
                    <a:pt x="830" y="1054"/>
                  </a:cubicBezTo>
                  <a:cubicBezTo>
                    <a:pt x="834" y="1062"/>
                    <a:pt x="1281" y="783"/>
                    <a:pt x="1286" y="791"/>
                  </a:cubicBezTo>
                  <a:cubicBezTo>
                    <a:pt x="1287" y="793"/>
                    <a:pt x="839" y="1047"/>
                    <a:pt x="843" y="1054"/>
                  </a:cubicBezTo>
                  <a:cubicBezTo>
                    <a:pt x="848" y="1062"/>
                    <a:pt x="1279" y="792"/>
                    <a:pt x="1283" y="799"/>
                  </a:cubicBezTo>
                  <a:cubicBezTo>
                    <a:pt x="1287" y="806"/>
                    <a:pt x="850" y="1043"/>
                    <a:pt x="856" y="1053"/>
                  </a:cubicBezTo>
                  <a:cubicBezTo>
                    <a:pt x="861" y="1062"/>
                    <a:pt x="1280" y="806"/>
                    <a:pt x="1282" y="808"/>
                  </a:cubicBezTo>
                  <a:cubicBezTo>
                    <a:pt x="1284" y="812"/>
                    <a:pt x="869" y="1050"/>
                    <a:pt x="871" y="1053"/>
                  </a:cubicBezTo>
                  <a:cubicBezTo>
                    <a:pt x="875" y="1061"/>
                    <a:pt x="1279" y="806"/>
                    <a:pt x="1284" y="815"/>
                  </a:cubicBezTo>
                  <a:cubicBezTo>
                    <a:pt x="1287" y="821"/>
                    <a:pt x="884" y="1045"/>
                    <a:pt x="888" y="1052"/>
                  </a:cubicBezTo>
                  <a:cubicBezTo>
                    <a:pt x="892" y="1059"/>
                    <a:pt x="1281" y="818"/>
                    <a:pt x="1284" y="823"/>
                  </a:cubicBezTo>
                  <a:cubicBezTo>
                    <a:pt x="1285" y="826"/>
                    <a:pt x="899" y="1048"/>
                    <a:pt x="902" y="1052"/>
                  </a:cubicBezTo>
                  <a:cubicBezTo>
                    <a:pt x="903" y="1055"/>
                    <a:pt x="1276" y="823"/>
                    <a:pt x="1281" y="833"/>
                  </a:cubicBezTo>
                  <a:cubicBezTo>
                    <a:pt x="1286" y="841"/>
                    <a:pt x="909" y="1047"/>
                    <a:pt x="913" y="1053"/>
                  </a:cubicBezTo>
                  <a:cubicBezTo>
                    <a:pt x="914" y="1056"/>
                    <a:pt x="1282" y="833"/>
                    <a:pt x="1285" y="839"/>
                  </a:cubicBezTo>
                  <a:cubicBezTo>
                    <a:pt x="1288" y="844"/>
                    <a:pt x="921" y="1046"/>
                    <a:pt x="925" y="1053"/>
                  </a:cubicBezTo>
                  <a:cubicBezTo>
                    <a:pt x="928" y="1058"/>
                    <a:pt x="1278" y="842"/>
                    <a:pt x="1281" y="848"/>
                  </a:cubicBezTo>
                  <a:cubicBezTo>
                    <a:pt x="1284" y="852"/>
                    <a:pt x="938" y="1051"/>
                    <a:pt x="939" y="1053"/>
                  </a:cubicBezTo>
                  <a:cubicBezTo>
                    <a:pt x="941" y="1056"/>
                    <a:pt x="1282" y="851"/>
                    <a:pt x="1283" y="854"/>
                  </a:cubicBezTo>
                  <a:cubicBezTo>
                    <a:pt x="1288" y="862"/>
                    <a:pt x="952" y="1050"/>
                    <a:pt x="953" y="1053"/>
                  </a:cubicBezTo>
                  <a:cubicBezTo>
                    <a:pt x="955" y="1056"/>
                    <a:pt x="1283" y="856"/>
                    <a:pt x="1286" y="861"/>
                  </a:cubicBezTo>
                  <a:cubicBezTo>
                    <a:pt x="1287" y="863"/>
                    <a:pt x="963" y="1052"/>
                    <a:pt x="964" y="1053"/>
                  </a:cubicBezTo>
                  <a:cubicBezTo>
                    <a:pt x="966" y="1057"/>
                    <a:pt x="1278" y="867"/>
                    <a:pt x="1280" y="871"/>
                  </a:cubicBezTo>
                  <a:cubicBezTo>
                    <a:pt x="1281" y="873"/>
                    <a:pt x="980" y="1048"/>
                    <a:pt x="982" y="1052"/>
                  </a:cubicBezTo>
                  <a:cubicBezTo>
                    <a:pt x="985" y="1057"/>
                    <a:pt x="1279" y="873"/>
                    <a:pt x="1282" y="878"/>
                  </a:cubicBezTo>
                  <a:cubicBezTo>
                    <a:pt x="1283" y="880"/>
                    <a:pt x="989" y="1051"/>
                    <a:pt x="990" y="1053"/>
                  </a:cubicBezTo>
                  <a:cubicBezTo>
                    <a:pt x="992" y="1057"/>
                    <a:pt x="1277" y="879"/>
                    <a:pt x="1281" y="886"/>
                  </a:cubicBezTo>
                  <a:cubicBezTo>
                    <a:pt x="1283" y="889"/>
                    <a:pt x="1002" y="1048"/>
                    <a:pt x="1005" y="1052"/>
                  </a:cubicBezTo>
                  <a:cubicBezTo>
                    <a:pt x="1008" y="1058"/>
                    <a:pt x="1282" y="889"/>
                    <a:pt x="1283" y="891"/>
                  </a:cubicBezTo>
                  <a:cubicBezTo>
                    <a:pt x="1285" y="893"/>
                    <a:pt x="1012" y="1049"/>
                    <a:pt x="1015" y="1055"/>
                  </a:cubicBezTo>
                  <a:cubicBezTo>
                    <a:pt x="1016" y="1057"/>
                    <a:pt x="1284" y="896"/>
                    <a:pt x="1285" y="899"/>
                  </a:cubicBezTo>
                  <a:cubicBezTo>
                    <a:pt x="1287" y="901"/>
                    <a:pt x="1029" y="1049"/>
                    <a:pt x="1031" y="1053"/>
                  </a:cubicBezTo>
                  <a:cubicBezTo>
                    <a:pt x="1034" y="1058"/>
                    <a:pt x="1282" y="905"/>
                    <a:pt x="1283" y="907"/>
                  </a:cubicBezTo>
                  <a:cubicBezTo>
                    <a:pt x="1286" y="912"/>
                    <a:pt x="1045" y="1046"/>
                    <a:pt x="1048" y="1051"/>
                  </a:cubicBezTo>
                  <a:cubicBezTo>
                    <a:pt x="1049" y="1053"/>
                    <a:pt x="1285" y="912"/>
                    <a:pt x="1286" y="914"/>
                  </a:cubicBezTo>
                  <a:cubicBezTo>
                    <a:pt x="1289" y="918"/>
                    <a:pt x="1058" y="1050"/>
                    <a:pt x="1059" y="1053"/>
                  </a:cubicBezTo>
                  <a:cubicBezTo>
                    <a:pt x="1062" y="1058"/>
                    <a:pt x="1285" y="919"/>
                    <a:pt x="1286" y="922"/>
                  </a:cubicBezTo>
                  <a:cubicBezTo>
                    <a:pt x="1289" y="927"/>
                    <a:pt x="1071" y="1051"/>
                    <a:pt x="1073" y="1053"/>
                  </a:cubicBezTo>
                  <a:cubicBezTo>
                    <a:pt x="1074" y="1056"/>
                    <a:pt x="1281" y="931"/>
                    <a:pt x="1282" y="933"/>
                  </a:cubicBezTo>
                  <a:cubicBezTo>
                    <a:pt x="1283" y="935"/>
                    <a:pt x="1084" y="1053"/>
                    <a:pt x="1085" y="1055"/>
                  </a:cubicBezTo>
                  <a:cubicBezTo>
                    <a:pt x="1086" y="1058"/>
                    <a:pt x="1278" y="937"/>
                    <a:pt x="1281" y="942"/>
                  </a:cubicBezTo>
                  <a:cubicBezTo>
                    <a:pt x="1283" y="946"/>
                    <a:pt x="1099" y="1049"/>
                    <a:pt x="1102" y="1053"/>
                  </a:cubicBezTo>
                  <a:cubicBezTo>
                    <a:pt x="1103" y="1055"/>
                    <a:pt x="1281" y="948"/>
                    <a:pt x="1281" y="949"/>
                  </a:cubicBezTo>
                  <a:cubicBezTo>
                    <a:pt x="1283" y="952"/>
                    <a:pt x="1113" y="1050"/>
                    <a:pt x="1115" y="1053"/>
                  </a:cubicBezTo>
                  <a:cubicBezTo>
                    <a:pt x="1116" y="1054"/>
                    <a:pt x="1286" y="953"/>
                    <a:pt x="1286" y="954"/>
                  </a:cubicBezTo>
                  <a:cubicBezTo>
                    <a:pt x="1288" y="957"/>
                    <a:pt x="1128" y="1050"/>
                    <a:pt x="1129" y="1052"/>
                  </a:cubicBezTo>
                  <a:cubicBezTo>
                    <a:pt x="1131" y="1055"/>
                    <a:pt x="1281" y="960"/>
                    <a:pt x="1283" y="963"/>
                  </a:cubicBezTo>
                  <a:cubicBezTo>
                    <a:pt x="1285" y="967"/>
                    <a:pt x="1135" y="1052"/>
                    <a:pt x="1136" y="1055"/>
                  </a:cubicBezTo>
                  <a:cubicBezTo>
                    <a:pt x="1137" y="1056"/>
                    <a:pt x="1283" y="968"/>
                    <a:pt x="1284" y="970"/>
                  </a:cubicBezTo>
                  <a:cubicBezTo>
                    <a:pt x="1286" y="972"/>
                    <a:pt x="1153" y="1049"/>
                    <a:pt x="1154" y="1052"/>
                  </a:cubicBezTo>
                  <a:cubicBezTo>
                    <a:pt x="1155" y="1053"/>
                    <a:pt x="1281" y="976"/>
                    <a:pt x="1282" y="978"/>
                  </a:cubicBezTo>
                  <a:cubicBezTo>
                    <a:pt x="1283" y="981"/>
                    <a:pt x="1166" y="1050"/>
                    <a:pt x="1167" y="1052"/>
                  </a:cubicBezTo>
                  <a:cubicBezTo>
                    <a:pt x="1168" y="1054"/>
                    <a:pt x="1284" y="982"/>
                    <a:pt x="1285" y="984"/>
                  </a:cubicBezTo>
                  <a:cubicBezTo>
                    <a:pt x="1287" y="987"/>
                    <a:pt x="1178" y="1053"/>
                    <a:pt x="1178" y="1054"/>
                  </a:cubicBezTo>
                  <a:cubicBezTo>
                    <a:pt x="1179" y="1055"/>
                    <a:pt x="1282" y="992"/>
                    <a:pt x="1283" y="994"/>
                  </a:cubicBezTo>
                  <a:cubicBezTo>
                    <a:pt x="1284" y="995"/>
                    <a:pt x="1191" y="1054"/>
                    <a:pt x="1191" y="1054"/>
                  </a:cubicBezTo>
                  <a:cubicBezTo>
                    <a:pt x="1191" y="1055"/>
                    <a:pt x="1285" y="998"/>
                    <a:pt x="1285" y="1000"/>
                  </a:cubicBezTo>
                  <a:cubicBezTo>
                    <a:pt x="1286" y="1002"/>
                    <a:pt x="1206" y="1051"/>
                    <a:pt x="1207" y="1053"/>
                  </a:cubicBezTo>
                  <a:cubicBezTo>
                    <a:pt x="1208" y="1054"/>
                    <a:pt x="1281" y="1008"/>
                    <a:pt x="1282" y="1010"/>
                  </a:cubicBezTo>
                  <a:cubicBezTo>
                    <a:pt x="1282" y="1010"/>
                    <a:pt x="1217" y="1053"/>
                    <a:pt x="1218" y="1054"/>
                  </a:cubicBezTo>
                  <a:cubicBezTo>
                    <a:pt x="1218" y="1055"/>
                    <a:pt x="1286" y="1014"/>
                    <a:pt x="1286" y="1015"/>
                  </a:cubicBezTo>
                  <a:cubicBezTo>
                    <a:pt x="1286" y="1015"/>
                    <a:pt x="1236" y="1051"/>
                    <a:pt x="1236" y="1051"/>
                  </a:cubicBezTo>
                  <a:cubicBezTo>
                    <a:pt x="1236" y="1052"/>
                    <a:pt x="1279" y="1025"/>
                    <a:pt x="1280" y="1026"/>
                  </a:cubicBezTo>
                  <a:cubicBezTo>
                    <a:pt x="1280" y="1027"/>
                    <a:pt x="1248" y="1052"/>
                    <a:pt x="1248" y="1052"/>
                  </a:cubicBezTo>
                  <a:cubicBezTo>
                    <a:pt x="1248" y="1053"/>
                    <a:pt x="1285" y="1030"/>
                    <a:pt x="1285" y="1031"/>
                  </a:cubicBezTo>
                  <a:cubicBezTo>
                    <a:pt x="1286" y="1031"/>
                    <a:pt x="1259" y="1054"/>
                    <a:pt x="1260" y="1054"/>
                  </a:cubicBezTo>
                  <a:cubicBezTo>
                    <a:pt x="1260" y="1054"/>
                    <a:pt x="1280" y="1042"/>
                    <a:pt x="1280" y="1042"/>
                  </a:cubicBezTo>
                  <a:cubicBezTo>
                    <a:pt x="1280" y="1042"/>
                    <a:pt x="1278" y="1051"/>
                    <a:pt x="1278" y="1052"/>
                  </a:cubicBezTo>
                  <a:cubicBezTo>
                    <a:pt x="1278" y="1052"/>
                    <a:pt x="1284" y="1048"/>
                    <a:pt x="1284" y="1048"/>
                  </a:cubicBezTo>
                </a:path>
              </a:pathLst>
            </a:custGeom>
            <a:noFill/>
            <a:ln w="17" cap="rnd">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44000" tIns="41476" rIns="144000" bIns="41476" numCol="1" anchor="t" anchorCtr="0" compatLnSpc="1">
              <a:prstTxWarp prst="textNoShape">
                <a:avLst/>
              </a:prstTxWarp>
            </a:bodyPr>
            <a:lstStyle/>
            <a:p>
              <a:pPr lvl="0" algn="ctr">
                <a:spcBef>
                  <a:spcPts val="1200"/>
                </a:spcBef>
              </a:pPr>
              <a:endParaRPr lang="en-ZA" sz="500" b="1" dirty="0" smtClean="0"/>
            </a:p>
            <a:p>
              <a:pPr lvl="0" algn="ctr">
                <a:spcBef>
                  <a:spcPts val="1200"/>
                </a:spcBef>
              </a:pPr>
              <a:r>
                <a:rPr lang="en-ZA" sz="1400" b="1" dirty="0" smtClean="0"/>
                <a:t>Major Functions</a:t>
              </a:r>
              <a:endParaRPr lang="en-ZA" sz="1200" dirty="0" smtClean="0"/>
            </a:p>
            <a:p>
              <a:pPr marL="171450" lvl="0" indent="-171450">
                <a:spcBef>
                  <a:spcPts val="1200"/>
                </a:spcBef>
                <a:buFont typeface="Arial" panose="020B0604020202020204" pitchFamily="34" charset="0"/>
                <a:buChar char="•"/>
              </a:pPr>
              <a:endParaRPr lang="en-ZA" sz="100" dirty="0" smtClean="0"/>
            </a:p>
            <a:p>
              <a:pPr marL="171450" lvl="0" indent="-171450" algn="just">
                <a:spcBef>
                  <a:spcPts val="1200"/>
                </a:spcBef>
                <a:buFont typeface="Arial" panose="020B0604020202020204" pitchFamily="34" charset="0"/>
                <a:buChar char="•"/>
              </a:pPr>
              <a:r>
                <a:rPr lang="en-ZA" sz="1400" dirty="0" smtClean="0"/>
                <a:t>Investigate </a:t>
              </a:r>
              <a:r>
                <a:rPr lang="en-ZA" sz="1400" dirty="0"/>
                <a:t>corruption, </a:t>
              </a:r>
              <a:r>
                <a:rPr lang="en-ZA" sz="1400" dirty="0" smtClean="0"/>
                <a:t>malpractice </a:t>
              </a:r>
              <a:r>
                <a:rPr lang="en-ZA" sz="1400" dirty="0"/>
                <a:t>and maladministration</a:t>
              </a:r>
            </a:p>
            <a:p>
              <a:pPr marL="171450" lvl="0" indent="-171450" algn="just">
                <a:spcBef>
                  <a:spcPts val="1200"/>
                </a:spcBef>
                <a:buFont typeface="Arial" panose="020B0604020202020204" pitchFamily="34" charset="0"/>
                <a:buChar char="•"/>
              </a:pPr>
              <a:r>
                <a:rPr lang="en-ZA" sz="1400" dirty="0" smtClean="0"/>
                <a:t>Institute </a:t>
              </a:r>
              <a:r>
                <a:rPr lang="en-ZA" sz="1400" dirty="0"/>
                <a:t>civil proceedings</a:t>
              </a:r>
            </a:p>
          </p:txBody>
        </p:sp>
        <p:grpSp>
          <p:nvGrpSpPr>
            <p:cNvPr id="26" name="Group 112"/>
            <p:cNvGrpSpPr>
              <a:grpSpLocks noChangeAspect="1"/>
            </p:cNvGrpSpPr>
            <p:nvPr/>
          </p:nvGrpSpPr>
          <p:grpSpPr bwMode="auto">
            <a:xfrm>
              <a:off x="325666" y="4161606"/>
              <a:ext cx="486175" cy="486175"/>
              <a:chOff x="1157" y="393"/>
              <a:chExt cx="340" cy="340"/>
            </a:xfrm>
            <a:solidFill>
              <a:schemeClr val="tx1"/>
            </a:solidFill>
          </p:grpSpPr>
          <p:sp>
            <p:nvSpPr>
              <p:cNvPr id="27" name="Freeform 113"/>
              <p:cNvSpPr>
                <a:spLocks noEditPoints="1"/>
              </p:cNvSpPr>
              <p:nvPr/>
            </p:nvSpPr>
            <p:spPr bwMode="auto">
              <a:xfrm>
                <a:off x="1157" y="393"/>
                <a:ext cx="340" cy="340"/>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grpFill/>
              <a:ln>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GB" dirty="0"/>
              </a:p>
            </p:txBody>
          </p:sp>
          <p:sp>
            <p:nvSpPr>
              <p:cNvPr id="28" name="Freeform 114"/>
              <p:cNvSpPr>
                <a:spLocks noEditPoints="1"/>
              </p:cNvSpPr>
              <p:nvPr/>
            </p:nvSpPr>
            <p:spPr bwMode="auto">
              <a:xfrm>
                <a:off x="1221" y="457"/>
                <a:ext cx="212" cy="177"/>
              </a:xfrm>
              <a:custGeom>
                <a:avLst/>
                <a:gdLst>
                  <a:gd name="T0" fmla="*/ 288 w 320"/>
                  <a:gd name="T1" fmla="*/ 203 h 267"/>
                  <a:gd name="T2" fmla="*/ 277 w 320"/>
                  <a:gd name="T3" fmla="*/ 128 h 267"/>
                  <a:gd name="T4" fmla="*/ 171 w 320"/>
                  <a:gd name="T5" fmla="*/ 75 h 267"/>
                  <a:gd name="T6" fmla="*/ 203 w 320"/>
                  <a:gd name="T7" fmla="*/ 64 h 267"/>
                  <a:gd name="T8" fmla="*/ 192 w 320"/>
                  <a:gd name="T9" fmla="*/ 0 h 267"/>
                  <a:gd name="T10" fmla="*/ 117 w 320"/>
                  <a:gd name="T11" fmla="*/ 11 h 267"/>
                  <a:gd name="T12" fmla="*/ 128 w 320"/>
                  <a:gd name="T13" fmla="*/ 75 h 267"/>
                  <a:gd name="T14" fmla="*/ 149 w 320"/>
                  <a:gd name="T15" fmla="*/ 128 h 267"/>
                  <a:gd name="T16" fmla="*/ 32 w 320"/>
                  <a:gd name="T17" fmla="*/ 139 h 267"/>
                  <a:gd name="T18" fmla="*/ 11 w 320"/>
                  <a:gd name="T19" fmla="*/ 203 h 267"/>
                  <a:gd name="T20" fmla="*/ 0 w 320"/>
                  <a:gd name="T21" fmla="*/ 256 h 267"/>
                  <a:gd name="T22" fmla="*/ 75 w 320"/>
                  <a:gd name="T23" fmla="*/ 267 h 267"/>
                  <a:gd name="T24" fmla="*/ 85 w 320"/>
                  <a:gd name="T25" fmla="*/ 214 h 267"/>
                  <a:gd name="T26" fmla="*/ 53 w 320"/>
                  <a:gd name="T27" fmla="*/ 203 h 267"/>
                  <a:gd name="T28" fmla="*/ 149 w 320"/>
                  <a:gd name="T29" fmla="*/ 150 h 267"/>
                  <a:gd name="T30" fmla="*/ 128 w 320"/>
                  <a:gd name="T31" fmla="*/ 203 h 267"/>
                  <a:gd name="T32" fmla="*/ 117 w 320"/>
                  <a:gd name="T33" fmla="*/ 256 h 267"/>
                  <a:gd name="T34" fmla="*/ 192 w 320"/>
                  <a:gd name="T35" fmla="*/ 267 h 267"/>
                  <a:gd name="T36" fmla="*/ 203 w 320"/>
                  <a:gd name="T37" fmla="*/ 214 h 267"/>
                  <a:gd name="T38" fmla="*/ 171 w 320"/>
                  <a:gd name="T39" fmla="*/ 203 h 267"/>
                  <a:gd name="T40" fmla="*/ 267 w 320"/>
                  <a:gd name="T41" fmla="*/ 150 h 267"/>
                  <a:gd name="T42" fmla="*/ 245 w 320"/>
                  <a:gd name="T43" fmla="*/ 203 h 267"/>
                  <a:gd name="T44" fmla="*/ 235 w 320"/>
                  <a:gd name="T45" fmla="*/ 256 h 267"/>
                  <a:gd name="T46" fmla="*/ 309 w 320"/>
                  <a:gd name="T47" fmla="*/ 267 h 267"/>
                  <a:gd name="T48" fmla="*/ 320 w 320"/>
                  <a:gd name="T49" fmla="*/ 214 h 267"/>
                  <a:gd name="T50" fmla="*/ 139 w 320"/>
                  <a:gd name="T51" fmla="*/ 22 h 267"/>
                  <a:gd name="T52" fmla="*/ 181 w 320"/>
                  <a:gd name="T53" fmla="*/ 54 h 267"/>
                  <a:gd name="T54" fmla="*/ 139 w 320"/>
                  <a:gd name="T55" fmla="*/ 22 h 267"/>
                  <a:gd name="T56" fmla="*/ 21 w 320"/>
                  <a:gd name="T57" fmla="*/ 246 h 267"/>
                  <a:gd name="T58" fmla="*/ 64 w 320"/>
                  <a:gd name="T59" fmla="*/ 224 h 267"/>
                  <a:gd name="T60" fmla="*/ 181 w 320"/>
                  <a:gd name="T61" fmla="*/ 246 h 267"/>
                  <a:gd name="T62" fmla="*/ 139 w 320"/>
                  <a:gd name="T63" fmla="*/ 224 h 267"/>
                  <a:gd name="T64" fmla="*/ 181 w 320"/>
                  <a:gd name="T65" fmla="*/ 246 h 267"/>
                  <a:gd name="T66" fmla="*/ 256 w 320"/>
                  <a:gd name="T67" fmla="*/ 246 h 267"/>
                  <a:gd name="T68" fmla="*/ 299 w 320"/>
                  <a:gd name="T69" fmla="*/ 22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267">
                    <a:moveTo>
                      <a:pt x="309" y="203"/>
                    </a:moveTo>
                    <a:cubicBezTo>
                      <a:pt x="288" y="203"/>
                      <a:pt x="288" y="203"/>
                      <a:pt x="288" y="203"/>
                    </a:cubicBezTo>
                    <a:cubicBezTo>
                      <a:pt x="288" y="139"/>
                      <a:pt x="288" y="139"/>
                      <a:pt x="288" y="139"/>
                    </a:cubicBezTo>
                    <a:cubicBezTo>
                      <a:pt x="288" y="133"/>
                      <a:pt x="283" y="128"/>
                      <a:pt x="277" y="128"/>
                    </a:cubicBezTo>
                    <a:cubicBezTo>
                      <a:pt x="171" y="128"/>
                      <a:pt x="171" y="128"/>
                      <a:pt x="171" y="128"/>
                    </a:cubicBezTo>
                    <a:cubicBezTo>
                      <a:pt x="171" y="75"/>
                      <a:pt x="171" y="75"/>
                      <a:pt x="171" y="75"/>
                    </a:cubicBezTo>
                    <a:cubicBezTo>
                      <a:pt x="192" y="75"/>
                      <a:pt x="192" y="75"/>
                      <a:pt x="192" y="75"/>
                    </a:cubicBezTo>
                    <a:cubicBezTo>
                      <a:pt x="198" y="75"/>
                      <a:pt x="203" y="70"/>
                      <a:pt x="203" y="64"/>
                    </a:cubicBezTo>
                    <a:cubicBezTo>
                      <a:pt x="203" y="11"/>
                      <a:pt x="203" y="11"/>
                      <a:pt x="203" y="11"/>
                    </a:cubicBezTo>
                    <a:cubicBezTo>
                      <a:pt x="203" y="5"/>
                      <a:pt x="198" y="0"/>
                      <a:pt x="192" y="0"/>
                    </a:cubicBezTo>
                    <a:cubicBezTo>
                      <a:pt x="128" y="0"/>
                      <a:pt x="128" y="0"/>
                      <a:pt x="128" y="0"/>
                    </a:cubicBezTo>
                    <a:cubicBezTo>
                      <a:pt x="122" y="0"/>
                      <a:pt x="117" y="5"/>
                      <a:pt x="117" y="11"/>
                    </a:cubicBezTo>
                    <a:cubicBezTo>
                      <a:pt x="117" y="64"/>
                      <a:pt x="117" y="64"/>
                      <a:pt x="117" y="64"/>
                    </a:cubicBezTo>
                    <a:cubicBezTo>
                      <a:pt x="117" y="70"/>
                      <a:pt x="122" y="75"/>
                      <a:pt x="128" y="75"/>
                    </a:cubicBezTo>
                    <a:cubicBezTo>
                      <a:pt x="149" y="75"/>
                      <a:pt x="149" y="75"/>
                      <a:pt x="149" y="75"/>
                    </a:cubicBezTo>
                    <a:cubicBezTo>
                      <a:pt x="149" y="128"/>
                      <a:pt x="149" y="128"/>
                      <a:pt x="149" y="128"/>
                    </a:cubicBezTo>
                    <a:cubicBezTo>
                      <a:pt x="43" y="128"/>
                      <a:pt x="43" y="128"/>
                      <a:pt x="43" y="128"/>
                    </a:cubicBezTo>
                    <a:cubicBezTo>
                      <a:pt x="37" y="128"/>
                      <a:pt x="32" y="133"/>
                      <a:pt x="32" y="139"/>
                    </a:cubicBezTo>
                    <a:cubicBezTo>
                      <a:pt x="32" y="203"/>
                      <a:pt x="32" y="203"/>
                      <a:pt x="32" y="203"/>
                    </a:cubicBezTo>
                    <a:cubicBezTo>
                      <a:pt x="11" y="203"/>
                      <a:pt x="11" y="203"/>
                      <a:pt x="11" y="203"/>
                    </a:cubicBezTo>
                    <a:cubicBezTo>
                      <a:pt x="5" y="203"/>
                      <a:pt x="0" y="208"/>
                      <a:pt x="0" y="214"/>
                    </a:cubicBezTo>
                    <a:cubicBezTo>
                      <a:pt x="0" y="256"/>
                      <a:pt x="0" y="256"/>
                      <a:pt x="0" y="256"/>
                    </a:cubicBezTo>
                    <a:cubicBezTo>
                      <a:pt x="0" y="262"/>
                      <a:pt x="5" y="267"/>
                      <a:pt x="11" y="267"/>
                    </a:cubicBezTo>
                    <a:cubicBezTo>
                      <a:pt x="75" y="267"/>
                      <a:pt x="75" y="267"/>
                      <a:pt x="75" y="267"/>
                    </a:cubicBezTo>
                    <a:cubicBezTo>
                      <a:pt x="81" y="267"/>
                      <a:pt x="85" y="262"/>
                      <a:pt x="85" y="256"/>
                    </a:cubicBezTo>
                    <a:cubicBezTo>
                      <a:pt x="85" y="214"/>
                      <a:pt x="85" y="214"/>
                      <a:pt x="85" y="214"/>
                    </a:cubicBezTo>
                    <a:cubicBezTo>
                      <a:pt x="85" y="208"/>
                      <a:pt x="81" y="203"/>
                      <a:pt x="75" y="203"/>
                    </a:cubicBezTo>
                    <a:cubicBezTo>
                      <a:pt x="53" y="203"/>
                      <a:pt x="53" y="203"/>
                      <a:pt x="53" y="203"/>
                    </a:cubicBezTo>
                    <a:cubicBezTo>
                      <a:pt x="53" y="150"/>
                      <a:pt x="53" y="150"/>
                      <a:pt x="53" y="150"/>
                    </a:cubicBezTo>
                    <a:cubicBezTo>
                      <a:pt x="149" y="150"/>
                      <a:pt x="149" y="150"/>
                      <a:pt x="149" y="150"/>
                    </a:cubicBezTo>
                    <a:cubicBezTo>
                      <a:pt x="149" y="203"/>
                      <a:pt x="149" y="203"/>
                      <a:pt x="149" y="203"/>
                    </a:cubicBezTo>
                    <a:cubicBezTo>
                      <a:pt x="128" y="203"/>
                      <a:pt x="128" y="203"/>
                      <a:pt x="128" y="203"/>
                    </a:cubicBezTo>
                    <a:cubicBezTo>
                      <a:pt x="122" y="203"/>
                      <a:pt x="117" y="208"/>
                      <a:pt x="117" y="214"/>
                    </a:cubicBezTo>
                    <a:cubicBezTo>
                      <a:pt x="117" y="256"/>
                      <a:pt x="117" y="256"/>
                      <a:pt x="117" y="256"/>
                    </a:cubicBezTo>
                    <a:cubicBezTo>
                      <a:pt x="117" y="262"/>
                      <a:pt x="122" y="267"/>
                      <a:pt x="128" y="267"/>
                    </a:cubicBezTo>
                    <a:cubicBezTo>
                      <a:pt x="192" y="267"/>
                      <a:pt x="192" y="267"/>
                      <a:pt x="192" y="267"/>
                    </a:cubicBezTo>
                    <a:cubicBezTo>
                      <a:pt x="198" y="267"/>
                      <a:pt x="203" y="262"/>
                      <a:pt x="203" y="256"/>
                    </a:cubicBezTo>
                    <a:cubicBezTo>
                      <a:pt x="203" y="214"/>
                      <a:pt x="203" y="214"/>
                      <a:pt x="203" y="214"/>
                    </a:cubicBezTo>
                    <a:cubicBezTo>
                      <a:pt x="203" y="208"/>
                      <a:pt x="198" y="203"/>
                      <a:pt x="192" y="203"/>
                    </a:cubicBezTo>
                    <a:cubicBezTo>
                      <a:pt x="171" y="203"/>
                      <a:pt x="171" y="203"/>
                      <a:pt x="171" y="203"/>
                    </a:cubicBezTo>
                    <a:cubicBezTo>
                      <a:pt x="171" y="150"/>
                      <a:pt x="171" y="150"/>
                      <a:pt x="171" y="150"/>
                    </a:cubicBezTo>
                    <a:cubicBezTo>
                      <a:pt x="267" y="150"/>
                      <a:pt x="267" y="150"/>
                      <a:pt x="267" y="150"/>
                    </a:cubicBezTo>
                    <a:cubicBezTo>
                      <a:pt x="267" y="203"/>
                      <a:pt x="267" y="203"/>
                      <a:pt x="267" y="203"/>
                    </a:cubicBezTo>
                    <a:cubicBezTo>
                      <a:pt x="245" y="203"/>
                      <a:pt x="245" y="203"/>
                      <a:pt x="245" y="203"/>
                    </a:cubicBezTo>
                    <a:cubicBezTo>
                      <a:pt x="239" y="203"/>
                      <a:pt x="235" y="208"/>
                      <a:pt x="235" y="214"/>
                    </a:cubicBezTo>
                    <a:cubicBezTo>
                      <a:pt x="235" y="256"/>
                      <a:pt x="235" y="256"/>
                      <a:pt x="235" y="256"/>
                    </a:cubicBezTo>
                    <a:cubicBezTo>
                      <a:pt x="235" y="262"/>
                      <a:pt x="239" y="267"/>
                      <a:pt x="245" y="267"/>
                    </a:cubicBezTo>
                    <a:cubicBezTo>
                      <a:pt x="309" y="267"/>
                      <a:pt x="309" y="267"/>
                      <a:pt x="309" y="267"/>
                    </a:cubicBezTo>
                    <a:cubicBezTo>
                      <a:pt x="315" y="267"/>
                      <a:pt x="320" y="262"/>
                      <a:pt x="320" y="256"/>
                    </a:cubicBezTo>
                    <a:cubicBezTo>
                      <a:pt x="320" y="214"/>
                      <a:pt x="320" y="214"/>
                      <a:pt x="320" y="214"/>
                    </a:cubicBezTo>
                    <a:cubicBezTo>
                      <a:pt x="320" y="208"/>
                      <a:pt x="315" y="203"/>
                      <a:pt x="309" y="203"/>
                    </a:cubicBezTo>
                    <a:close/>
                    <a:moveTo>
                      <a:pt x="139" y="22"/>
                    </a:moveTo>
                    <a:cubicBezTo>
                      <a:pt x="181" y="22"/>
                      <a:pt x="181" y="22"/>
                      <a:pt x="181" y="22"/>
                    </a:cubicBezTo>
                    <a:cubicBezTo>
                      <a:pt x="181" y="54"/>
                      <a:pt x="181" y="54"/>
                      <a:pt x="181" y="54"/>
                    </a:cubicBezTo>
                    <a:cubicBezTo>
                      <a:pt x="139" y="54"/>
                      <a:pt x="139" y="54"/>
                      <a:pt x="139" y="54"/>
                    </a:cubicBezTo>
                    <a:lnTo>
                      <a:pt x="139" y="22"/>
                    </a:lnTo>
                    <a:close/>
                    <a:moveTo>
                      <a:pt x="64" y="246"/>
                    </a:moveTo>
                    <a:cubicBezTo>
                      <a:pt x="21" y="246"/>
                      <a:pt x="21" y="246"/>
                      <a:pt x="21" y="246"/>
                    </a:cubicBezTo>
                    <a:cubicBezTo>
                      <a:pt x="21" y="224"/>
                      <a:pt x="21" y="224"/>
                      <a:pt x="21" y="224"/>
                    </a:cubicBezTo>
                    <a:cubicBezTo>
                      <a:pt x="64" y="224"/>
                      <a:pt x="64" y="224"/>
                      <a:pt x="64" y="224"/>
                    </a:cubicBezTo>
                    <a:lnTo>
                      <a:pt x="64" y="246"/>
                    </a:lnTo>
                    <a:close/>
                    <a:moveTo>
                      <a:pt x="181" y="246"/>
                    </a:moveTo>
                    <a:cubicBezTo>
                      <a:pt x="139" y="246"/>
                      <a:pt x="139" y="246"/>
                      <a:pt x="139" y="246"/>
                    </a:cubicBezTo>
                    <a:cubicBezTo>
                      <a:pt x="139" y="224"/>
                      <a:pt x="139" y="224"/>
                      <a:pt x="139" y="224"/>
                    </a:cubicBezTo>
                    <a:cubicBezTo>
                      <a:pt x="181" y="224"/>
                      <a:pt x="181" y="224"/>
                      <a:pt x="181" y="224"/>
                    </a:cubicBezTo>
                    <a:lnTo>
                      <a:pt x="181" y="246"/>
                    </a:lnTo>
                    <a:close/>
                    <a:moveTo>
                      <a:pt x="299" y="246"/>
                    </a:moveTo>
                    <a:cubicBezTo>
                      <a:pt x="256" y="246"/>
                      <a:pt x="256" y="246"/>
                      <a:pt x="256" y="246"/>
                    </a:cubicBezTo>
                    <a:cubicBezTo>
                      <a:pt x="256" y="224"/>
                      <a:pt x="256" y="224"/>
                      <a:pt x="256" y="224"/>
                    </a:cubicBezTo>
                    <a:cubicBezTo>
                      <a:pt x="299" y="224"/>
                      <a:pt x="299" y="224"/>
                      <a:pt x="299" y="224"/>
                    </a:cubicBezTo>
                    <a:lnTo>
                      <a:pt x="299" y="246"/>
                    </a:lnTo>
                    <a:close/>
                  </a:path>
                </a:pathLst>
              </a:custGeom>
              <a:grpFill/>
              <a:ln>
                <a:solidFill>
                  <a:srgbClr val="FFFF00"/>
                </a:solidFill>
              </a:ln>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10" name="Group 9"/>
          <p:cNvGrpSpPr/>
          <p:nvPr/>
        </p:nvGrpSpPr>
        <p:grpSpPr>
          <a:xfrm>
            <a:off x="3131840" y="4006216"/>
            <a:ext cx="2880320" cy="2519128"/>
            <a:chOff x="3112362" y="4006216"/>
            <a:chExt cx="2880320" cy="2519128"/>
          </a:xfrm>
        </p:grpSpPr>
        <p:sp>
          <p:nvSpPr>
            <p:cNvPr id="21" name="Freeform 20"/>
            <p:cNvSpPr>
              <a:spLocks/>
            </p:cNvSpPr>
            <p:nvPr/>
          </p:nvSpPr>
          <p:spPr bwMode="auto">
            <a:xfrm>
              <a:off x="3112362" y="4006216"/>
              <a:ext cx="2880320" cy="2519128"/>
            </a:xfrm>
            <a:custGeom>
              <a:avLst/>
              <a:gdLst>
                <a:gd name="T0" fmla="*/ 62 w 1304"/>
                <a:gd name="T1" fmla="*/ 29 h 1084"/>
                <a:gd name="T2" fmla="*/ 120 w 1304"/>
                <a:gd name="T3" fmla="*/ 28 h 1084"/>
                <a:gd name="T4" fmla="*/ 173 w 1304"/>
                <a:gd name="T5" fmla="*/ 30 h 1084"/>
                <a:gd name="T6" fmla="*/ 222 w 1304"/>
                <a:gd name="T7" fmla="*/ 30 h 1084"/>
                <a:gd name="T8" fmla="*/ 274 w 1304"/>
                <a:gd name="T9" fmla="*/ 30 h 1084"/>
                <a:gd name="T10" fmla="*/ 328 w 1304"/>
                <a:gd name="T11" fmla="*/ 31 h 1084"/>
                <a:gd name="T12" fmla="*/ 384 w 1304"/>
                <a:gd name="T13" fmla="*/ 29 h 1084"/>
                <a:gd name="T14" fmla="*/ 432 w 1304"/>
                <a:gd name="T15" fmla="*/ 31 h 1084"/>
                <a:gd name="T16" fmla="*/ 490 w 1304"/>
                <a:gd name="T17" fmla="*/ 28 h 1084"/>
                <a:gd name="T18" fmla="*/ 540 w 1304"/>
                <a:gd name="T19" fmla="*/ 30 h 1084"/>
                <a:gd name="T20" fmla="*/ 591 w 1304"/>
                <a:gd name="T21" fmla="*/ 30 h 1084"/>
                <a:gd name="T22" fmla="*/ 644 w 1304"/>
                <a:gd name="T23" fmla="*/ 30 h 1084"/>
                <a:gd name="T24" fmla="*/ 699 w 1304"/>
                <a:gd name="T25" fmla="*/ 28 h 1084"/>
                <a:gd name="T26" fmla="*/ 751 w 1304"/>
                <a:gd name="T27" fmla="*/ 30 h 1084"/>
                <a:gd name="T28" fmla="*/ 811 w 1304"/>
                <a:gd name="T29" fmla="*/ 27 h 1084"/>
                <a:gd name="T30" fmla="*/ 860 w 1304"/>
                <a:gd name="T31" fmla="*/ 31 h 1084"/>
                <a:gd name="T32" fmla="*/ 918 w 1304"/>
                <a:gd name="T33" fmla="*/ 29 h 1084"/>
                <a:gd name="T34" fmla="*/ 969 w 1304"/>
                <a:gd name="T35" fmla="*/ 30 h 1084"/>
                <a:gd name="T36" fmla="*/ 1023 w 1304"/>
                <a:gd name="T37" fmla="*/ 28 h 1084"/>
                <a:gd name="T38" fmla="*/ 1072 w 1304"/>
                <a:gd name="T39" fmla="*/ 31 h 1084"/>
                <a:gd name="T40" fmla="*/ 1132 w 1304"/>
                <a:gd name="T41" fmla="*/ 27 h 1084"/>
                <a:gd name="T42" fmla="*/ 1183 w 1304"/>
                <a:gd name="T43" fmla="*/ 29 h 1084"/>
                <a:gd name="T44" fmla="*/ 1236 w 1304"/>
                <a:gd name="T45" fmla="*/ 28 h 1084"/>
                <a:gd name="T46" fmla="*/ 1285 w 1304"/>
                <a:gd name="T47" fmla="*/ 30 h 1084"/>
                <a:gd name="T48" fmla="*/ 1281 w 1304"/>
                <a:gd name="T49" fmla="*/ 63 h 1084"/>
                <a:gd name="T50" fmla="*/ 1286 w 1304"/>
                <a:gd name="T51" fmla="*/ 92 h 1084"/>
                <a:gd name="T52" fmla="*/ 1283 w 1304"/>
                <a:gd name="T53" fmla="*/ 123 h 1084"/>
                <a:gd name="T54" fmla="*/ 1284 w 1304"/>
                <a:gd name="T55" fmla="*/ 154 h 1084"/>
                <a:gd name="T56" fmla="*/ 1286 w 1304"/>
                <a:gd name="T57" fmla="*/ 184 h 1084"/>
                <a:gd name="T58" fmla="*/ 1282 w 1304"/>
                <a:gd name="T59" fmla="*/ 217 h 1084"/>
                <a:gd name="T60" fmla="*/ 1284 w 1304"/>
                <a:gd name="T61" fmla="*/ 248 h 1084"/>
                <a:gd name="T62" fmla="*/ 1283 w 1304"/>
                <a:gd name="T63" fmla="*/ 280 h 1084"/>
                <a:gd name="T64" fmla="*/ 1284 w 1304"/>
                <a:gd name="T65" fmla="*/ 309 h 1084"/>
                <a:gd name="T66" fmla="*/ 1282 w 1304"/>
                <a:gd name="T67" fmla="*/ 344 h 1084"/>
                <a:gd name="T68" fmla="*/ 1282 w 1304"/>
                <a:gd name="T69" fmla="*/ 375 h 1084"/>
                <a:gd name="T70" fmla="*/ 1280 w 1304"/>
                <a:gd name="T71" fmla="*/ 405 h 1084"/>
                <a:gd name="T72" fmla="*/ 1283 w 1304"/>
                <a:gd name="T73" fmla="*/ 435 h 1084"/>
                <a:gd name="T74" fmla="*/ 1285 w 1304"/>
                <a:gd name="T75" fmla="*/ 464 h 1084"/>
                <a:gd name="T76" fmla="*/ 1281 w 1304"/>
                <a:gd name="T77" fmla="*/ 499 h 1084"/>
                <a:gd name="T78" fmla="*/ 1283 w 1304"/>
                <a:gd name="T79" fmla="*/ 528 h 1084"/>
                <a:gd name="T80" fmla="*/ 1285 w 1304"/>
                <a:gd name="T81" fmla="*/ 558 h 1084"/>
                <a:gd name="T82" fmla="*/ 1282 w 1304"/>
                <a:gd name="T83" fmla="*/ 592 h 1084"/>
                <a:gd name="T84" fmla="*/ 1281 w 1304"/>
                <a:gd name="T85" fmla="*/ 623 h 1084"/>
                <a:gd name="T86" fmla="*/ 1281 w 1304"/>
                <a:gd name="T87" fmla="*/ 654 h 1084"/>
                <a:gd name="T88" fmla="*/ 1282 w 1304"/>
                <a:gd name="T89" fmla="*/ 686 h 1084"/>
                <a:gd name="T90" fmla="*/ 1282 w 1304"/>
                <a:gd name="T91" fmla="*/ 717 h 1084"/>
                <a:gd name="T92" fmla="*/ 1285 w 1304"/>
                <a:gd name="T93" fmla="*/ 746 h 1084"/>
                <a:gd name="T94" fmla="*/ 1284 w 1304"/>
                <a:gd name="T95" fmla="*/ 777 h 1084"/>
                <a:gd name="T96" fmla="*/ 1282 w 1304"/>
                <a:gd name="T97" fmla="*/ 808 h 1084"/>
                <a:gd name="T98" fmla="*/ 1285 w 1304"/>
                <a:gd name="T99" fmla="*/ 839 h 1084"/>
                <a:gd name="T100" fmla="*/ 1280 w 1304"/>
                <a:gd name="T101" fmla="*/ 871 h 1084"/>
                <a:gd name="T102" fmla="*/ 1285 w 1304"/>
                <a:gd name="T103" fmla="*/ 899 h 1084"/>
                <a:gd name="T104" fmla="*/ 1282 w 1304"/>
                <a:gd name="T105" fmla="*/ 933 h 1084"/>
                <a:gd name="T106" fmla="*/ 1283 w 1304"/>
                <a:gd name="T107" fmla="*/ 963 h 1084"/>
                <a:gd name="T108" fmla="*/ 1283 w 1304"/>
                <a:gd name="T109" fmla="*/ 994 h 1084"/>
                <a:gd name="T110" fmla="*/ 1280 w 1304"/>
                <a:gd name="T111" fmla="*/ 1026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084">
                  <a:moveTo>
                    <a:pt x="19" y="31"/>
                  </a:moveTo>
                  <a:cubicBezTo>
                    <a:pt x="19" y="31"/>
                    <a:pt x="23" y="29"/>
                    <a:pt x="23" y="29"/>
                  </a:cubicBezTo>
                  <a:cubicBezTo>
                    <a:pt x="23" y="29"/>
                    <a:pt x="22" y="37"/>
                    <a:pt x="22" y="37"/>
                  </a:cubicBezTo>
                  <a:cubicBezTo>
                    <a:pt x="23" y="38"/>
                    <a:pt x="39" y="28"/>
                    <a:pt x="39" y="28"/>
                  </a:cubicBezTo>
                  <a:cubicBezTo>
                    <a:pt x="39" y="28"/>
                    <a:pt x="22" y="44"/>
                    <a:pt x="23" y="45"/>
                  </a:cubicBezTo>
                  <a:cubicBezTo>
                    <a:pt x="23" y="45"/>
                    <a:pt x="46" y="31"/>
                    <a:pt x="46" y="31"/>
                  </a:cubicBezTo>
                  <a:cubicBezTo>
                    <a:pt x="47" y="31"/>
                    <a:pt x="16" y="55"/>
                    <a:pt x="16" y="56"/>
                  </a:cubicBezTo>
                  <a:cubicBezTo>
                    <a:pt x="16" y="56"/>
                    <a:pt x="62" y="28"/>
                    <a:pt x="62" y="29"/>
                  </a:cubicBezTo>
                  <a:cubicBezTo>
                    <a:pt x="63" y="30"/>
                    <a:pt x="17" y="62"/>
                    <a:pt x="18" y="63"/>
                  </a:cubicBezTo>
                  <a:cubicBezTo>
                    <a:pt x="18" y="64"/>
                    <a:pt x="78" y="27"/>
                    <a:pt x="78" y="28"/>
                  </a:cubicBezTo>
                  <a:cubicBezTo>
                    <a:pt x="79" y="29"/>
                    <a:pt x="18" y="69"/>
                    <a:pt x="19" y="70"/>
                  </a:cubicBezTo>
                  <a:cubicBezTo>
                    <a:pt x="19" y="72"/>
                    <a:pt x="87" y="31"/>
                    <a:pt x="87" y="31"/>
                  </a:cubicBezTo>
                  <a:cubicBezTo>
                    <a:pt x="88" y="33"/>
                    <a:pt x="21" y="75"/>
                    <a:pt x="22" y="76"/>
                  </a:cubicBezTo>
                  <a:cubicBezTo>
                    <a:pt x="22" y="77"/>
                    <a:pt x="106" y="27"/>
                    <a:pt x="106" y="28"/>
                  </a:cubicBezTo>
                  <a:cubicBezTo>
                    <a:pt x="107" y="29"/>
                    <a:pt x="19" y="85"/>
                    <a:pt x="20" y="86"/>
                  </a:cubicBezTo>
                  <a:cubicBezTo>
                    <a:pt x="21" y="87"/>
                    <a:pt x="118" y="26"/>
                    <a:pt x="120" y="28"/>
                  </a:cubicBezTo>
                  <a:cubicBezTo>
                    <a:pt x="120" y="29"/>
                    <a:pt x="18" y="92"/>
                    <a:pt x="19" y="94"/>
                  </a:cubicBezTo>
                  <a:cubicBezTo>
                    <a:pt x="20" y="95"/>
                    <a:pt x="132" y="27"/>
                    <a:pt x="133" y="29"/>
                  </a:cubicBezTo>
                  <a:cubicBezTo>
                    <a:pt x="134" y="31"/>
                    <a:pt x="16" y="103"/>
                    <a:pt x="17" y="104"/>
                  </a:cubicBezTo>
                  <a:cubicBezTo>
                    <a:pt x="18" y="107"/>
                    <a:pt x="147" y="28"/>
                    <a:pt x="147" y="29"/>
                  </a:cubicBezTo>
                  <a:cubicBezTo>
                    <a:pt x="148" y="31"/>
                    <a:pt x="19" y="108"/>
                    <a:pt x="20" y="110"/>
                  </a:cubicBezTo>
                  <a:cubicBezTo>
                    <a:pt x="21" y="111"/>
                    <a:pt x="164" y="26"/>
                    <a:pt x="164" y="27"/>
                  </a:cubicBezTo>
                  <a:cubicBezTo>
                    <a:pt x="165" y="29"/>
                    <a:pt x="15" y="118"/>
                    <a:pt x="16" y="120"/>
                  </a:cubicBezTo>
                  <a:cubicBezTo>
                    <a:pt x="17" y="122"/>
                    <a:pt x="172" y="29"/>
                    <a:pt x="173" y="30"/>
                  </a:cubicBezTo>
                  <a:cubicBezTo>
                    <a:pt x="174" y="31"/>
                    <a:pt x="21" y="123"/>
                    <a:pt x="22" y="125"/>
                  </a:cubicBezTo>
                  <a:cubicBezTo>
                    <a:pt x="23" y="127"/>
                    <a:pt x="182" y="27"/>
                    <a:pt x="184" y="31"/>
                  </a:cubicBezTo>
                  <a:cubicBezTo>
                    <a:pt x="185" y="33"/>
                    <a:pt x="20" y="128"/>
                    <a:pt x="22" y="132"/>
                  </a:cubicBezTo>
                  <a:cubicBezTo>
                    <a:pt x="23" y="133"/>
                    <a:pt x="198" y="29"/>
                    <a:pt x="198" y="30"/>
                  </a:cubicBezTo>
                  <a:cubicBezTo>
                    <a:pt x="200" y="32"/>
                    <a:pt x="18" y="137"/>
                    <a:pt x="20" y="140"/>
                  </a:cubicBezTo>
                  <a:cubicBezTo>
                    <a:pt x="21" y="142"/>
                    <a:pt x="212" y="28"/>
                    <a:pt x="212" y="29"/>
                  </a:cubicBezTo>
                  <a:cubicBezTo>
                    <a:pt x="214" y="31"/>
                    <a:pt x="18" y="145"/>
                    <a:pt x="19" y="148"/>
                  </a:cubicBezTo>
                  <a:cubicBezTo>
                    <a:pt x="21" y="151"/>
                    <a:pt x="221" y="28"/>
                    <a:pt x="222" y="30"/>
                  </a:cubicBezTo>
                  <a:cubicBezTo>
                    <a:pt x="225" y="35"/>
                    <a:pt x="21" y="150"/>
                    <a:pt x="23" y="153"/>
                  </a:cubicBezTo>
                  <a:cubicBezTo>
                    <a:pt x="25" y="158"/>
                    <a:pt x="232" y="26"/>
                    <a:pt x="234" y="30"/>
                  </a:cubicBezTo>
                  <a:cubicBezTo>
                    <a:pt x="237" y="34"/>
                    <a:pt x="15" y="162"/>
                    <a:pt x="16" y="163"/>
                  </a:cubicBezTo>
                  <a:cubicBezTo>
                    <a:pt x="19" y="168"/>
                    <a:pt x="246" y="26"/>
                    <a:pt x="248" y="30"/>
                  </a:cubicBezTo>
                  <a:cubicBezTo>
                    <a:pt x="250" y="34"/>
                    <a:pt x="16" y="168"/>
                    <a:pt x="17" y="170"/>
                  </a:cubicBezTo>
                  <a:cubicBezTo>
                    <a:pt x="19" y="173"/>
                    <a:pt x="256" y="25"/>
                    <a:pt x="260" y="31"/>
                  </a:cubicBezTo>
                  <a:cubicBezTo>
                    <a:pt x="261" y="33"/>
                    <a:pt x="19" y="173"/>
                    <a:pt x="21" y="176"/>
                  </a:cubicBezTo>
                  <a:cubicBezTo>
                    <a:pt x="25" y="182"/>
                    <a:pt x="270" y="24"/>
                    <a:pt x="274" y="30"/>
                  </a:cubicBezTo>
                  <a:cubicBezTo>
                    <a:pt x="277" y="36"/>
                    <a:pt x="20" y="183"/>
                    <a:pt x="20" y="184"/>
                  </a:cubicBezTo>
                  <a:cubicBezTo>
                    <a:pt x="22" y="188"/>
                    <a:pt x="290" y="25"/>
                    <a:pt x="292" y="28"/>
                  </a:cubicBezTo>
                  <a:cubicBezTo>
                    <a:pt x="293" y="30"/>
                    <a:pt x="14" y="187"/>
                    <a:pt x="18" y="194"/>
                  </a:cubicBezTo>
                  <a:cubicBezTo>
                    <a:pt x="20" y="197"/>
                    <a:pt x="299" y="26"/>
                    <a:pt x="301" y="30"/>
                  </a:cubicBezTo>
                  <a:cubicBezTo>
                    <a:pt x="304" y="34"/>
                    <a:pt x="19" y="199"/>
                    <a:pt x="20" y="200"/>
                  </a:cubicBezTo>
                  <a:cubicBezTo>
                    <a:pt x="23" y="206"/>
                    <a:pt x="316" y="23"/>
                    <a:pt x="319" y="28"/>
                  </a:cubicBezTo>
                  <a:cubicBezTo>
                    <a:pt x="320" y="30"/>
                    <a:pt x="16" y="208"/>
                    <a:pt x="17" y="210"/>
                  </a:cubicBezTo>
                  <a:cubicBezTo>
                    <a:pt x="21" y="217"/>
                    <a:pt x="324" y="23"/>
                    <a:pt x="328" y="31"/>
                  </a:cubicBezTo>
                  <a:cubicBezTo>
                    <a:pt x="330" y="34"/>
                    <a:pt x="20" y="213"/>
                    <a:pt x="21" y="215"/>
                  </a:cubicBezTo>
                  <a:cubicBezTo>
                    <a:pt x="25" y="222"/>
                    <a:pt x="342" y="20"/>
                    <a:pt x="346" y="27"/>
                  </a:cubicBezTo>
                  <a:cubicBezTo>
                    <a:pt x="348" y="31"/>
                    <a:pt x="17" y="215"/>
                    <a:pt x="21" y="222"/>
                  </a:cubicBezTo>
                  <a:cubicBezTo>
                    <a:pt x="24" y="227"/>
                    <a:pt x="351" y="25"/>
                    <a:pt x="354" y="30"/>
                  </a:cubicBezTo>
                  <a:cubicBezTo>
                    <a:pt x="355" y="33"/>
                    <a:pt x="14" y="227"/>
                    <a:pt x="17" y="233"/>
                  </a:cubicBezTo>
                  <a:cubicBezTo>
                    <a:pt x="18" y="235"/>
                    <a:pt x="372" y="26"/>
                    <a:pt x="373" y="28"/>
                  </a:cubicBezTo>
                  <a:cubicBezTo>
                    <a:pt x="374" y="30"/>
                    <a:pt x="19" y="235"/>
                    <a:pt x="21" y="238"/>
                  </a:cubicBezTo>
                  <a:cubicBezTo>
                    <a:pt x="23" y="242"/>
                    <a:pt x="381" y="23"/>
                    <a:pt x="384" y="29"/>
                  </a:cubicBezTo>
                  <a:cubicBezTo>
                    <a:pt x="388" y="35"/>
                    <a:pt x="20" y="243"/>
                    <a:pt x="21" y="245"/>
                  </a:cubicBezTo>
                  <a:cubicBezTo>
                    <a:pt x="26" y="255"/>
                    <a:pt x="392" y="21"/>
                    <a:pt x="397" y="29"/>
                  </a:cubicBezTo>
                  <a:cubicBezTo>
                    <a:pt x="399" y="32"/>
                    <a:pt x="16" y="251"/>
                    <a:pt x="18" y="255"/>
                  </a:cubicBezTo>
                  <a:cubicBezTo>
                    <a:pt x="20" y="260"/>
                    <a:pt x="403" y="24"/>
                    <a:pt x="406" y="30"/>
                  </a:cubicBezTo>
                  <a:cubicBezTo>
                    <a:pt x="409" y="35"/>
                    <a:pt x="11" y="254"/>
                    <a:pt x="17" y="263"/>
                  </a:cubicBezTo>
                  <a:cubicBezTo>
                    <a:pt x="21" y="272"/>
                    <a:pt x="416" y="23"/>
                    <a:pt x="420" y="30"/>
                  </a:cubicBezTo>
                  <a:cubicBezTo>
                    <a:pt x="424" y="37"/>
                    <a:pt x="17" y="257"/>
                    <a:pt x="22" y="267"/>
                  </a:cubicBezTo>
                  <a:cubicBezTo>
                    <a:pt x="24" y="270"/>
                    <a:pt x="429" y="26"/>
                    <a:pt x="432" y="31"/>
                  </a:cubicBezTo>
                  <a:cubicBezTo>
                    <a:pt x="435" y="36"/>
                    <a:pt x="13" y="269"/>
                    <a:pt x="18" y="277"/>
                  </a:cubicBezTo>
                  <a:cubicBezTo>
                    <a:pt x="22" y="284"/>
                    <a:pt x="442" y="27"/>
                    <a:pt x="444" y="31"/>
                  </a:cubicBezTo>
                  <a:cubicBezTo>
                    <a:pt x="450" y="41"/>
                    <a:pt x="15" y="280"/>
                    <a:pt x="18" y="285"/>
                  </a:cubicBezTo>
                  <a:cubicBezTo>
                    <a:pt x="21" y="290"/>
                    <a:pt x="455" y="21"/>
                    <a:pt x="460" y="30"/>
                  </a:cubicBezTo>
                  <a:cubicBezTo>
                    <a:pt x="463" y="36"/>
                    <a:pt x="19" y="286"/>
                    <a:pt x="22" y="291"/>
                  </a:cubicBezTo>
                  <a:cubicBezTo>
                    <a:pt x="24" y="296"/>
                    <a:pt x="467" y="19"/>
                    <a:pt x="473" y="30"/>
                  </a:cubicBezTo>
                  <a:cubicBezTo>
                    <a:pt x="479" y="40"/>
                    <a:pt x="15" y="299"/>
                    <a:pt x="16" y="301"/>
                  </a:cubicBezTo>
                  <a:cubicBezTo>
                    <a:pt x="20" y="309"/>
                    <a:pt x="485" y="19"/>
                    <a:pt x="490" y="28"/>
                  </a:cubicBezTo>
                  <a:cubicBezTo>
                    <a:pt x="496" y="38"/>
                    <a:pt x="14" y="303"/>
                    <a:pt x="17" y="308"/>
                  </a:cubicBezTo>
                  <a:cubicBezTo>
                    <a:pt x="23" y="319"/>
                    <a:pt x="496" y="16"/>
                    <a:pt x="503" y="27"/>
                  </a:cubicBezTo>
                  <a:cubicBezTo>
                    <a:pt x="505" y="32"/>
                    <a:pt x="16" y="307"/>
                    <a:pt x="21" y="314"/>
                  </a:cubicBezTo>
                  <a:cubicBezTo>
                    <a:pt x="27" y="324"/>
                    <a:pt x="510" y="16"/>
                    <a:pt x="516" y="28"/>
                  </a:cubicBezTo>
                  <a:cubicBezTo>
                    <a:pt x="523" y="39"/>
                    <a:pt x="16" y="317"/>
                    <a:pt x="19" y="323"/>
                  </a:cubicBezTo>
                  <a:cubicBezTo>
                    <a:pt x="22" y="328"/>
                    <a:pt x="521" y="22"/>
                    <a:pt x="526" y="30"/>
                  </a:cubicBezTo>
                  <a:cubicBezTo>
                    <a:pt x="531" y="40"/>
                    <a:pt x="16" y="322"/>
                    <a:pt x="20" y="330"/>
                  </a:cubicBezTo>
                  <a:cubicBezTo>
                    <a:pt x="23" y="335"/>
                    <a:pt x="539" y="27"/>
                    <a:pt x="540" y="30"/>
                  </a:cubicBezTo>
                  <a:cubicBezTo>
                    <a:pt x="544" y="36"/>
                    <a:pt x="14" y="334"/>
                    <a:pt x="17" y="340"/>
                  </a:cubicBezTo>
                  <a:cubicBezTo>
                    <a:pt x="23" y="349"/>
                    <a:pt x="547" y="22"/>
                    <a:pt x="552" y="31"/>
                  </a:cubicBezTo>
                  <a:cubicBezTo>
                    <a:pt x="559" y="43"/>
                    <a:pt x="11" y="333"/>
                    <a:pt x="19" y="346"/>
                  </a:cubicBezTo>
                  <a:cubicBezTo>
                    <a:pt x="25" y="357"/>
                    <a:pt x="568" y="24"/>
                    <a:pt x="570" y="28"/>
                  </a:cubicBezTo>
                  <a:cubicBezTo>
                    <a:pt x="576" y="39"/>
                    <a:pt x="15" y="338"/>
                    <a:pt x="23" y="351"/>
                  </a:cubicBezTo>
                  <a:cubicBezTo>
                    <a:pt x="31" y="365"/>
                    <a:pt x="575" y="21"/>
                    <a:pt x="580" y="29"/>
                  </a:cubicBezTo>
                  <a:cubicBezTo>
                    <a:pt x="587" y="41"/>
                    <a:pt x="9" y="349"/>
                    <a:pt x="17" y="362"/>
                  </a:cubicBezTo>
                  <a:cubicBezTo>
                    <a:pt x="19" y="366"/>
                    <a:pt x="586" y="22"/>
                    <a:pt x="591" y="30"/>
                  </a:cubicBezTo>
                  <a:cubicBezTo>
                    <a:pt x="598" y="42"/>
                    <a:pt x="7" y="355"/>
                    <a:pt x="16" y="370"/>
                  </a:cubicBezTo>
                  <a:cubicBezTo>
                    <a:pt x="18" y="374"/>
                    <a:pt x="599" y="15"/>
                    <a:pt x="607" y="28"/>
                  </a:cubicBezTo>
                  <a:cubicBezTo>
                    <a:pt x="609" y="33"/>
                    <a:pt x="13" y="362"/>
                    <a:pt x="20" y="375"/>
                  </a:cubicBezTo>
                  <a:cubicBezTo>
                    <a:pt x="24" y="382"/>
                    <a:pt x="613" y="15"/>
                    <a:pt x="620" y="28"/>
                  </a:cubicBezTo>
                  <a:cubicBezTo>
                    <a:pt x="622" y="31"/>
                    <a:pt x="15" y="368"/>
                    <a:pt x="22" y="381"/>
                  </a:cubicBezTo>
                  <a:cubicBezTo>
                    <a:pt x="29" y="393"/>
                    <a:pt x="621" y="16"/>
                    <a:pt x="629" y="30"/>
                  </a:cubicBezTo>
                  <a:cubicBezTo>
                    <a:pt x="632" y="34"/>
                    <a:pt x="11" y="379"/>
                    <a:pt x="18" y="391"/>
                  </a:cubicBezTo>
                  <a:cubicBezTo>
                    <a:pt x="23" y="400"/>
                    <a:pt x="641" y="25"/>
                    <a:pt x="644" y="30"/>
                  </a:cubicBezTo>
                  <a:cubicBezTo>
                    <a:pt x="651" y="43"/>
                    <a:pt x="17" y="388"/>
                    <a:pt x="22" y="396"/>
                  </a:cubicBezTo>
                  <a:cubicBezTo>
                    <a:pt x="26" y="404"/>
                    <a:pt x="650" y="22"/>
                    <a:pt x="655" y="30"/>
                  </a:cubicBezTo>
                  <a:cubicBezTo>
                    <a:pt x="661" y="40"/>
                    <a:pt x="16" y="399"/>
                    <a:pt x="19" y="405"/>
                  </a:cubicBezTo>
                  <a:cubicBezTo>
                    <a:pt x="25" y="415"/>
                    <a:pt x="661" y="13"/>
                    <a:pt x="670" y="29"/>
                  </a:cubicBezTo>
                  <a:cubicBezTo>
                    <a:pt x="674" y="36"/>
                    <a:pt x="12" y="405"/>
                    <a:pt x="17" y="414"/>
                  </a:cubicBezTo>
                  <a:cubicBezTo>
                    <a:pt x="26" y="430"/>
                    <a:pt x="678" y="24"/>
                    <a:pt x="682" y="30"/>
                  </a:cubicBezTo>
                  <a:cubicBezTo>
                    <a:pt x="690" y="45"/>
                    <a:pt x="18" y="414"/>
                    <a:pt x="21" y="419"/>
                  </a:cubicBezTo>
                  <a:cubicBezTo>
                    <a:pt x="25" y="426"/>
                    <a:pt x="696" y="23"/>
                    <a:pt x="699" y="28"/>
                  </a:cubicBezTo>
                  <a:cubicBezTo>
                    <a:pt x="703" y="34"/>
                    <a:pt x="13" y="423"/>
                    <a:pt x="17" y="430"/>
                  </a:cubicBezTo>
                  <a:cubicBezTo>
                    <a:pt x="20" y="437"/>
                    <a:pt x="709" y="23"/>
                    <a:pt x="712" y="29"/>
                  </a:cubicBezTo>
                  <a:cubicBezTo>
                    <a:pt x="715" y="33"/>
                    <a:pt x="12" y="430"/>
                    <a:pt x="17" y="438"/>
                  </a:cubicBezTo>
                  <a:cubicBezTo>
                    <a:pt x="20" y="443"/>
                    <a:pt x="719" y="23"/>
                    <a:pt x="723" y="30"/>
                  </a:cubicBezTo>
                  <a:cubicBezTo>
                    <a:pt x="730" y="43"/>
                    <a:pt x="15" y="435"/>
                    <a:pt x="20" y="444"/>
                  </a:cubicBezTo>
                  <a:cubicBezTo>
                    <a:pt x="30" y="461"/>
                    <a:pt x="736" y="17"/>
                    <a:pt x="742" y="28"/>
                  </a:cubicBezTo>
                  <a:cubicBezTo>
                    <a:pt x="750" y="41"/>
                    <a:pt x="14" y="446"/>
                    <a:pt x="18" y="453"/>
                  </a:cubicBezTo>
                  <a:cubicBezTo>
                    <a:pt x="24" y="463"/>
                    <a:pt x="747" y="23"/>
                    <a:pt x="751" y="30"/>
                  </a:cubicBezTo>
                  <a:cubicBezTo>
                    <a:pt x="759" y="43"/>
                    <a:pt x="7" y="443"/>
                    <a:pt x="17" y="461"/>
                  </a:cubicBezTo>
                  <a:cubicBezTo>
                    <a:pt x="27" y="479"/>
                    <a:pt x="758" y="12"/>
                    <a:pt x="767" y="28"/>
                  </a:cubicBezTo>
                  <a:cubicBezTo>
                    <a:pt x="770" y="32"/>
                    <a:pt x="11" y="459"/>
                    <a:pt x="17" y="470"/>
                  </a:cubicBezTo>
                  <a:cubicBezTo>
                    <a:pt x="21" y="476"/>
                    <a:pt x="770" y="11"/>
                    <a:pt x="780" y="29"/>
                  </a:cubicBezTo>
                  <a:cubicBezTo>
                    <a:pt x="784" y="35"/>
                    <a:pt x="12" y="468"/>
                    <a:pt x="17" y="477"/>
                  </a:cubicBezTo>
                  <a:cubicBezTo>
                    <a:pt x="28" y="496"/>
                    <a:pt x="781" y="15"/>
                    <a:pt x="791" y="31"/>
                  </a:cubicBezTo>
                  <a:cubicBezTo>
                    <a:pt x="793" y="35"/>
                    <a:pt x="9" y="467"/>
                    <a:pt x="19" y="485"/>
                  </a:cubicBezTo>
                  <a:cubicBezTo>
                    <a:pt x="27" y="499"/>
                    <a:pt x="804" y="16"/>
                    <a:pt x="811" y="27"/>
                  </a:cubicBezTo>
                  <a:cubicBezTo>
                    <a:pt x="819" y="42"/>
                    <a:pt x="14" y="480"/>
                    <a:pt x="21" y="492"/>
                  </a:cubicBezTo>
                  <a:cubicBezTo>
                    <a:pt x="28" y="503"/>
                    <a:pt x="815" y="19"/>
                    <a:pt x="821" y="30"/>
                  </a:cubicBezTo>
                  <a:cubicBezTo>
                    <a:pt x="827" y="39"/>
                    <a:pt x="16" y="490"/>
                    <a:pt x="21" y="499"/>
                  </a:cubicBezTo>
                  <a:cubicBezTo>
                    <a:pt x="31" y="516"/>
                    <a:pt x="829" y="18"/>
                    <a:pt x="836" y="29"/>
                  </a:cubicBezTo>
                  <a:cubicBezTo>
                    <a:pt x="840" y="36"/>
                    <a:pt x="8" y="492"/>
                    <a:pt x="18" y="509"/>
                  </a:cubicBezTo>
                  <a:cubicBezTo>
                    <a:pt x="23" y="518"/>
                    <a:pt x="845" y="18"/>
                    <a:pt x="851" y="28"/>
                  </a:cubicBezTo>
                  <a:cubicBezTo>
                    <a:pt x="862" y="48"/>
                    <a:pt x="11" y="500"/>
                    <a:pt x="20" y="515"/>
                  </a:cubicBezTo>
                  <a:cubicBezTo>
                    <a:pt x="31" y="535"/>
                    <a:pt x="851" y="16"/>
                    <a:pt x="860" y="31"/>
                  </a:cubicBezTo>
                  <a:cubicBezTo>
                    <a:pt x="863" y="37"/>
                    <a:pt x="11" y="512"/>
                    <a:pt x="18" y="524"/>
                  </a:cubicBezTo>
                  <a:cubicBezTo>
                    <a:pt x="21" y="529"/>
                    <a:pt x="870" y="23"/>
                    <a:pt x="874" y="30"/>
                  </a:cubicBezTo>
                  <a:cubicBezTo>
                    <a:pt x="880" y="40"/>
                    <a:pt x="13" y="524"/>
                    <a:pt x="18" y="533"/>
                  </a:cubicBezTo>
                  <a:cubicBezTo>
                    <a:pt x="23" y="542"/>
                    <a:pt x="880" y="13"/>
                    <a:pt x="889" y="30"/>
                  </a:cubicBezTo>
                  <a:cubicBezTo>
                    <a:pt x="897" y="43"/>
                    <a:pt x="8" y="526"/>
                    <a:pt x="17" y="542"/>
                  </a:cubicBezTo>
                  <a:cubicBezTo>
                    <a:pt x="20" y="548"/>
                    <a:pt x="903" y="19"/>
                    <a:pt x="907" y="27"/>
                  </a:cubicBezTo>
                  <a:cubicBezTo>
                    <a:pt x="913" y="37"/>
                    <a:pt x="13" y="540"/>
                    <a:pt x="18" y="549"/>
                  </a:cubicBezTo>
                  <a:cubicBezTo>
                    <a:pt x="24" y="559"/>
                    <a:pt x="915" y="23"/>
                    <a:pt x="918" y="29"/>
                  </a:cubicBezTo>
                  <a:cubicBezTo>
                    <a:pt x="928" y="46"/>
                    <a:pt x="10" y="533"/>
                    <a:pt x="22" y="554"/>
                  </a:cubicBezTo>
                  <a:cubicBezTo>
                    <a:pt x="31" y="569"/>
                    <a:pt x="923" y="22"/>
                    <a:pt x="928" y="31"/>
                  </a:cubicBezTo>
                  <a:cubicBezTo>
                    <a:pt x="935" y="43"/>
                    <a:pt x="7" y="541"/>
                    <a:pt x="19" y="563"/>
                  </a:cubicBezTo>
                  <a:cubicBezTo>
                    <a:pt x="28" y="578"/>
                    <a:pt x="931" y="9"/>
                    <a:pt x="943" y="30"/>
                  </a:cubicBezTo>
                  <a:cubicBezTo>
                    <a:pt x="952" y="46"/>
                    <a:pt x="8" y="557"/>
                    <a:pt x="16" y="572"/>
                  </a:cubicBezTo>
                  <a:cubicBezTo>
                    <a:pt x="23" y="584"/>
                    <a:pt x="951" y="17"/>
                    <a:pt x="958" y="29"/>
                  </a:cubicBezTo>
                  <a:cubicBezTo>
                    <a:pt x="970" y="49"/>
                    <a:pt x="15" y="567"/>
                    <a:pt x="21" y="577"/>
                  </a:cubicBezTo>
                  <a:cubicBezTo>
                    <a:pt x="30" y="594"/>
                    <a:pt x="958" y="11"/>
                    <a:pt x="969" y="30"/>
                  </a:cubicBezTo>
                  <a:cubicBezTo>
                    <a:pt x="976" y="42"/>
                    <a:pt x="7" y="572"/>
                    <a:pt x="16" y="588"/>
                  </a:cubicBezTo>
                  <a:cubicBezTo>
                    <a:pt x="26" y="606"/>
                    <a:pt x="979" y="15"/>
                    <a:pt x="986" y="28"/>
                  </a:cubicBezTo>
                  <a:cubicBezTo>
                    <a:pt x="999" y="50"/>
                    <a:pt x="18" y="585"/>
                    <a:pt x="22" y="592"/>
                  </a:cubicBezTo>
                  <a:cubicBezTo>
                    <a:pt x="28" y="603"/>
                    <a:pt x="994" y="18"/>
                    <a:pt x="999" y="27"/>
                  </a:cubicBezTo>
                  <a:cubicBezTo>
                    <a:pt x="1010" y="47"/>
                    <a:pt x="14" y="597"/>
                    <a:pt x="17" y="602"/>
                  </a:cubicBezTo>
                  <a:cubicBezTo>
                    <a:pt x="20" y="607"/>
                    <a:pt x="997" y="8"/>
                    <a:pt x="1009" y="29"/>
                  </a:cubicBezTo>
                  <a:cubicBezTo>
                    <a:pt x="1022" y="52"/>
                    <a:pt x="7" y="592"/>
                    <a:pt x="17" y="609"/>
                  </a:cubicBezTo>
                  <a:cubicBezTo>
                    <a:pt x="21" y="616"/>
                    <a:pt x="1009" y="5"/>
                    <a:pt x="1023" y="28"/>
                  </a:cubicBezTo>
                  <a:cubicBezTo>
                    <a:pt x="1028" y="37"/>
                    <a:pt x="11" y="594"/>
                    <a:pt x="23" y="614"/>
                  </a:cubicBezTo>
                  <a:cubicBezTo>
                    <a:pt x="35" y="635"/>
                    <a:pt x="1029" y="24"/>
                    <a:pt x="1033" y="31"/>
                  </a:cubicBezTo>
                  <a:cubicBezTo>
                    <a:pt x="1044" y="49"/>
                    <a:pt x="9" y="597"/>
                    <a:pt x="23" y="622"/>
                  </a:cubicBezTo>
                  <a:cubicBezTo>
                    <a:pt x="30" y="635"/>
                    <a:pt x="1046" y="21"/>
                    <a:pt x="1050" y="29"/>
                  </a:cubicBezTo>
                  <a:cubicBezTo>
                    <a:pt x="1062" y="49"/>
                    <a:pt x="11" y="617"/>
                    <a:pt x="19" y="631"/>
                  </a:cubicBezTo>
                  <a:cubicBezTo>
                    <a:pt x="28" y="648"/>
                    <a:pt x="1051" y="13"/>
                    <a:pt x="1060" y="30"/>
                  </a:cubicBezTo>
                  <a:cubicBezTo>
                    <a:pt x="1068" y="44"/>
                    <a:pt x="13" y="621"/>
                    <a:pt x="22" y="637"/>
                  </a:cubicBezTo>
                  <a:cubicBezTo>
                    <a:pt x="33" y="656"/>
                    <a:pt x="1063" y="14"/>
                    <a:pt x="1072" y="31"/>
                  </a:cubicBezTo>
                  <a:cubicBezTo>
                    <a:pt x="1082" y="48"/>
                    <a:pt x="16" y="638"/>
                    <a:pt x="21" y="646"/>
                  </a:cubicBezTo>
                  <a:cubicBezTo>
                    <a:pt x="29" y="660"/>
                    <a:pt x="1075" y="9"/>
                    <a:pt x="1087" y="31"/>
                  </a:cubicBezTo>
                  <a:cubicBezTo>
                    <a:pt x="1101" y="56"/>
                    <a:pt x="11" y="638"/>
                    <a:pt x="20" y="654"/>
                  </a:cubicBezTo>
                  <a:cubicBezTo>
                    <a:pt x="30" y="671"/>
                    <a:pt x="1100" y="20"/>
                    <a:pt x="1104" y="28"/>
                  </a:cubicBezTo>
                  <a:cubicBezTo>
                    <a:pt x="1110" y="39"/>
                    <a:pt x="7" y="636"/>
                    <a:pt x="22" y="661"/>
                  </a:cubicBezTo>
                  <a:cubicBezTo>
                    <a:pt x="32" y="678"/>
                    <a:pt x="1104" y="14"/>
                    <a:pt x="1114" y="30"/>
                  </a:cubicBezTo>
                  <a:cubicBezTo>
                    <a:pt x="1124" y="47"/>
                    <a:pt x="3" y="648"/>
                    <a:pt x="17" y="671"/>
                  </a:cubicBezTo>
                  <a:cubicBezTo>
                    <a:pt x="28" y="691"/>
                    <a:pt x="1117" y="0"/>
                    <a:pt x="1132" y="27"/>
                  </a:cubicBezTo>
                  <a:cubicBezTo>
                    <a:pt x="1141" y="43"/>
                    <a:pt x="10" y="660"/>
                    <a:pt x="20" y="678"/>
                  </a:cubicBezTo>
                  <a:cubicBezTo>
                    <a:pt x="29" y="693"/>
                    <a:pt x="1138" y="18"/>
                    <a:pt x="1144" y="28"/>
                  </a:cubicBezTo>
                  <a:cubicBezTo>
                    <a:pt x="1152" y="42"/>
                    <a:pt x="16" y="672"/>
                    <a:pt x="23" y="684"/>
                  </a:cubicBezTo>
                  <a:cubicBezTo>
                    <a:pt x="27" y="691"/>
                    <a:pt x="1141" y="5"/>
                    <a:pt x="1155" y="30"/>
                  </a:cubicBezTo>
                  <a:cubicBezTo>
                    <a:pt x="1170" y="55"/>
                    <a:pt x="12" y="689"/>
                    <a:pt x="16" y="695"/>
                  </a:cubicBezTo>
                  <a:cubicBezTo>
                    <a:pt x="26" y="712"/>
                    <a:pt x="1155" y="9"/>
                    <a:pt x="1167" y="31"/>
                  </a:cubicBezTo>
                  <a:cubicBezTo>
                    <a:pt x="1175" y="44"/>
                    <a:pt x="6" y="675"/>
                    <a:pt x="21" y="700"/>
                  </a:cubicBezTo>
                  <a:cubicBezTo>
                    <a:pt x="25" y="708"/>
                    <a:pt x="1170" y="7"/>
                    <a:pt x="1183" y="29"/>
                  </a:cubicBezTo>
                  <a:cubicBezTo>
                    <a:pt x="1198" y="57"/>
                    <a:pt x="7" y="694"/>
                    <a:pt x="16" y="710"/>
                  </a:cubicBezTo>
                  <a:cubicBezTo>
                    <a:pt x="21" y="719"/>
                    <a:pt x="1187" y="7"/>
                    <a:pt x="1199" y="28"/>
                  </a:cubicBezTo>
                  <a:cubicBezTo>
                    <a:pt x="1206" y="39"/>
                    <a:pt x="6" y="698"/>
                    <a:pt x="17" y="717"/>
                  </a:cubicBezTo>
                  <a:cubicBezTo>
                    <a:pt x="32" y="743"/>
                    <a:pt x="1197" y="14"/>
                    <a:pt x="1206" y="31"/>
                  </a:cubicBezTo>
                  <a:cubicBezTo>
                    <a:pt x="1222" y="57"/>
                    <a:pt x="8" y="698"/>
                    <a:pt x="22" y="722"/>
                  </a:cubicBezTo>
                  <a:cubicBezTo>
                    <a:pt x="39" y="752"/>
                    <a:pt x="1212" y="19"/>
                    <a:pt x="1219" y="31"/>
                  </a:cubicBezTo>
                  <a:cubicBezTo>
                    <a:pt x="1229" y="47"/>
                    <a:pt x="4" y="702"/>
                    <a:pt x="20" y="730"/>
                  </a:cubicBezTo>
                  <a:cubicBezTo>
                    <a:pt x="35" y="757"/>
                    <a:pt x="1221" y="4"/>
                    <a:pt x="1236" y="28"/>
                  </a:cubicBezTo>
                  <a:cubicBezTo>
                    <a:pt x="1252" y="57"/>
                    <a:pt x="2" y="710"/>
                    <a:pt x="18" y="738"/>
                  </a:cubicBezTo>
                  <a:cubicBezTo>
                    <a:pt x="29" y="757"/>
                    <a:pt x="1238" y="13"/>
                    <a:pt x="1248" y="29"/>
                  </a:cubicBezTo>
                  <a:cubicBezTo>
                    <a:pt x="1265" y="59"/>
                    <a:pt x="12" y="732"/>
                    <a:pt x="19" y="745"/>
                  </a:cubicBezTo>
                  <a:cubicBezTo>
                    <a:pt x="34" y="771"/>
                    <a:pt x="1248" y="14"/>
                    <a:pt x="1258" y="30"/>
                  </a:cubicBezTo>
                  <a:cubicBezTo>
                    <a:pt x="1273" y="58"/>
                    <a:pt x="17" y="746"/>
                    <a:pt x="20" y="752"/>
                  </a:cubicBezTo>
                  <a:cubicBezTo>
                    <a:pt x="37" y="781"/>
                    <a:pt x="1258" y="9"/>
                    <a:pt x="1270" y="31"/>
                  </a:cubicBezTo>
                  <a:cubicBezTo>
                    <a:pt x="1274" y="37"/>
                    <a:pt x="12" y="743"/>
                    <a:pt x="22" y="759"/>
                  </a:cubicBezTo>
                  <a:cubicBezTo>
                    <a:pt x="31" y="775"/>
                    <a:pt x="1279" y="20"/>
                    <a:pt x="1285" y="30"/>
                  </a:cubicBezTo>
                  <a:cubicBezTo>
                    <a:pt x="1295" y="47"/>
                    <a:pt x="18" y="759"/>
                    <a:pt x="22" y="767"/>
                  </a:cubicBezTo>
                  <a:cubicBezTo>
                    <a:pt x="38" y="794"/>
                    <a:pt x="1280" y="32"/>
                    <a:pt x="1283" y="39"/>
                  </a:cubicBezTo>
                  <a:cubicBezTo>
                    <a:pt x="1290" y="49"/>
                    <a:pt x="3" y="751"/>
                    <a:pt x="18" y="777"/>
                  </a:cubicBezTo>
                  <a:cubicBezTo>
                    <a:pt x="34" y="805"/>
                    <a:pt x="1270" y="18"/>
                    <a:pt x="1286" y="45"/>
                  </a:cubicBezTo>
                  <a:cubicBezTo>
                    <a:pt x="1301" y="72"/>
                    <a:pt x="11" y="771"/>
                    <a:pt x="18" y="785"/>
                  </a:cubicBezTo>
                  <a:cubicBezTo>
                    <a:pt x="30" y="805"/>
                    <a:pt x="1280" y="43"/>
                    <a:pt x="1286" y="53"/>
                  </a:cubicBezTo>
                  <a:cubicBezTo>
                    <a:pt x="1300" y="77"/>
                    <a:pt x="12" y="780"/>
                    <a:pt x="19" y="792"/>
                  </a:cubicBezTo>
                  <a:cubicBezTo>
                    <a:pt x="28" y="808"/>
                    <a:pt x="1268" y="40"/>
                    <a:pt x="1281" y="63"/>
                  </a:cubicBezTo>
                  <a:cubicBezTo>
                    <a:pt x="1294" y="85"/>
                    <a:pt x="1" y="772"/>
                    <a:pt x="17" y="801"/>
                  </a:cubicBezTo>
                  <a:cubicBezTo>
                    <a:pt x="25" y="814"/>
                    <a:pt x="1277" y="56"/>
                    <a:pt x="1285" y="69"/>
                  </a:cubicBezTo>
                  <a:cubicBezTo>
                    <a:pt x="1303" y="100"/>
                    <a:pt x="10" y="793"/>
                    <a:pt x="19" y="808"/>
                  </a:cubicBezTo>
                  <a:cubicBezTo>
                    <a:pt x="33" y="833"/>
                    <a:pt x="1274" y="59"/>
                    <a:pt x="1284" y="77"/>
                  </a:cubicBezTo>
                  <a:cubicBezTo>
                    <a:pt x="1299" y="102"/>
                    <a:pt x="6" y="790"/>
                    <a:pt x="20" y="815"/>
                  </a:cubicBezTo>
                  <a:cubicBezTo>
                    <a:pt x="36" y="842"/>
                    <a:pt x="1278" y="71"/>
                    <a:pt x="1286" y="84"/>
                  </a:cubicBezTo>
                  <a:cubicBezTo>
                    <a:pt x="1304" y="116"/>
                    <a:pt x="8" y="798"/>
                    <a:pt x="22" y="821"/>
                  </a:cubicBezTo>
                  <a:cubicBezTo>
                    <a:pt x="28" y="832"/>
                    <a:pt x="1273" y="69"/>
                    <a:pt x="1286" y="92"/>
                  </a:cubicBezTo>
                  <a:cubicBezTo>
                    <a:pt x="1290" y="99"/>
                    <a:pt x="0" y="804"/>
                    <a:pt x="16" y="832"/>
                  </a:cubicBezTo>
                  <a:cubicBezTo>
                    <a:pt x="26" y="848"/>
                    <a:pt x="1274" y="84"/>
                    <a:pt x="1283" y="100"/>
                  </a:cubicBezTo>
                  <a:cubicBezTo>
                    <a:pt x="1287" y="107"/>
                    <a:pt x="12" y="824"/>
                    <a:pt x="20" y="838"/>
                  </a:cubicBezTo>
                  <a:cubicBezTo>
                    <a:pt x="27" y="849"/>
                    <a:pt x="1277" y="99"/>
                    <a:pt x="1283" y="109"/>
                  </a:cubicBezTo>
                  <a:cubicBezTo>
                    <a:pt x="1289" y="119"/>
                    <a:pt x="8" y="820"/>
                    <a:pt x="22" y="844"/>
                  </a:cubicBezTo>
                  <a:cubicBezTo>
                    <a:pt x="28" y="854"/>
                    <a:pt x="1271" y="91"/>
                    <a:pt x="1285" y="115"/>
                  </a:cubicBezTo>
                  <a:cubicBezTo>
                    <a:pt x="1300" y="141"/>
                    <a:pt x="4" y="825"/>
                    <a:pt x="20" y="852"/>
                  </a:cubicBezTo>
                  <a:cubicBezTo>
                    <a:pt x="38" y="883"/>
                    <a:pt x="1277" y="115"/>
                    <a:pt x="1283" y="123"/>
                  </a:cubicBezTo>
                  <a:cubicBezTo>
                    <a:pt x="1289" y="134"/>
                    <a:pt x="14" y="847"/>
                    <a:pt x="21" y="860"/>
                  </a:cubicBezTo>
                  <a:cubicBezTo>
                    <a:pt x="30" y="876"/>
                    <a:pt x="1279" y="125"/>
                    <a:pt x="1283" y="131"/>
                  </a:cubicBezTo>
                  <a:cubicBezTo>
                    <a:pt x="1301" y="163"/>
                    <a:pt x="3" y="845"/>
                    <a:pt x="17" y="869"/>
                  </a:cubicBezTo>
                  <a:cubicBezTo>
                    <a:pt x="27" y="887"/>
                    <a:pt x="1275" y="121"/>
                    <a:pt x="1285" y="138"/>
                  </a:cubicBezTo>
                  <a:cubicBezTo>
                    <a:pt x="1291" y="149"/>
                    <a:pt x="4" y="852"/>
                    <a:pt x="18" y="877"/>
                  </a:cubicBezTo>
                  <a:cubicBezTo>
                    <a:pt x="24" y="886"/>
                    <a:pt x="1266" y="122"/>
                    <a:pt x="1281" y="148"/>
                  </a:cubicBezTo>
                  <a:cubicBezTo>
                    <a:pt x="1297" y="176"/>
                    <a:pt x="5" y="865"/>
                    <a:pt x="16" y="886"/>
                  </a:cubicBezTo>
                  <a:cubicBezTo>
                    <a:pt x="34" y="916"/>
                    <a:pt x="1278" y="144"/>
                    <a:pt x="1284" y="154"/>
                  </a:cubicBezTo>
                  <a:cubicBezTo>
                    <a:pt x="1299" y="180"/>
                    <a:pt x="6" y="871"/>
                    <a:pt x="18" y="892"/>
                  </a:cubicBezTo>
                  <a:cubicBezTo>
                    <a:pt x="35" y="921"/>
                    <a:pt x="1270" y="139"/>
                    <a:pt x="1283" y="162"/>
                  </a:cubicBezTo>
                  <a:cubicBezTo>
                    <a:pt x="1300" y="191"/>
                    <a:pt x="9" y="879"/>
                    <a:pt x="21" y="898"/>
                  </a:cubicBezTo>
                  <a:cubicBezTo>
                    <a:pt x="26" y="908"/>
                    <a:pt x="1279" y="163"/>
                    <a:pt x="1283" y="170"/>
                  </a:cubicBezTo>
                  <a:cubicBezTo>
                    <a:pt x="1295" y="191"/>
                    <a:pt x="2" y="879"/>
                    <a:pt x="19" y="907"/>
                  </a:cubicBezTo>
                  <a:cubicBezTo>
                    <a:pt x="33" y="932"/>
                    <a:pt x="1268" y="158"/>
                    <a:pt x="1280" y="179"/>
                  </a:cubicBezTo>
                  <a:cubicBezTo>
                    <a:pt x="1293" y="201"/>
                    <a:pt x="12" y="901"/>
                    <a:pt x="20" y="915"/>
                  </a:cubicBezTo>
                  <a:cubicBezTo>
                    <a:pt x="30" y="933"/>
                    <a:pt x="1271" y="158"/>
                    <a:pt x="1286" y="184"/>
                  </a:cubicBezTo>
                  <a:cubicBezTo>
                    <a:pt x="1304" y="216"/>
                    <a:pt x="11" y="903"/>
                    <a:pt x="22" y="922"/>
                  </a:cubicBezTo>
                  <a:cubicBezTo>
                    <a:pt x="28" y="933"/>
                    <a:pt x="1271" y="176"/>
                    <a:pt x="1282" y="194"/>
                  </a:cubicBezTo>
                  <a:cubicBezTo>
                    <a:pt x="1286" y="202"/>
                    <a:pt x="2" y="902"/>
                    <a:pt x="19" y="931"/>
                  </a:cubicBezTo>
                  <a:cubicBezTo>
                    <a:pt x="26" y="944"/>
                    <a:pt x="1266" y="175"/>
                    <a:pt x="1282" y="202"/>
                  </a:cubicBezTo>
                  <a:cubicBezTo>
                    <a:pt x="1288" y="212"/>
                    <a:pt x="8" y="918"/>
                    <a:pt x="20" y="939"/>
                  </a:cubicBezTo>
                  <a:cubicBezTo>
                    <a:pt x="29" y="954"/>
                    <a:pt x="1276" y="191"/>
                    <a:pt x="1286" y="208"/>
                  </a:cubicBezTo>
                  <a:cubicBezTo>
                    <a:pt x="1296" y="225"/>
                    <a:pt x="1" y="914"/>
                    <a:pt x="20" y="946"/>
                  </a:cubicBezTo>
                  <a:cubicBezTo>
                    <a:pt x="35" y="973"/>
                    <a:pt x="1276" y="206"/>
                    <a:pt x="1282" y="217"/>
                  </a:cubicBezTo>
                  <a:cubicBezTo>
                    <a:pt x="1298" y="246"/>
                    <a:pt x="6" y="938"/>
                    <a:pt x="16" y="955"/>
                  </a:cubicBezTo>
                  <a:cubicBezTo>
                    <a:pt x="22" y="966"/>
                    <a:pt x="1270" y="201"/>
                    <a:pt x="1284" y="224"/>
                  </a:cubicBezTo>
                  <a:cubicBezTo>
                    <a:pt x="1301" y="253"/>
                    <a:pt x="13" y="954"/>
                    <a:pt x="18" y="962"/>
                  </a:cubicBezTo>
                  <a:cubicBezTo>
                    <a:pt x="25" y="975"/>
                    <a:pt x="1271" y="209"/>
                    <a:pt x="1284" y="231"/>
                  </a:cubicBezTo>
                  <a:cubicBezTo>
                    <a:pt x="1294" y="249"/>
                    <a:pt x="16" y="958"/>
                    <a:pt x="22" y="968"/>
                  </a:cubicBezTo>
                  <a:cubicBezTo>
                    <a:pt x="38" y="995"/>
                    <a:pt x="1265" y="217"/>
                    <a:pt x="1280" y="241"/>
                  </a:cubicBezTo>
                  <a:cubicBezTo>
                    <a:pt x="1284" y="249"/>
                    <a:pt x="12" y="970"/>
                    <a:pt x="17" y="979"/>
                  </a:cubicBezTo>
                  <a:cubicBezTo>
                    <a:pt x="24" y="990"/>
                    <a:pt x="1271" y="225"/>
                    <a:pt x="1284" y="248"/>
                  </a:cubicBezTo>
                  <a:cubicBezTo>
                    <a:pt x="1292" y="261"/>
                    <a:pt x="11" y="976"/>
                    <a:pt x="17" y="987"/>
                  </a:cubicBezTo>
                  <a:cubicBezTo>
                    <a:pt x="35" y="1018"/>
                    <a:pt x="1270" y="235"/>
                    <a:pt x="1283" y="256"/>
                  </a:cubicBezTo>
                  <a:cubicBezTo>
                    <a:pt x="1298" y="283"/>
                    <a:pt x="10" y="982"/>
                    <a:pt x="17" y="994"/>
                  </a:cubicBezTo>
                  <a:cubicBezTo>
                    <a:pt x="23" y="1004"/>
                    <a:pt x="1272" y="250"/>
                    <a:pt x="1280" y="265"/>
                  </a:cubicBezTo>
                  <a:cubicBezTo>
                    <a:pt x="1298" y="296"/>
                    <a:pt x="5" y="974"/>
                    <a:pt x="21" y="1000"/>
                  </a:cubicBezTo>
                  <a:cubicBezTo>
                    <a:pt x="27" y="1012"/>
                    <a:pt x="1279" y="256"/>
                    <a:pt x="1286" y="269"/>
                  </a:cubicBezTo>
                  <a:cubicBezTo>
                    <a:pt x="1295" y="285"/>
                    <a:pt x="1" y="984"/>
                    <a:pt x="17" y="1011"/>
                  </a:cubicBezTo>
                  <a:cubicBezTo>
                    <a:pt x="32" y="1037"/>
                    <a:pt x="1265" y="249"/>
                    <a:pt x="1283" y="280"/>
                  </a:cubicBezTo>
                  <a:cubicBezTo>
                    <a:pt x="1296" y="303"/>
                    <a:pt x="7" y="992"/>
                    <a:pt x="21" y="1017"/>
                  </a:cubicBezTo>
                  <a:cubicBezTo>
                    <a:pt x="25" y="1023"/>
                    <a:pt x="1275" y="278"/>
                    <a:pt x="1281" y="289"/>
                  </a:cubicBezTo>
                  <a:cubicBezTo>
                    <a:pt x="1293" y="310"/>
                    <a:pt x="12" y="1012"/>
                    <a:pt x="19" y="1025"/>
                  </a:cubicBezTo>
                  <a:cubicBezTo>
                    <a:pt x="24" y="1034"/>
                    <a:pt x="1268" y="268"/>
                    <a:pt x="1284" y="295"/>
                  </a:cubicBezTo>
                  <a:cubicBezTo>
                    <a:pt x="1294" y="311"/>
                    <a:pt x="13" y="1021"/>
                    <a:pt x="19" y="1033"/>
                  </a:cubicBezTo>
                  <a:cubicBezTo>
                    <a:pt x="31" y="1053"/>
                    <a:pt x="1268" y="274"/>
                    <a:pt x="1284" y="302"/>
                  </a:cubicBezTo>
                  <a:cubicBezTo>
                    <a:pt x="1294" y="319"/>
                    <a:pt x="0" y="1013"/>
                    <a:pt x="16" y="1042"/>
                  </a:cubicBezTo>
                  <a:cubicBezTo>
                    <a:pt x="28" y="1062"/>
                    <a:pt x="1272" y="288"/>
                    <a:pt x="1284" y="309"/>
                  </a:cubicBezTo>
                  <a:cubicBezTo>
                    <a:pt x="1300" y="337"/>
                    <a:pt x="10" y="1027"/>
                    <a:pt x="22" y="1046"/>
                  </a:cubicBezTo>
                  <a:cubicBezTo>
                    <a:pt x="34" y="1068"/>
                    <a:pt x="1278" y="306"/>
                    <a:pt x="1285" y="317"/>
                  </a:cubicBezTo>
                  <a:cubicBezTo>
                    <a:pt x="1295" y="335"/>
                    <a:pt x="6" y="1023"/>
                    <a:pt x="24" y="1054"/>
                  </a:cubicBezTo>
                  <a:cubicBezTo>
                    <a:pt x="29" y="1064"/>
                    <a:pt x="1275" y="312"/>
                    <a:pt x="1283" y="326"/>
                  </a:cubicBezTo>
                  <a:cubicBezTo>
                    <a:pt x="1297" y="349"/>
                    <a:pt x="29" y="1031"/>
                    <a:pt x="41" y="1052"/>
                  </a:cubicBezTo>
                  <a:cubicBezTo>
                    <a:pt x="45" y="1059"/>
                    <a:pt x="1279" y="326"/>
                    <a:pt x="1284" y="334"/>
                  </a:cubicBezTo>
                  <a:cubicBezTo>
                    <a:pt x="1301" y="365"/>
                    <a:pt x="39" y="1022"/>
                    <a:pt x="56" y="1052"/>
                  </a:cubicBezTo>
                  <a:cubicBezTo>
                    <a:pt x="65" y="1068"/>
                    <a:pt x="1270" y="323"/>
                    <a:pt x="1282" y="344"/>
                  </a:cubicBezTo>
                  <a:cubicBezTo>
                    <a:pt x="1289" y="356"/>
                    <a:pt x="50" y="1023"/>
                    <a:pt x="67" y="1053"/>
                  </a:cubicBezTo>
                  <a:cubicBezTo>
                    <a:pt x="75" y="1066"/>
                    <a:pt x="1277" y="339"/>
                    <a:pt x="1284" y="350"/>
                  </a:cubicBezTo>
                  <a:cubicBezTo>
                    <a:pt x="1300" y="378"/>
                    <a:pt x="70" y="1029"/>
                    <a:pt x="83" y="1052"/>
                  </a:cubicBezTo>
                  <a:cubicBezTo>
                    <a:pt x="97" y="1077"/>
                    <a:pt x="1269" y="340"/>
                    <a:pt x="1281" y="360"/>
                  </a:cubicBezTo>
                  <a:cubicBezTo>
                    <a:pt x="1285" y="367"/>
                    <a:pt x="78" y="1030"/>
                    <a:pt x="92" y="1054"/>
                  </a:cubicBezTo>
                  <a:cubicBezTo>
                    <a:pt x="109" y="1084"/>
                    <a:pt x="1275" y="357"/>
                    <a:pt x="1281" y="368"/>
                  </a:cubicBezTo>
                  <a:cubicBezTo>
                    <a:pt x="1296" y="394"/>
                    <a:pt x="90" y="1029"/>
                    <a:pt x="105" y="1054"/>
                  </a:cubicBezTo>
                  <a:cubicBezTo>
                    <a:pt x="110" y="1063"/>
                    <a:pt x="1272" y="358"/>
                    <a:pt x="1282" y="375"/>
                  </a:cubicBezTo>
                  <a:cubicBezTo>
                    <a:pt x="1295" y="398"/>
                    <a:pt x="112" y="1034"/>
                    <a:pt x="122" y="1052"/>
                  </a:cubicBezTo>
                  <a:cubicBezTo>
                    <a:pt x="133" y="1070"/>
                    <a:pt x="1280" y="372"/>
                    <a:pt x="1285" y="380"/>
                  </a:cubicBezTo>
                  <a:cubicBezTo>
                    <a:pt x="1295" y="399"/>
                    <a:pt x="119" y="1028"/>
                    <a:pt x="133" y="1053"/>
                  </a:cubicBezTo>
                  <a:cubicBezTo>
                    <a:pt x="147" y="1078"/>
                    <a:pt x="1278" y="378"/>
                    <a:pt x="1284" y="388"/>
                  </a:cubicBezTo>
                  <a:cubicBezTo>
                    <a:pt x="1288" y="395"/>
                    <a:pt x="135" y="1033"/>
                    <a:pt x="146" y="1052"/>
                  </a:cubicBezTo>
                  <a:cubicBezTo>
                    <a:pt x="149" y="1059"/>
                    <a:pt x="1269" y="378"/>
                    <a:pt x="1280" y="397"/>
                  </a:cubicBezTo>
                  <a:cubicBezTo>
                    <a:pt x="1294" y="421"/>
                    <a:pt x="155" y="1040"/>
                    <a:pt x="162" y="1051"/>
                  </a:cubicBezTo>
                  <a:cubicBezTo>
                    <a:pt x="176" y="1076"/>
                    <a:pt x="1268" y="384"/>
                    <a:pt x="1280" y="405"/>
                  </a:cubicBezTo>
                  <a:cubicBezTo>
                    <a:pt x="1288" y="419"/>
                    <a:pt x="164" y="1039"/>
                    <a:pt x="172" y="1053"/>
                  </a:cubicBezTo>
                  <a:cubicBezTo>
                    <a:pt x="175" y="1060"/>
                    <a:pt x="1274" y="400"/>
                    <a:pt x="1281" y="412"/>
                  </a:cubicBezTo>
                  <a:cubicBezTo>
                    <a:pt x="1293" y="433"/>
                    <a:pt x="180" y="1038"/>
                    <a:pt x="188" y="1052"/>
                  </a:cubicBezTo>
                  <a:cubicBezTo>
                    <a:pt x="193" y="1062"/>
                    <a:pt x="1280" y="413"/>
                    <a:pt x="1284" y="419"/>
                  </a:cubicBezTo>
                  <a:cubicBezTo>
                    <a:pt x="1294" y="436"/>
                    <a:pt x="192" y="1045"/>
                    <a:pt x="198" y="1054"/>
                  </a:cubicBezTo>
                  <a:cubicBezTo>
                    <a:pt x="213" y="1080"/>
                    <a:pt x="1266" y="405"/>
                    <a:pt x="1280" y="429"/>
                  </a:cubicBezTo>
                  <a:cubicBezTo>
                    <a:pt x="1294" y="453"/>
                    <a:pt x="205" y="1036"/>
                    <a:pt x="215" y="1052"/>
                  </a:cubicBezTo>
                  <a:cubicBezTo>
                    <a:pt x="220" y="1060"/>
                    <a:pt x="1274" y="420"/>
                    <a:pt x="1283" y="435"/>
                  </a:cubicBezTo>
                  <a:cubicBezTo>
                    <a:pt x="1287" y="442"/>
                    <a:pt x="223" y="1044"/>
                    <a:pt x="227" y="1051"/>
                  </a:cubicBezTo>
                  <a:cubicBezTo>
                    <a:pt x="238" y="1069"/>
                    <a:pt x="1279" y="437"/>
                    <a:pt x="1282" y="442"/>
                  </a:cubicBezTo>
                  <a:cubicBezTo>
                    <a:pt x="1297" y="467"/>
                    <a:pt x="229" y="1035"/>
                    <a:pt x="239" y="1052"/>
                  </a:cubicBezTo>
                  <a:cubicBezTo>
                    <a:pt x="250" y="1071"/>
                    <a:pt x="1276" y="429"/>
                    <a:pt x="1287" y="448"/>
                  </a:cubicBezTo>
                  <a:cubicBezTo>
                    <a:pt x="1296" y="465"/>
                    <a:pt x="251" y="1046"/>
                    <a:pt x="254" y="1052"/>
                  </a:cubicBezTo>
                  <a:cubicBezTo>
                    <a:pt x="264" y="1068"/>
                    <a:pt x="1282" y="450"/>
                    <a:pt x="1286" y="457"/>
                  </a:cubicBezTo>
                  <a:cubicBezTo>
                    <a:pt x="1291" y="465"/>
                    <a:pt x="256" y="1044"/>
                    <a:pt x="262" y="1055"/>
                  </a:cubicBezTo>
                  <a:cubicBezTo>
                    <a:pt x="266" y="1061"/>
                    <a:pt x="1276" y="449"/>
                    <a:pt x="1285" y="464"/>
                  </a:cubicBezTo>
                  <a:cubicBezTo>
                    <a:pt x="1296" y="482"/>
                    <a:pt x="270" y="1032"/>
                    <a:pt x="281" y="1052"/>
                  </a:cubicBezTo>
                  <a:cubicBezTo>
                    <a:pt x="288" y="1063"/>
                    <a:pt x="1267" y="451"/>
                    <a:pt x="1281" y="475"/>
                  </a:cubicBezTo>
                  <a:cubicBezTo>
                    <a:pt x="1285" y="482"/>
                    <a:pt x="288" y="1039"/>
                    <a:pt x="295" y="1051"/>
                  </a:cubicBezTo>
                  <a:cubicBezTo>
                    <a:pt x="300" y="1060"/>
                    <a:pt x="1275" y="464"/>
                    <a:pt x="1284" y="480"/>
                  </a:cubicBezTo>
                  <a:cubicBezTo>
                    <a:pt x="1296" y="500"/>
                    <a:pt x="294" y="1033"/>
                    <a:pt x="306" y="1053"/>
                  </a:cubicBezTo>
                  <a:cubicBezTo>
                    <a:pt x="319" y="1076"/>
                    <a:pt x="1281" y="478"/>
                    <a:pt x="1286" y="487"/>
                  </a:cubicBezTo>
                  <a:cubicBezTo>
                    <a:pt x="1300" y="511"/>
                    <a:pt x="317" y="1047"/>
                    <a:pt x="321" y="1053"/>
                  </a:cubicBezTo>
                  <a:cubicBezTo>
                    <a:pt x="327" y="1063"/>
                    <a:pt x="1270" y="480"/>
                    <a:pt x="1281" y="499"/>
                  </a:cubicBezTo>
                  <a:cubicBezTo>
                    <a:pt x="1286" y="508"/>
                    <a:pt x="326" y="1041"/>
                    <a:pt x="333" y="1053"/>
                  </a:cubicBezTo>
                  <a:cubicBezTo>
                    <a:pt x="341" y="1067"/>
                    <a:pt x="1271" y="482"/>
                    <a:pt x="1284" y="504"/>
                  </a:cubicBezTo>
                  <a:cubicBezTo>
                    <a:pt x="1287" y="510"/>
                    <a:pt x="344" y="1040"/>
                    <a:pt x="350" y="1051"/>
                  </a:cubicBezTo>
                  <a:cubicBezTo>
                    <a:pt x="363" y="1073"/>
                    <a:pt x="1279" y="505"/>
                    <a:pt x="1283" y="513"/>
                  </a:cubicBezTo>
                  <a:cubicBezTo>
                    <a:pt x="1288" y="520"/>
                    <a:pt x="351" y="1035"/>
                    <a:pt x="362" y="1052"/>
                  </a:cubicBezTo>
                  <a:cubicBezTo>
                    <a:pt x="373" y="1073"/>
                    <a:pt x="1274" y="507"/>
                    <a:pt x="1282" y="521"/>
                  </a:cubicBezTo>
                  <a:cubicBezTo>
                    <a:pt x="1287" y="530"/>
                    <a:pt x="361" y="1032"/>
                    <a:pt x="373" y="1053"/>
                  </a:cubicBezTo>
                  <a:cubicBezTo>
                    <a:pt x="384" y="1071"/>
                    <a:pt x="1276" y="515"/>
                    <a:pt x="1283" y="528"/>
                  </a:cubicBezTo>
                  <a:cubicBezTo>
                    <a:pt x="1288" y="537"/>
                    <a:pt x="380" y="1039"/>
                    <a:pt x="387" y="1052"/>
                  </a:cubicBezTo>
                  <a:cubicBezTo>
                    <a:pt x="400" y="1074"/>
                    <a:pt x="1276" y="517"/>
                    <a:pt x="1286" y="534"/>
                  </a:cubicBezTo>
                  <a:cubicBezTo>
                    <a:pt x="1296" y="551"/>
                    <a:pt x="394" y="1037"/>
                    <a:pt x="402" y="1052"/>
                  </a:cubicBezTo>
                  <a:cubicBezTo>
                    <a:pt x="413" y="1071"/>
                    <a:pt x="1273" y="528"/>
                    <a:pt x="1282" y="544"/>
                  </a:cubicBezTo>
                  <a:cubicBezTo>
                    <a:pt x="1293" y="562"/>
                    <a:pt x="408" y="1044"/>
                    <a:pt x="413" y="1054"/>
                  </a:cubicBezTo>
                  <a:cubicBezTo>
                    <a:pt x="424" y="1073"/>
                    <a:pt x="1281" y="542"/>
                    <a:pt x="1286" y="550"/>
                  </a:cubicBezTo>
                  <a:cubicBezTo>
                    <a:pt x="1291" y="559"/>
                    <a:pt x="413" y="1034"/>
                    <a:pt x="425" y="1055"/>
                  </a:cubicBezTo>
                  <a:cubicBezTo>
                    <a:pt x="435" y="1072"/>
                    <a:pt x="1277" y="543"/>
                    <a:pt x="1285" y="558"/>
                  </a:cubicBezTo>
                  <a:cubicBezTo>
                    <a:pt x="1292" y="570"/>
                    <a:pt x="434" y="1044"/>
                    <a:pt x="440" y="1054"/>
                  </a:cubicBezTo>
                  <a:cubicBezTo>
                    <a:pt x="452" y="1074"/>
                    <a:pt x="1281" y="562"/>
                    <a:pt x="1283" y="567"/>
                  </a:cubicBezTo>
                  <a:cubicBezTo>
                    <a:pt x="1293" y="583"/>
                    <a:pt x="452" y="1045"/>
                    <a:pt x="456" y="1053"/>
                  </a:cubicBezTo>
                  <a:cubicBezTo>
                    <a:pt x="459" y="1057"/>
                    <a:pt x="1270" y="557"/>
                    <a:pt x="1281" y="576"/>
                  </a:cubicBezTo>
                  <a:cubicBezTo>
                    <a:pt x="1293" y="596"/>
                    <a:pt x="464" y="1039"/>
                    <a:pt x="471" y="1052"/>
                  </a:cubicBezTo>
                  <a:cubicBezTo>
                    <a:pt x="479" y="1066"/>
                    <a:pt x="1274" y="563"/>
                    <a:pt x="1285" y="582"/>
                  </a:cubicBezTo>
                  <a:cubicBezTo>
                    <a:pt x="1291" y="593"/>
                    <a:pt x="468" y="1036"/>
                    <a:pt x="479" y="1055"/>
                  </a:cubicBezTo>
                  <a:cubicBezTo>
                    <a:pt x="486" y="1067"/>
                    <a:pt x="1274" y="579"/>
                    <a:pt x="1282" y="592"/>
                  </a:cubicBezTo>
                  <a:cubicBezTo>
                    <a:pt x="1286" y="600"/>
                    <a:pt x="491" y="1041"/>
                    <a:pt x="498" y="1052"/>
                  </a:cubicBezTo>
                  <a:cubicBezTo>
                    <a:pt x="502" y="1060"/>
                    <a:pt x="1280" y="595"/>
                    <a:pt x="1283" y="599"/>
                  </a:cubicBezTo>
                  <a:cubicBezTo>
                    <a:pt x="1286" y="605"/>
                    <a:pt x="498" y="1037"/>
                    <a:pt x="508" y="1054"/>
                  </a:cubicBezTo>
                  <a:cubicBezTo>
                    <a:pt x="512" y="1061"/>
                    <a:pt x="1275" y="590"/>
                    <a:pt x="1284" y="606"/>
                  </a:cubicBezTo>
                  <a:cubicBezTo>
                    <a:pt x="1295" y="625"/>
                    <a:pt x="510" y="1035"/>
                    <a:pt x="521" y="1054"/>
                  </a:cubicBezTo>
                  <a:cubicBezTo>
                    <a:pt x="530" y="1070"/>
                    <a:pt x="1276" y="607"/>
                    <a:pt x="1281" y="615"/>
                  </a:cubicBezTo>
                  <a:cubicBezTo>
                    <a:pt x="1291" y="633"/>
                    <a:pt x="529" y="1041"/>
                    <a:pt x="537" y="1053"/>
                  </a:cubicBezTo>
                  <a:cubicBezTo>
                    <a:pt x="540" y="1059"/>
                    <a:pt x="1279" y="618"/>
                    <a:pt x="1281" y="623"/>
                  </a:cubicBezTo>
                  <a:cubicBezTo>
                    <a:pt x="1291" y="639"/>
                    <a:pt x="539" y="1041"/>
                    <a:pt x="547" y="1055"/>
                  </a:cubicBezTo>
                  <a:cubicBezTo>
                    <a:pt x="556" y="1071"/>
                    <a:pt x="1275" y="613"/>
                    <a:pt x="1285" y="629"/>
                  </a:cubicBezTo>
                  <a:cubicBezTo>
                    <a:pt x="1290" y="638"/>
                    <a:pt x="566" y="1047"/>
                    <a:pt x="568" y="1051"/>
                  </a:cubicBezTo>
                  <a:cubicBezTo>
                    <a:pt x="571" y="1058"/>
                    <a:pt x="1274" y="626"/>
                    <a:pt x="1281" y="639"/>
                  </a:cubicBezTo>
                  <a:cubicBezTo>
                    <a:pt x="1291" y="656"/>
                    <a:pt x="569" y="1048"/>
                    <a:pt x="573" y="1055"/>
                  </a:cubicBezTo>
                  <a:cubicBezTo>
                    <a:pt x="576" y="1059"/>
                    <a:pt x="1276" y="640"/>
                    <a:pt x="1280" y="647"/>
                  </a:cubicBezTo>
                  <a:cubicBezTo>
                    <a:pt x="1286" y="658"/>
                    <a:pt x="586" y="1045"/>
                    <a:pt x="590" y="1053"/>
                  </a:cubicBezTo>
                  <a:cubicBezTo>
                    <a:pt x="593" y="1058"/>
                    <a:pt x="1279" y="650"/>
                    <a:pt x="1281" y="654"/>
                  </a:cubicBezTo>
                  <a:cubicBezTo>
                    <a:pt x="1286" y="663"/>
                    <a:pt x="592" y="1038"/>
                    <a:pt x="602" y="1055"/>
                  </a:cubicBezTo>
                  <a:cubicBezTo>
                    <a:pt x="607" y="1063"/>
                    <a:pt x="1279" y="652"/>
                    <a:pt x="1284" y="661"/>
                  </a:cubicBezTo>
                  <a:cubicBezTo>
                    <a:pt x="1290" y="671"/>
                    <a:pt x="615" y="1038"/>
                    <a:pt x="622" y="1051"/>
                  </a:cubicBezTo>
                  <a:cubicBezTo>
                    <a:pt x="627" y="1060"/>
                    <a:pt x="1277" y="656"/>
                    <a:pt x="1284" y="669"/>
                  </a:cubicBezTo>
                  <a:cubicBezTo>
                    <a:pt x="1292" y="683"/>
                    <a:pt x="628" y="1038"/>
                    <a:pt x="636" y="1051"/>
                  </a:cubicBezTo>
                  <a:cubicBezTo>
                    <a:pt x="638" y="1056"/>
                    <a:pt x="1278" y="667"/>
                    <a:pt x="1284" y="677"/>
                  </a:cubicBezTo>
                  <a:cubicBezTo>
                    <a:pt x="1287" y="682"/>
                    <a:pt x="640" y="1036"/>
                    <a:pt x="649" y="1052"/>
                  </a:cubicBezTo>
                  <a:cubicBezTo>
                    <a:pt x="651" y="1055"/>
                    <a:pt x="1276" y="676"/>
                    <a:pt x="1282" y="686"/>
                  </a:cubicBezTo>
                  <a:cubicBezTo>
                    <a:pt x="1289" y="697"/>
                    <a:pt x="655" y="1043"/>
                    <a:pt x="661" y="1052"/>
                  </a:cubicBezTo>
                  <a:cubicBezTo>
                    <a:pt x="666" y="1062"/>
                    <a:pt x="1272" y="681"/>
                    <a:pt x="1280" y="695"/>
                  </a:cubicBezTo>
                  <a:cubicBezTo>
                    <a:pt x="1284" y="701"/>
                    <a:pt x="662" y="1043"/>
                    <a:pt x="669" y="1055"/>
                  </a:cubicBezTo>
                  <a:cubicBezTo>
                    <a:pt x="674" y="1064"/>
                    <a:pt x="1280" y="687"/>
                    <a:pt x="1286" y="698"/>
                  </a:cubicBezTo>
                  <a:cubicBezTo>
                    <a:pt x="1288" y="702"/>
                    <a:pt x="686" y="1048"/>
                    <a:pt x="688" y="1052"/>
                  </a:cubicBezTo>
                  <a:cubicBezTo>
                    <a:pt x="690" y="1055"/>
                    <a:pt x="1279" y="702"/>
                    <a:pt x="1283" y="708"/>
                  </a:cubicBezTo>
                  <a:cubicBezTo>
                    <a:pt x="1289" y="719"/>
                    <a:pt x="695" y="1042"/>
                    <a:pt x="701" y="1052"/>
                  </a:cubicBezTo>
                  <a:cubicBezTo>
                    <a:pt x="707" y="1062"/>
                    <a:pt x="1275" y="705"/>
                    <a:pt x="1282" y="717"/>
                  </a:cubicBezTo>
                  <a:cubicBezTo>
                    <a:pt x="1286" y="725"/>
                    <a:pt x="711" y="1040"/>
                    <a:pt x="717" y="1051"/>
                  </a:cubicBezTo>
                  <a:cubicBezTo>
                    <a:pt x="719" y="1054"/>
                    <a:pt x="1275" y="712"/>
                    <a:pt x="1283" y="725"/>
                  </a:cubicBezTo>
                  <a:cubicBezTo>
                    <a:pt x="1291" y="738"/>
                    <a:pt x="722" y="1046"/>
                    <a:pt x="726" y="1053"/>
                  </a:cubicBezTo>
                  <a:cubicBezTo>
                    <a:pt x="729" y="1058"/>
                    <a:pt x="1274" y="724"/>
                    <a:pt x="1280" y="734"/>
                  </a:cubicBezTo>
                  <a:cubicBezTo>
                    <a:pt x="1281" y="736"/>
                    <a:pt x="734" y="1038"/>
                    <a:pt x="742" y="1051"/>
                  </a:cubicBezTo>
                  <a:cubicBezTo>
                    <a:pt x="745" y="1057"/>
                    <a:pt x="1276" y="733"/>
                    <a:pt x="1280" y="741"/>
                  </a:cubicBezTo>
                  <a:cubicBezTo>
                    <a:pt x="1286" y="751"/>
                    <a:pt x="751" y="1046"/>
                    <a:pt x="755" y="1052"/>
                  </a:cubicBezTo>
                  <a:cubicBezTo>
                    <a:pt x="759" y="1060"/>
                    <a:pt x="1281" y="739"/>
                    <a:pt x="1285" y="746"/>
                  </a:cubicBezTo>
                  <a:cubicBezTo>
                    <a:pt x="1287" y="749"/>
                    <a:pt x="759" y="1040"/>
                    <a:pt x="766" y="1052"/>
                  </a:cubicBezTo>
                  <a:cubicBezTo>
                    <a:pt x="770" y="1059"/>
                    <a:pt x="1278" y="749"/>
                    <a:pt x="1281" y="755"/>
                  </a:cubicBezTo>
                  <a:cubicBezTo>
                    <a:pt x="1286" y="763"/>
                    <a:pt x="770" y="1042"/>
                    <a:pt x="777" y="1054"/>
                  </a:cubicBezTo>
                  <a:cubicBezTo>
                    <a:pt x="780" y="1060"/>
                    <a:pt x="1276" y="756"/>
                    <a:pt x="1280" y="764"/>
                  </a:cubicBezTo>
                  <a:cubicBezTo>
                    <a:pt x="1282" y="766"/>
                    <a:pt x="787" y="1043"/>
                    <a:pt x="793" y="1053"/>
                  </a:cubicBezTo>
                  <a:cubicBezTo>
                    <a:pt x="797" y="1061"/>
                    <a:pt x="1280" y="760"/>
                    <a:pt x="1285" y="768"/>
                  </a:cubicBezTo>
                  <a:cubicBezTo>
                    <a:pt x="1291" y="778"/>
                    <a:pt x="806" y="1049"/>
                    <a:pt x="808" y="1052"/>
                  </a:cubicBezTo>
                  <a:cubicBezTo>
                    <a:pt x="812" y="1058"/>
                    <a:pt x="1278" y="766"/>
                    <a:pt x="1284" y="777"/>
                  </a:cubicBezTo>
                  <a:cubicBezTo>
                    <a:pt x="1286" y="780"/>
                    <a:pt x="816" y="1050"/>
                    <a:pt x="818" y="1053"/>
                  </a:cubicBezTo>
                  <a:cubicBezTo>
                    <a:pt x="822" y="1059"/>
                    <a:pt x="1278" y="774"/>
                    <a:pt x="1284" y="785"/>
                  </a:cubicBezTo>
                  <a:cubicBezTo>
                    <a:pt x="1290" y="796"/>
                    <a:pt x="827" y="1050"/>
                    <a:pt x="830" y="1054"/>
                  </a:cubicBezTo>
                  <a:cubicBezTo>
                    <a:pt x="834" y="1062"/>
                    <a:pt x="1281" y="783"/>
                    <a:pt x="1286" y="791"/>
                  </a:cubicBezTo>
                  <a:cubicBezTo>
                    <a:pt x="1287" y="793"/>
                    <a:pt x="839" y="1047"/>
                    <a:pt x="843" y="1054"/>
                  </a:cubicBezTo>
                  <a:cubicBezTo>
                    <a:pt x="848" y="1062"/>
                    <a:pt x="1279" y="792"/>
                    <a:pt x="1283" y="799"/>
                  </a:cubicBezTo>
                  <a:cubicBezTo>
                    <a:pt x="1287" y="806"/>
                    <a:pt x="850" y="1043"/>
                    <a:pt x="856" y="1053"/>
                  </a:cubicBezTo>
                  <a:cubicBezTo>
                    <a:pt x="861" y="1062"/>
                    <a:pt x="1280" y="806"/>
                    <a:pt x="1282" y="808"/>
                  </a:cubicBezTo>
                  <a:cubicBezTo>
                    <a:pt x="1284" y="812"/>
                    <a:pt x="869" y="1050"/>
                    <a:pt x="871" y="1053"/>
                  </a:cubicBezTo>
                  <a:cubicBezTo>
                    <a:pt x="875" y="1061"/>
                    <a:pt x="1279" y="806"/>
                    <a:pt x="1284" y="815"/>
                  </a:cubicBezTo>
                  <a:cubicBezTo>
                    <a:pt x="1287" y="821"/>
                    <a:pt x="884" y="1045"/>
                    <a:pt x="888" y="1052"/>
                  </a:cubicBezTo>
                  <a:cubicBezTo>
                    <a:pt x="892" y="1059"/>
                    <a:pt x="1281" y="818"/>
                    <a:pt x="1284" y="823"/>
                  </a:cubicBezTo>
                  <a:cubicBezTo>
                    <a:pt x="1285" y="826"/>
                    <a:pt x="899" y="1048"/>
                    <a:pt x="902" y="1052"/>
                  </a:cubicBezTo>
                  <a:cubicBezTo>
                    <a:pt x="903" y="1055"/>
                    <a:pt x="1276" y="823"/>
                    <a:pt x="1281" y="833"/>
                  </a:cubicBezTo>
                  <a:cubicBezTo>
                    <a:pt x="1286" y="841"/>
                    <a:pt x="909" y="1047"/>
                    <a:pt x="913" y="1053"/>
                  </a:cubicBezTo>
                  <a:cubicBezTo>
                    <a:pt x="914" y="1056"/>
                    <a:pt x="1282" y="833"/>
                    <a:pt x="1285" y="839"/>
                  </a:cubicBezTo>
                  <a:cubicBezTo>
                    <a:pt x="1288" y="844"/>
                    <a:pt x="921" y="1046"/>
                    <a:pt x="925" y="1053"/>
                  </a:cubicBezTo>
                  <a:cubicBezTo>
                    <a:pt x="928" y="1058"/>
                    <a:pt x="1278" y="842"/>
                    <a:pt x="1281" y="848"/>
                  </a:cubicBezTo>
                  <a:cubicBezTo>
                    <a:pt x="1284" y="852"/>
                    <a:pt x="938" y="1051"/>
                    <a:pt x="939" y="1053"/>
                  </a:cubicBezTo>
                  <a:cubicBezTo>
                    <a:pt x="941" y="1056"/>
                    <a:pt x="1282" y="851"/>
                    <a:pt x="1283" y="854"/>
                  </a:cubicBezTo>
                  <a:cubicBezTo>
                    <a:pt x="1288" y="862"/>
                    <a:pt x="952" y="1050"/>
                    <a:pt x="953" y="1053"/>
                  </a:cubicBezTo>
                  <a:cubicBezTo>
                    <a:pt x="955" y="1056"/>
                    <a:pt x="1283" y="856"/>
                    <a:pt x="1286" y="861"/>
                  </a:cubicBezTo>
                  <a:cubicBezTo>
                    <a:pt x="1287" y="863"/>
                    <a:pt x="963" y="1052"/>
                    <a:pt x="964" y="1053"/>
                  </a:cubicBezTo>
                  <a:cubicBezTo>
                    <a:pt x="966" y="1057"/>
                    <a:pt x="1278" y="867"/>
                    <a:pt x="1280" y="871"/>
                  </a:cubicBezTo>
                  <a:cubicBezTo>
                    <a:pt x="1281" y="873"/>
                    <a:pt x="980" y="1048"/>
                    <a:pt x="982" y="1052"/>
                  </a:cubicBezTo>
                  <a:cubicBezTo>
                    <a:pt x="985" y="1057"/>
                    <a:pt x="1279" y="873"/>
                    <a:pt x="1282" y="878"/>
                  </a:cubicBezTo>
                  <a:cubicBezTo>
                    <a:pt x="1283" y="880"/>
                    <a:pt x="989" y="1051"/>
                    <a:pt x="990" y="1053"/>
                  </a:cubicBezTo>
                  <a:cubicBezTo>
                    <a:pt x="992" y="1057"/>
                    <a:pt x="1277" y="879"/>
                    <a:pt x="1281" y="886"/>
                  </a:cubicBezTo>
                  <a:cubicBezTo>
                    <a:pt x="1283" y="889"/>
                    <a:pt x="1002" y="1048"/>
                    <a:pt x="1005" y="1052"/>
                  </a:cubicBezTo>
                  <a:cubicBezTo>
                    <a:pt x="1008" y="1058"/>
                    <a:pt x="1282" y="889"/>
                    <a:pt x="1283" y="891"/>
                  </a:cubicBezTo>
                  <a:cubicBezTo>
                    <a:pt x="1285" y="893"/>
                    <a:pt x="1012" y="1049"/>
                    <a:pt x="1015" y="1055"/>
                  </a:cubicBezTo>
                  <a:cubicBezTo>
                    <a:pt x="1016" y="1057"/>
                    <a:pt x="1284" y="896"/>
                    <a:pt x="1285" y="899"/>
                  </a:cubicBezTo>
                  <a:cubicBezTo>
                    <a:pt x="1287" y="901"/>
                    <a:pt x="1029" y="1049"/>
                    <a:pt x="1031" y="1053"/>
                  </a:cubicBezTo>
                  <a:cubicBezTo>
                    <a:pt x="1034" y="1058"/>
                    <a:pt x="1282" y="905"/>
                    <a:pt x="1283" y="907"/>
                  </a:cubicBezTo>
                  <a:cubicBezTo>
                    <a:pt x="1286" y="912"/>
                    <a:pt x="1045" y="1046"/>
                    <a:pt x="1048" y="1051"/>
                  </a:cubicBezTo>
                  <a:cubicBezTo>
                    <a:pt x="1049" y="1053"/>
                    <a:pt x="1285" y="912"/>
                    <a:pt x="1286" y="914"/>
                  </a:cubicBezTo>
                  <a:cubicBezTo>
                    <a:pt x="1289" y="918"/>
                    <a:pt x="1058" y="1050"/>
                    <a:pt x="1059" y="1053"/>
                  </a:cubicBezTo>
                  <a:cubicBezTo>
                    <a:pt x="1062" y="1058"/>
                    <a:pt x="1285" y="919"/>
                    <a:pt x="1286" y="922"/>
                  </a:cubicBezTo>
                  <a:cubicBezTo>
                    <a:pt x="1289" y="927"/>
                    <a:pt x="1071" y="1051"/>
                    <a:pt x="1073" y="1053"/>
                  </a:cubicBezTo>
                  <a:cubicBezTo>
                    <a:pt x="1074" y="1056"/>
                    <a:pt x="1281" y="931"/>
                    <a:pt x="1282" y="933"/>
                  </a:cubicBezTo>
                  <a:cubicBezTo>
                    <a:pt x="1283" y="935"/>
                    <a:pt x="1084" y="1053"/>
                    <a:pt x="1085" y="1055"/>
                  </a:cubicBezTo>
                  <a:cubicBezTo>
                    <a:pt x="1086" y="1058"/>
                    <a:pt x="1278" y="937"/>
                    <a:pt x="1281" y="942"/>
                  </a:cubicBezTo>
                  <a:cubicBezTo>
                    <a:pt x="1283" y="946"/>
                    <a:pt x="1099" y="1049"/>
                    <a:pt x="1102" y="1053"/>
                  </a:cubicBezTo>
                  <a:cubicBezTo>
                    <a:pt x="1103" y="1055"/>
                    <a:pt x="1281" y="948"/>
                    <a:pt x="1281" y="949"/>
                  </a:cubicBezTo>
                  <a:cubicBezTo>
                    <a:pt x="1283" y="952"/>
                    <a:pt x="1113" y="1050"/>
                    <a:pt x="1115" y="1053"/>
                  </a:cubicBezTo>
                  <a:cubicBezTo>
                    <a:pt x="1116" y="1054"/>
                    <a:pt x="1286" y="953"/>
                    <a:pt x="1286" y="954"/>
                  </a:cubicBezTo>
                  <a:cubicBezTo>
                    <a:pt x="1288" y="957"/>
                    <a:pt x="1128" y="1050"/>
                    <a:pt x="1129" y="1052"/>
                  </a:cubicBezTo>
                  <a:cubicBezTo>
                    <a:pt x="1131" y="1055"/>
                    <a:pt x="1281" y="960"/>
                    <a:pt x="1283" y="963"/>
                  </a:cubicBezTo>
                  <a:cubicBezTo>
                    <a:pt x="1285" y="967"/>
                    <a:pt x="1135" y="1052"/>
                    <a:pt x="1136" y="1055"/>
                  </a:cubicBezTo>
                  <a:cubicBezTo>
                    <a:pt x="1137" y="1056"/>
                    <a:pt x="1283" y="968"/>
                    <a:pt x="1284" y="970"/>
                  </a:cubicBezTo>
                  <a:cubicBezTo>
                    <a:pt x="1286" y="972"/>
                    <a:pt x="1153" y="1049"/>
                    <a:pt x="1154" y="1052"/>
                  </a:cubicBezTo>
                  <a:cubicBezTo>
                    <a:pt x="1155" y="1053"/>
                    <a:pt x="1281" y="976"/>
                    <a:pt x="1282" y="978"/>
                  </a:cubicBezTo>
                  <a:cubicBezTo>
                    <a:pt x="1283" y="981"/>
                    <a:pt x="1166" y="1050"/>
                    <a:pt x="1167" y="1052"/>
                  </a:cubicBezTo>
                  <a:cubicBezTo>
                    <a:pt x="1168" y="1054"/>
                    <a:pt x="1284" y="982"/>
                    <a:pt x="1285" y="984"/>
                  </a:cubicBezTo>
                  <a:cubicBezTo>
                    <a:pt x="1287" y="987"/>
                    <a:pt x="1178" y="1053"/>
                    <a:pt x="1178" y="1054"/>
                  </a:cubicBezTo>
                  <a:cubicBezTo>
                    <a:pt x="1179" y="1055"/>
                    <a:pt x="1282" y="992"/>
                    <a:pt x="1283" y="994"/>
                  </a:cubicBezTo>
                  <a:cubicBezTo>
                    <a:pt x="1284" y="995"/>
                    <a:pt x="1191" y="1054"/>
                    <a:pt x="1191" y="1054"/>
                  </a:cubicBezTo>
                  <a:cubicBezTo>
                    <a:pt x="1191" y="1055"/>
                    <a:pt x="1285" y="998"/>
                    <a:pt x="1285" y="1000"/>
                  </a:cubicBezTo>
                  <a:cubicBezTo>
                    <a:pt x="1286" y="1002"/>
                    <a:pt x="1206" y="1051"/>
                    <a:pt x="1207" y="1053"/>
                  </a:cubicBezTo>
                  <a:cubicBezTo>
                    <a:pt x="1208" y="1054"/>
                    <a:pt x="1281" y="1008"/>
                    <a:pt x="1282" y="1010"/>
                  </a:cubicBezTo>
                  <a:cubicBezTo>
                    <a:pt x="1282" y="1010"/>
                    <a:pt x="1217" y="1053"/>
                    <a:pt x="1218" y="1054"/>
                  </a:cubicBezTo>
                  <a:cubicBezTo>
                    <a:pt x="1218" y="1055"/>
                    <a:pt x="1286" y="1014"/>
                    <a:pt x="1286" y="1015"/>
                  </a:cubicBezTo>
                  <a:cubicBezTo>
                    <a:pt x="1286" y="1015"/>
                    <a:pt x="1236" y="1051"/>
                    <a:pt x="1236" y="1051"/>
                  </a:cubicBezTo>
                  <a:cubicBezTo>
                    <a:pt x="1236" y="1052"/>
                    <a:pt x="1279" y="1025"/>
                    <a:pt x="1280" y="1026"/>
                  </a:cubicBezTo>
                  <a:cubicBezTo>
                    <a:pt x="1280" y="1027"/>
                    <a:pt x="1248" y="1052"/>
                    <a:pt x="1248" y="1052"/>
                  </a:cubicBezTo>
                  <a:cubicBezTo>
                    <a:pt x="1248" y="1053"/>
                    <a:pt x="1285" y="1030"/>
                    <a:pt x="1285" y="1031"/>
                  </a:cubicBezTo>
                  <a:cubicBezTo>
                    <a:pt x="1286" y="1031"/>
                    <a:pt x="1259" y="1054"/>
                    <a:pt x="1260" y="1054"/>
                  </a:cubicBezTo>
                  <a:cubicBezTo>
                    <a:pt x="1260" y="1054"/>
                    <a:pt x="1280" y="1042"/>
                    <a:pt x="1280" y="1042"/>
                  </a:cubicBezTo>
                  <a:cubicBezTo>
                    <a:pt x="1280" y="1042"/>
                    <a:pt x="1278" y="1051"/>
                    <a:pt x="1278" y="1052"/>
                  </a:cubicBezTo>
                  <a:cubicBezTo>
                    <a:pt x="1278" y="1052"/>
                    <a:pt x="1284" y="1048"/>
                    <a:pt x="1284" y="1048"/>
                  </a:cubicBezTo>
                </a:path>
              </a:pathLst>
            </a:custGeom>
            <a:noFill/>
            <a:ln w="17" cap="rnd">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44000" tIns="41476" rIns="144000" bIns="41476" numCol="1" anchor="t" anchorCtr="0" compatLnSpc="1">
              <a:prstTxWarp prst="textNoShape">
                <a:avLst/>
              </a:prstTxWarp>
            </a:bodyPr>
            <a:lstStyle/>
            <a:p>
              <a:pPr lvl="0" algn="ctr">
                <a:spcBef>
                  <a:spcPts val="1200"/>
                </a:spcBef>
              </a:pPr>
              <a:endParaRPr lang="en-ZA" sz="400" b="1" dirty="0" smtClean="0"/>
            </a:p>
            <a:p>
              <a:pPr lvl="0" algn="ctr">
                <a:spcBef>
                  <a:spcPts val="1200"/>
                </a:spcBef>
              </a:pPr>
              <a:r>
                <a:rPr lang="en-ZA" sz="1400" b="1" dirty="0" smtClean="0"/>
                <a:t>SIU Powers</a:t>
              </a:r>
              <a:endParaRPr lang="en-US" sz="1400" dirty="0"/>
            </a:p>
            <a:p>
              <a:pPr marL="171450" lvl="0" indent="-171450" algn="just">
                <a:spcBef>
                  <a:spcPts val="1200"/>
                </a:spcBef>
                <a:buFont typeface="Arial" panose="020B0604020202020204" pitchFamily="34" charset="0"/>
                <a:buChar char="•"/>
              </a:pPr>
              <a:r>
                <a:rPr lang="en-ZA" sz="1400" dirty="0" smtClean="0"/>
                <a:t>Able to subpoena</a:t>
              </a:r>
              <a:r>
                <a:rPr lang="en-ZA" sz="1400" dirty="0"/>
                <a:t>, search and seize evidence, and interrogate witnesses under </a:t>
              </a:r>
              <a:r>
                <a:rPr lang="en-ZA" sz="1400" dirty="0" smtClean="0"/>
                <a:t>oath (once a proclamation has been published) </a:t>
              </a:r>
              <a:endParaRPr lang="en-ZA" sz="1400" dirty="0"/>
            </a:p>
            <a:p>
              <a:pPr marL="171450" lvl="0" indent="-171450" algn="just">
                <a:spcBef>
                  <a:spcPts val="1200"/>
                </a:spcBef>
                <a:buFont typeface="Arial" panose="020B0604020202020204" pitchFamily="34" charset="0"/>
                <a:buChar char="•"/>
              </a:pPr>
              <a:r>
                <a:rPr lang="en-ZA" sz="1400" dirty="0" smtClean="0"/>
                <a:t>Institute </a:t>
              </a:r>
              <a:r>
                <a:rPr lang="en-ZA" sz="1400" dirty="0"/>
                <a:t>civil litigation to recover state funds lost or to prevent future losses </a:t>
              </a:r>
            </a:p>
          </p:txBody>
        </p:sp>
        <p:grpSp>
          <p:nvGrpSpPr>
            <p:cNvPr id="29" name="Group 64"/>
            <p:cNvGrpSpPr>
              <a:grpSpLocks noChangeAspect="1"/>
            </p:cNvGrpSpPr>
            <p:nvPr/>
          </p:nvGrpSpPr>
          <p:grpSpPr bwMode="auto">
            <a:xfrm>
              <a:off x="3355945" y="4162905"/>
              <a:ext cx="487810" cy="487810"/>
              <a:chOff x="5009" y="6"/>
              <a:chExt cx="340" cy="340"/>
            </a:xfrm>
            <a:solidFill>
              <a:schemeClr val="tx1"/>
            </a:solidFill>
          </p:grpSpPr>
          <p:sp>
            <p:nvSpPr>
              <p:cNvPr id="30" name="Freeform 65"/>
              <p:cNvSpPr>
                <a:spLocks noEditPoints="1"/>
              </p:cNvSpPr>
              <p:nvPr/>
            </p:nvSpPr>
            <p:spPr bwMode="auto">
              <a:xfrm>
                <a:off x="5009" y="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 name="Freeform 66"/>
              <p:cNvSpPr>
                <a:spLocks noEditPoints="1"/>
              </p:cNvSpPr>
              <p:nvPr/>
            </p:nvSpPr>
            <p:spPr bwMode="auto">
              <a:xfrm>
                <a:off x="5073" y="98"/>
                <a:ext cx="212" cy="156"/>
              </a:xfrm>
              <a:custGeom>
                <a:avLst/>
                <a:gdLst>
                  <a:gd name="T0" fmla="*/ 10 w 320"/>
                  <a:gd name="T1" fmla="*/ 235 h 235"/>
                  <a:gd name="T2" fmla="*/ 10 w 320"/>
                  <a:gd name="T3" fmla="*/ 235 h 235"/>
                  <a:gd name="T4" fmla="*/ 4 w 320"/>
                  <a:gd name="T5" fmla="*/ 233 h 235"/>
                  <a:gd name="T6" fmla="*/ 2 w 320"/>
                  <a:gd name="T7" fmla="*/ 231 h 235"/>
                  <a:gd name="T8" fmla="*/ 2 w 320"/>
                  <a:gd name="T9" fmla="*/ 231 h 235"/>
                  <a:gd name="T10" fmla="*/ 2 w 320"/>
                  <a:gd name="T11" fmla="*/ 231 h 235"/>
                  <a:gd name="T12" fmla="*/ 0 w 320"/>
                  <a:gd name="T13" fmla="*/ 224 h 235"/>
                  <a:gd name="T14" fmla="*/ 0 w 320"/>
                  <a:gd name="T15" fmla="*/ 224 h 235"/>
                  <a:gd name="T16" fmla="*/ 0 w 320"/>
                  <a:gd name="T17" fmla="*/ 224 h 235"/>
                  <a:gd name="T18" fmla="*/ 0 w 320"/>
                  <a:gd name="T19" fmla="*/ 224 h 235"/>
                  <a:gd name="T20" fmla="*/ 0 w 320"/>
                  <a:gd name="T21" fmla="*/ 224 h 235"/>
                  <a:gd name="T22" fmla="*/ 0 w 320"/>
                  <a:gd name="T23" fmla="*/ 11 h 235"/>
                  <a:gd name="T24" fmla="*/ 10 w 320"/>
                  <a:gd name="T25" fmla="*/ 0 h 235"/>
                  <a:gd name="T26" fmla="*/ 74 w 320"/>
                  <a:gd name="T27" fmla="*/ 0 h 235"/>
                  <a:gd name="T28" fmla="*/ 82 w 320"/>
                  <a:gd name="T29" fmla="*/ 3 h 235"/>
                  <a:gd name="T30" fmla="*/ 100 w 320"/>
                  <a:gd name="T31" fmla="*/ 22 h 235"/>
                  <a:gd name="T32" fmla="*/ 266 w 320"/>
                  <a:gd name="T33" fmla="*/ 22 h 235"/>
                  <a:gd name="T34" fmla="*/ 277 w 320"/>
                  <a:gd name="T35" fmla="*/ 32 h 235"/>
                  <a:gd name="T36" fmla="*/ 277 w 320"/>
                  <a:gd name="T37" fmla="*/ 64 h 235"/>
                  <a:gd name="T38" fmla="*/ 309 w 320"/>
                  <a:gd name="T39" fmla="*/ 64 h 235"/>
                  <a:gd name="T40" fmla="*/ 318 w 320"/>
                  <a:gd name="T41" fmla="*/ 69 h 235"/>
                  <a:gd name="T42" fmla="*/ 319 w 320"/>
                  <a:gd name="T43" fmla="*/ 78 h 235"/>
                  <a:gd name="T44" fmla="*/ 277 w 320"/>
                  <a:gd name="T45" fmla="*/ 227 h 235"/>
                  <a:gd name="T46" fmla="*/ 266 w 320"/>
                  <a:gd name="T47" fmla="*/ 235 h 235"/>
                  <a:gd name="T48" fmla="*/ 10 w 320"/>
                  <a:gd name="T49" fmla="*/ 235 h 235"/>
                  <a:gd name="T50" fmla="*/ 10 w 320"/>
                  <a:gd name="T51" fmla="*/ 235 h 235"/>
                  <a:gd name="T52" fmla="*/ 25 w 320"/>
                  <a:gd name="T53" fmla="*/ 214 h 235"/>
                  <a:gd name="T54" fmla="*/ 258 w 320"/>
                  <a:gd name="T55" fmla="*/ 214 h 235"/>
                  <a:gd name="T56" fmla="*/ 295 w 320"/>
                  <a:gd name="T57" fmla="*/ 86 h 235"/>
                  <a:gd name="T58" fmla="*/ 71 w 320"/>
                  <a:gd name="T59" fmla="*/ 86 h 235"/>
                  <a:gd name="T60" fmla="*/ 25 w 320"/>
                  <a:gd name="T61" fmla="*/ 214 h 235"/>
                  <a:gd name="T62" fmla="*/ 21 w 320"/>
                  <a:gd name="T63" fmla="*/ 22 h 235"/>
                  <a:gd name="T64" fmla="*/ 21 w 320"/>
                  <a:gd name="T65" fmla="*/ 163 h 235"/>
                  <a:gd name="T66" fmla="*/ 54 w 320"/>
                  <a:gd name="T67" fmla="*/ 71 h 235"/>
                  <a:gd name="T68" fmla="*/ 64 w 320"/>
                  <a:gd name="T69" fmla="*/ 64 h 235"/>
                  <a:gd name="T70" fmla="*/ 256 w 320"/>
                  <a:gd name="T71" fmla="*/ 64 h 235"/>
                  <a:gd name="T72" fmla="*/ 256 w 320"/>
                  <a:gd name="T73" fmla="*/ 43 h 235"/>
                  <a:gd name="T74" fmla="*/ 96 w 320"/>
                  <a:gd name="T75" fmla="*/ 43 h 235"/>
                  <a:gd name="T76" fmla="*/ 88 w 320"/>
                  <a:gd name="T77" fmla="*/ 40 h 235"/>
                  <a:gd name="T78" fmla="*/ 70 w 320"/>
                  <a:gd name="T79" fmla="*/ 22 h 235"/>
                  <a:gd name="T80" fmla="*/ 21 w 320"/>
                  <a:gd name="T81"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0" h="235">
                    <a:moveTo>
                      <a:pt x="10" y="235"/>
                    </a:moveTo>
                    <a:cubicBezTo>
                      <a:pt x="10" y="235"/>
                      <a:pt x="10" y="235"/>
                      <a:pt x="10" y="235"/>
                    </a:cubicBezTo>
                    <a:cubicBezTo>
                      <a:pt x="8" y="235"/>
                      <a:pt x="6" y="234"/>
                      <a:pt x="4" y="233"/>
                    </a:cubicBezTo>
                    <a:cubicBezTo>
                      <a:pt x="4" y="232"/>
                      <a:pt x="3" y="232"/>
                      <a:pt x="2" y="231"/>
                    </a:cubicBezTo>
                    <a:cubicBezTo>
                      <a:pt x="2" y="231"/>
                      <a:pt x="2" y="231"/>
                      <a:pt x="2" y="231"/>
                    </a:cubicBezTo>
                    <a:cubicBezTo>
                      <a:pt x="2" y="231"/>
                      <a:pt x="2" y="231"/>
                      <a:pt x="2" y="231"/>
                    </a:cubicBezTo>
                    <a:cubicBezTo>
                      <a:pt x="1" y="229"/>
                      <a:pt x="0" y="227"/>
                      <a:pt x="0" y="224"/>
                    </a:cubicBezTo>
                    <a:cubicBezTo>
                      <a:pt x="0" y="224"/>
                      <a:pt x="0" y="224"/>
                      <a:pt x="0" y="224"/>
                    </a:cubicBezTo>
                    <a:cubicBezTo>
                      <a:pt x="0" y="224"/>
                      <a:pt x="0" y="224"/>
                      <a:pt x="0" y="224"/>
                    </a:cubicBezTo>
                    <a:cubicBezTo>
                      <a:pt x="0" y="224"/>
                      <a:pt x="0" y="224"/>
                      <a:pt x="0" y="224"/>
                    </a:cubicBezTo>
                    <a:cubicBezTo>
                      <a:pt x="0" y="224"/>
                      <a:pt x="0" y="224"/>
                      <a:pt x="0" y="224"/>
                    </a:cubicBezTo>
                    <a:cubicBezTo>
                      <a:pt x="0" y="11"/>
                      <a:pt x="0" y="11"/>
                      <a:pt x="0" y="11"/>
                    </a:cubicBezTo>
                    <a:cubicBezTo>
                      <a:pt x="0" y="5"/>
                      <a:pt x="4" y="0"/>
                      <a:pt x="10" y="0"/>
                    </a:cubicBezTo>
                    <a:cubicBezTo>
                      <a:pt x="74" y="0"/>
                      <a:pt x="74" y="0"/>
                      <a:pt x="74" y="0"/>
                    </a:cubicBezTo>
                    <a:cubicBezTo>
                      <a:pt x="77" y="0"/>
                      <a:pt x="80" y="1"/>
                      <a:pt x="82" y="3"/>
                    </a:cubicBezTo>
                    <a:cubicBezTo>
                      <a:pt x="100" y="22"/>
                      <a:pt x="100" y="22"/>
                      <a:pt x="100" y="22"/>
                    </a:cubicBezTo>
                    <a:cubicBezTo>
                      <a:pt x="266" y="22"/>
                      <a:pt x="266" y="22"/>
                      <a:pt x="266" y="22"/>
                    </a:cubicBezTo>
                    <a:cubicBezTo>
                      <a:pt x="272" y="22"/>
                      <a:pt x="277" y="26"/>
                      <a:pt x="277" y="32"/>
                    </a:cubicBezTo>
                    <a:cubicBezTo>
                      <a:pt x="277" y="64"/>
                      <a:pt x="277" y="64"/>
                      <a:pt x="277" y="64"/>
                    </a:cubicBezTo>
                    <a:cubicBezTo>
                      <a:pt x="309" y="64"/>
                      <a:pt x="309" y="64"/>
                      <a:pt x="309" y="64"/>
                    </a:cubicBezTo>
                    <a:cubicBezTo>
                      <a:pt x="312" y="64"/>
                      <a:pt x="316" y="66"/>
                      <a:pt x="318" y="69"/>
                    </a:cubicBezTo>
                    <a:cubicBezTo>
                      <a:pt x="320" y="71"/>
                      <a:pt x="320" y="75"/>
                      <a:pt x="319" y="78"/>
                    </a:cubicBezTo>
                    <a:cubicBezTo>
                      <a:pt x="277" y="227"/>
                      <a:pt x="277" y="227"/>
                      <a:pt x="277" y="227"/>
                    </a:cubicBezTo>
                    <a:cubicBezTo>
                      <a:pt x="275" y="232"/>
                      <a:pt x="271" y="235"/>
                      <a:pt x="266" y="235"/>
                    </a:cubicBezTo>
                    <a:cubicBezTo>
                      <a:pt x="10" y="235"/>
                      <a:pt x="10" y="235"/>
                      <a:pt x="10" y="235"/>
                    </a:cubicBezTo>
                    <a:cubicBezTo>
                      <a:pt x="10" y="235"/>
                      <a:pt x="10" y="235"/>
                      <a:pt x="10" y="235"/>
                    </a:cubicBezTo>
                    <a:close/>
                    <a:moveTo>
                      <a:pt x="25" y="214"/>
                    </a:moveTo>
                    <a:cubicBezTo>
                      <a:pt x="258" y="214"/>
                      <a:pt x="258" y="214"/>
                      <a:pt x="258" y="214"/>
                    </a:cubicBezTo>
                    <a:cubicBezTo>
                      <a:pt x="295" y="86"/>
                      <a:pt x="295" y="86"/>
                      <a:pt x="295" y="86"/>
                    </a:cubicBezTo>
                    <a:cubicBezTo>
                      <a:pt x="71" y="86"/>
                      <a:pt x="71" y="86"/>
                      <a:pt x="71" y="86"/>
                    </a:cubicBezTo>
                    <a:lnTo>
                      <a:pt x="25" y="214"/>
                    </a:lnTo>
                    <a:close/>
                    <a:moveTo>
                      <a:pt x="21" y="22"/>
                    </a:moveTo>
                    <a:cubicBezTo>
                      <a:pt x="21" y="163"/>
                      <a:pt x="21" y="163"/>
                      <a:pt x="21" y="163"/>
                    </a:cubicBezTo>
                    <a:cubicBezTo>
                      <a:pt x="54" y="71"/>
                      <a:pt x="54" y="71"/>
                      <a:pt x="54" y="71"/>
                    </a:cubicBezTo>
                    <a:cubicBezTo>
                      <a:pt x="55" y="67"/>
                      <a:pt x="59" y="64"/>
                      <a:pt x="64" y="64"/>
                    </a:cubicBezTo>
                    <a:cubicBezTo>
                      <a:pt x="256" y="64"/>
                      <a:pt x="256" y="64"/>
                      <a:pt x="256" y="64"/>
                    </a:cubicBezTo>
                    <a:cubicBezTo>
                      <a:pt x="256" y="43"/>
                      <a:pt x="256" y="43"/>
                      <a:pt x="256" y="43"/>
                    </a:cubicBezTo>
                    <a:cubicBezTo>
                      <a:pt x="96" y="43"/>
                      <a:pt x="96" y="43"/>
                      <a:pt x="96" y="43"/>
                    </a:cubicBezTo>
                    <a:cubicBezTo>
                      <a:pt x="93" y="43"/>
                      <a:pt x="90" y="42"/>
                      <a:pt x="88" y="40"/>
                    </a:cubicBezTo>
                    <a:cubicBezTo>
                      <a:pt x="70" y="22"/>
                      <a:pt x="70" y="22"/>
                      <a:pt x="70" y="22"/>
                    </a:cubicBezTo>
                    <a:lnTo>
                      <a:pt x="21" y="22"/>
                    </a:lnTo>
                    <a:close/>
                  </a:path>
                </a:pathLst>
              </a:custGeom>
              <a:grpFill/>
              <a:ln w="9525">
                <a:solidFill>
                  <a:srgbClr val="FFFF00"/>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sp>
        <p:nvSpPr>
          <p:cNvPr id="32" name="Rounded Rectangle 31"/>
          <p:cNvSpPr/>
          <p:nvPr/>
        </p:nvSpPr>
        <p:spPr bwMode="gray">
          <a:xfrm>
            <a:off x="198398" y="2492894"/>
            <a:ext cx="4350649" cy="1428229"/>
          </a:xfrm>
          <a:prstGeom prst="roundRect">
            <a:avLst/>
          </a:prstGeom>
          <a:solidFill>
            <a:schemeClr val="bg1">
              <a:lumMod val="95000"/>
            </a:schemeClr>
          </a:solidFill>
          <a:ln w="12700" algn="ctr">
            <a:solidFill>
              <a:schemeClr val="bg1">
                <a:lumMod val="85000"/>
              </a:schemeClr>
            </a:solidFill>
            <a:miter lim="800000"/>
            <a:headEnd/>
            <a:tailEnd/>
          </a:ln>
          <a:scene3d>
            <a:camera prst="orthographicFront"/>
            <a:lightRig rig="threePt" dir="t"/>
          </a:scene3d>
          <a:sp3d>
            <a:bevelT/>
          </a:sp3d>
        </p:spPr>
        <p:txBody>
          <a:bodyPr wrap="square" lIns="36000" tIns="36000" rIns="36000" bIns="36000" rtlCol="0" anchor="ctr"/>
          <a:lstStyle/>
          <a:p>
            <a:pPr algn="ctr">
              <a:lnSpc>
                <a:spcPct val="106000"/>
              </a:lnSpc>
            </a:pPr>
            <a:r>
              <a:rPr lang="en-ZA" sz="1600" b="1" dirty="0">
                <a:solidFill>
                  <a:schemeClr val="accent2"/>
                </a:solidFill>
                <a:latin typeface="+mj-lt"/>
                <a:ea typeface="Verdana" panose="020B0604030504040204" pitchFamily="34" charset="0"/>
                <a:cs typeface="Verdana" panose="020B0604030504040204" pitchFamily="34" charset="0"/>
              </a:rPr>
              <a:t>Vision</a:t>
            </a:r>
          </a:p>
          <a:p>
            <a:pPr lvl="0" algn="ctr">
              <a:lnSpc>
                <a:spcPct val="106000"/>
              </a:lnSpc>
            </a:pPr>
            <a:r>
              <a:rPr lang="en-GB" sz="1400" i="1" dirty="0">
                <a:cs typeface="Arial" panose="020B0604020202020204" pitchFamily="34" charset="0"/>
              </a:rPr>
              <a:t>“The State’s preferred and trusted forensic investigation and litigation agency</a:t>
            </a:r>
            <a:r>
              <a:rPr lang="en-GB" sz="1400" i="1" dirty="0" smtClean="0">
                <a:cs typeface="Arial" panose="020B0604020202020204" pitchFamily="34" charset="0"/>
              </a:rPr>
              <a:t>.“</a:t>
            </a:r>
          </a:p>
          <a:p>
            <a:pPr lvl="0" algn="ctr">
              <a:lnSpc>
                <a:spcPct val="106000"/>
              </a:lnSpc>
            </a:pPr>
            <a:endParaRPr lang="en-GB" sz="1200" i="1" dirty="0" smtClean="0">
              <a:cs typeface="Arial" panose="020B0604020202020204" pitchFamily="34" charset="0"/>
            </a:endParaRPr>
          </a:p>
          <a:p>
            <a:pPr lvl="0" algn="ctr">
              <a:lnSpc>
                <a:spcPct val="106000"/>
              </a:lnSpc>
            </a:pPr>
            <a:endParaRPr lang="en-US" sz="1200" dirty="0"/>
          </a:p>
        </p:txBody>
      </p:sp>
      <p:sp>
        <p:nvSpPr>
          <p:cNvPr id="33" name="Rounded Rectangle 32"/>
          <p:cNvSpPr/>
          <p:nvPr/>
        </p:nvSpPr>
        <p:spPr bwMode="gray">
          <a:xfrm>
            <a:off x="4603575" y="2492896"/>
            <a:ext cx="4320480" cy="1428229"/>
          </a:xfrm>
          <a:prstGeom prst="roundRect">
            <a:avLst/>
          </a:prstGeom>
          <a:solidFill>
            <a:schemeClr val="bg1">
              <a:lumMod val="95000"/>
            </a:schemeClr>
          </a:solidFill>
          <a:ln w="12700" algn="ctr">
            <a:solidFill>
              <a:schemeClr val="bg1">
                <a:lumMod val="85000"/>
              </a:schemeClr>
            </a:solidFill>
            <a:miter lim="800000"/>
            <a:headEnd/>
            <a:tailEnd/>
          </a:ln>
          <a:scene3d>
            <a:camera prst="orthographicFront"/>
            <a:lightRig rig="threePt" dir="t"/>
          </a:scene3d>
          <a:sp3d>
            <a:bevelT/>
          </a:sp3d>
        </p:spPr>
        <p:txBody>
          <a:bodyPr wrap="square" lIns="36000" tIns="36000" rIns="36000" bIns="36000" rtlCol="0" anchor="ctr"/>
          <a:lstStyle/>
          <a:p>
            <a:pPr algn="ctr">
              <a:lnSpc>
                <a:spcPct val="106000"/>
              </a:lnSpc>
            </a:pPr>
            <a:r>
              <a:rPr lang="en-ZA" sz="1600" b="1" dirty="0">
                <a:solidFill>
                  <a:schemeClr val="accent2"/>
                </a:solidFill>
                <a:latin typeface="+mj-lt"/>
                <a:ea typeface="Verdana" panose="020B0604030504040204" pitchFamily="34" charset="0"/>
                <a:cs typeface="Verdana" panose="020B0604030504040204" pitchFamily="34" charset="0"/>
              </a:rPr>
              <a:t>Mission</a:t>
            </a:r>
          </a:p>
          <a:p>
            <a:pPr lvl="0" algn="ctr">
              <a:lnSpc>
                <a:spcPct val="106000"/>
              </a:lnSpc>
            </a:pPr>
            <a:r>
              <a:rPr lang="en-GB" sz="1400" i="1" dirty="0">
                <a:cs typeface="Arial" panose="020B0604020202020204" pitchFamily="34" charset="0"/>
              </a:rPr>
              <a:t>“We are the State’s preferred provider of forensic investigating and litigating services working together with other agencies in the fight to eradicate corruption, malpractice and maladministration from society</a:t>
            </a:r>
            <a:r>
              <a:rPr lang="en-GB" sz="1400" i="1" dirty="0" smtClean="0">
                <a:cs typeface="Arial" panose="020B0604020202020204" pitchFamily="34" charset="0"/>
              </a:rPr>
              <a:t>.”</a:t>
            </a:r>
            <a:endParaRPr lang="en-US" sz="1400" dirty="0"/>
          </a:p>
        </p:txBody>
      </p:sp>
      <p:pic>
        <p:nvPicPr>
          <p:cNvPr id="35" name="Picture 2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3899" b="33594"/>
          <a:stretch/>
        </p:blipFill>
        <p:spPr bwMode="auto">
          <a:xfrm>
            <a:off x="8650991" y="6416554"/>
            <a:ext cx="430559" cy="37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7817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02" y="5999259"/>
            <a:ext cx="3524250"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idx="1"/>
          </p:nvPr>
        </p:nvSpPr>
        <p:spPr>
          <a:xfrm>
            <a:off x="251520" y="1152618"/>
            <a:ext cx="8640960" cy="4846641"/>
          </a:xfrm>
          <a:ln>
            <a:noFill/>
          </a:ln>
        </p:spPr>
        <p:style>
          <a:lnRef idx="2">
            <a:schemeClr val="accent5"/>
          </a:lnRef>
          <a:fillRef idx="1">
            <a:schemeClr val="lt1"/>
          </a:fillRef>
          <a:effectRef idx="0">
            <a:schemeClr val="accent5"/>
          </a:effectRef>
          <a:fontRef idx="minor">
            <a:schemeClr val="dk1"/>
          </a:fontRef>
        </p:style>
        <p:txBody>
          <a:bodyPr/>
          <a:lstStyle/>
          <a:p>
            <a:pPr marL="18000" indent="-90000" algn="just">
              <a:lnSpc>
                <a:spcPct val="150000"/>
              </a:lnSpc>
              <a:spcAft>
                <a:spcPts val="600"/>
              </a:spcAft>
              <a:buNone/>
            </a:pPr>
            <a:r>
              <a:rPr lang="en-ZA" sz="1400" b="1" u="sng" dirty="0">
                <a:latin typeface="+mn-lt"/>
              </a:rPr>
              <a:t>3</a:t>
            </a:r>
            <a:r>
              <a:rPr lang="en-ZA" sz="1400" b="1" u="sng" dirty="0" smtClean="0">
                <a:latin typeface="+mn-lt"/>
              </a:rPr>
              <a:t>. </a:t>
            </a:r>
            <a:r>
              <a:rPr lang="en-ZA" sz="1400" b="1" u="sng" dirty="0">
                <a:latin typeface="+mn-lt"/>
              </a:rPr>
              <a:t>Status of investigation at Lepelle Northern Water </a:t>
            </a:r>
          </a:p>
          <a:p>
            <a:pPr marL="0" indent="0" algn="just">
              <a:lnSpc>
                <a:spcPct val="150000"/>
              </a:lnSpc>
              <a:spcAft>
                <a:spcPts val="600"/>
              </a:spcAft>
              <a:buNone/>
            </a:pPr>
            <a:r>
              <a:rPr lang="en-ZA" sz="1400" dirty="0">
                <a:latin typeface="+mn-lt"/>
              </a:rPr>
              <a:t>The investigation </a:t>
            </a:r>
            <a:r>
              <a:rPr lang="en-ZA" sz="1400" dirty="0" smtClean="0"/>
              <a:t>into the SCM has been completed and as a result:</a:t>
            </a:r>
          </a:p>
          <a:p>
            <a:pPr lvl="1" algn="just">
              <a:lnSpc>
                <a:spcPct val="150000"/>
              </a:lnSpc>
              <a:spcAft>
                <a:spcPts val="600"/>
              </a:spcAft>
            </a:pPr>
            <a:r>
              <a:rPr lang="en-ZA" sz="1400" dirty="0" smtClean="0">
                <a:latin typeface="+mn-lt"/>
              </a:rPr>
              <a:t>The </a:t>
            </a:r>
            <a:r>
              <a:rPr lang="en-ZA" sz="1400" dirty="0">
                <a:latin typeface="+mn-lt"/>
              </a:rPr>
              <a:t>SIU has instructed the </a:t>
            </a:r>
            <a:r>
              <a:rPr lang="en-ZA" sz="1400" dirty="0" smtClean="0"/>
              <a:t>O</a:t>
            </a:r>
            <a:r>
              <a:rPr lang="en-ZA" sz="1400" dirty="0" smtClean="0">
                <a:latin typeface="+mn-lt"/>
              </a:rPr>
              <a:t>ffice </a:t>
            </a:r>
            <a:r>
              <a:rPr lang="en-ZA" sz="1400" dirty="0">
                <a:latin typeface="+mn-lt"/>
              </a:rPr>
              <a:t>of the State </a:t>
            </a:r>
            <a:r>
              <a:rPr lang="en-ZA" sz="1400" dirty="0" smtClean="0">
                <a:latin typeface="+mn-lt"/>
              </a:rPr>
              <a:t>Attorney who has briefed </a:t>
            </a:r>
            <a:r>
              <a:rPr lang="en-ZA" sz="1400" dirty="0">
                <a:latin typeface="+mn-lt"/>
              </a:rPr>
              <a:t>Senior Counsel to institute </a:t>
            </a:r>
            <a:r>
              <a:rPr lang="en-ZA" sz="1400" b="1" dirty="0">
                <a:latin typeface="+mn-lt"/>
              </a:rPr>
              <a:t>civil litigation to set aside the contract to the value of R2.2 </a:t>
            </a:r>
            <a:r>
              <a:rPr lang="en-ZA" sz="1400" b="1" dirty="0" smtClean="0">
                <a:latin typeface="+mn-lt"/>
              </a:rPr>
              <a:t>billion</a:t>
            </a:r>
          </a:p>
          <a:p>
            <a:pPr lvl="1" algn="just">
              <a:lnSpc>
                <a:spcPct val="150000"/>
              </a:lnSpc>
              <a:spcAft>
                <a:spcPts val="600"/>
              </a:spcAft>
            </a:pPr>
            <a:r>
              <a:rPr lang="en-ZA" sz="1400" dirty="0" smtClean="0"/>
              <a:t>The SIU has referred </a:t>
            </a:r>
            <a:r>
              <a:rPr lang="en-ZA" sz="1400" b="1" dirty="0" smtClean="0"/>
              <a:t>evidence to the Construction and Industry Development Board</a:t>
            </a:r>
            <a:r>
              <a:rPr lang="en-ZA" sz="1400" dirty="0" smtClean="0"/>
              <a:t> pointing toward a contravention of the CIDB Act in December 2017</a:t>
            </a:r>
            <a:endParaRPr lang="en-ZA" sz="1400" dirty="0"/>
          </a:p>
          <a:p>
            <a:pPr marL="342900" lvl="1" indent="-342900" algn="just">
              <a:lnSpc>
                <a:spcPct val="150000"/>
              </a:lnSpc>
              <a:spcAft>
                <a:spcPts val="600"/>
              </a:spcAft>
              <a:buFont typeface="Arial" charset="0"/>
              <a:buChar char="•"/>
            </a:pPr>
            <a:r>
              <a:rPr lang="en-ZA" sz="1400" dirty="0" smtClean="0"/>
              <a:t>Additional </a:t>
            </a:r>
            <a:r>
              <a:rPr lang="en-ZA" sz="1400" dirty="0" smtClean="0">
                <a:latin typeface="+mn-lt"/>
              </a:rPr>
              <a:t>referrals </a:t>
            </a:r>
            <a:r>
              <a:rPr lang="en-ZA" sz="1400" dirty="0">
                <a:latin typeface="+mn-lt"/>
              </a:rPr>
              <a:t>are being prepared in relation to criminal and </a:t>
            </a:r>
            <a:r>
              <a:rPr lang="en-ZA" sz="1400" dirty="0" smtClean="0">
                <a:latin typeface="+mn-lt"/>
              </a:rPr>
              <a:t>disciplinary </a:t>
            </a:r>
            <a:r>
              <a:rPr lang="en-ZA" sz="1400" dirty="0">
                <a:latin typeface="+mn-lt"/>
              </a:rPr>
              <a:t>actions</a:t>
            </a:r>
            <a:r>
              <a:rPr lang="en-ZA" sz="1400" dirty="0" smtClean="0">
                <a:latin typeface="+mn-lt"/>
              </a:rPr>
              <a:t>.</a:t>
            </a:r>
          </a:p>
          <a:p>
            <a:pPr marL="342900" lvl="1" indent="-342900" algn="just">
              <a:lnSpc>
                <a:spcPct val="150000"/>
              </a:lnSpc>
              <a:spcAft>
                <a:spcPts val="600"/>
              </a:spcAft>
              <a:buFont typeface="Arial" charset="0"/>
              <a:buChar char="•"/>
            </a:pPr>
            <a:r>
              <a:rPr lang="en-ZA" sz="1400" dirty="0" smtClean="0"/>
              <a:t>The </a:t>
            </a:r>
            <a:r>
              <a:rPr lang="en-ZA" sz="1400" dirty="0"/>
              <a:t>corruption investigation completion date has been extended as new evidence of corrupt activities has been uncovered which must be investigated to it’s logical conclusion. </a:t>
            </a:r>
            <a:endParaRPr lang="en-ZA" sz="1400" b="1" dirty="0">
              <a:solidFill>
                <a:schemeClr val="tx1"/>
              </a:solidFill>
            </a:endParaRPr>
          </a:p>
          <a:p>
            <a:pPr algn="just">
              <a:lnSpc>
                <a:spcPct val="150000"/>
              </a:lnSpc>
              <a:spcAft>
                <a:spcPts val="600"/>
              </a:spcAft>
            </a:pPr>
            <a:r>
              <a:rPr lang="en-ZA" sz="1400" dirty="0" smtClean="0"/>
              <a:t>The </a:t>
            </a:r>
            <a:r>
              <a:rPr lang="en-ZA" sz="1400" dirty="0"/>
              <a:t>SIU is conducting a </a:t>
            </a:r>
            <a:r>
              <a:rPr lang="en-ZA" sz="1400" b="1" dirty="0"/>
              <a:t>value for money </a:t>
            </a:r>
            <a:r>
              <a:rPr lang="en-ZA" sz="1400" b="1" dirty="0" smtClean="0"/>
              <a:t>investigation</a:t>
            </a:r>
            <a:endParaRPr lang="en-ZA" sz="1400" dirty="0">
              <a:latin typeface="+mn-lt"/>
            </a:endParaRPr>
          </a:p>
        </p:txBody>
      </p:sp>
      <p:sp>
        <p:nvSpPr>
          <p:cNvPr id="5" name="Slide Number Placeholder 4"/>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30</a:t>
            </a:fld>
            <a:endParaRPr lang="en-ZA" dirty="0">
              <a:solidFill>
                <a:srgbClr val="000000">
                  <a:tint val="75000"/>
                </a:srgbClr>
              </a:solidFill>
            </a:endParaRPr>
          </a:p>
        </p:txBody>
      </p:sp>
      <p:sp>
        <p:nvSpPr>
          <p:cNvPr id="13" name="Content Placeholder 12"/>
          <p:cNvSpPr>
            <a:spLocks noGrp="1"/>
          </p:cNvSpPr>
          <p:nvPr>
            <p:ph idx="13"/>
          </p:nvPr>
        </p:nvSpPr>
        <p:spPr>
          <a:xfrm>
            <a:off x="1143000" y="174798"/>
            <a:ext cx="6309320" cy="577552"/>
          </a:xfrm>
        </p:spPr>
        <p:txBody>
          <a:bodyPr/>
          <a:lstStyle/>
          <a:p>
            <a:r>
              <a:rPr lang="en-ZA" sz="2200" dirty="0">
                <a:effectLst>
                  <a:outerShdw blurRad="38100" dist="38100" dir="2700000" algn="tl">
                    <a:srgbClr val="000000">
                      <a:alpha val="43137"/>
                    </a:srgbClr>
                  </a:outerShdw>
                </a:effectLst>
                <a:latin typeface="+mj-lt"/>
              </a:rPr>
              <a:t>Proclamation R22 of 2016 </a:t>
            </a:r>
            <a:endParaRPr lang="en-ZA" sz="2200" dirty="0" smtClean="0">
              <a:effectLst>
                <a:outerShdw blurRad="38100" dist="38100" dir="2700000" algn="tl">
                  <a:srgbClr val="000000">
                    <a:alpha val="43137"/>
                  </a:srgbClr>
                </a:outerShdw>
              </a:effectLst>
              <a:latin typeface="+mj-lt"/>
            </a:endParaRPr>
          </a:p>
          <a:p>
            <a:r>
              <a:rPr lang="en-ZA" sz="2200" dirty="0" err="1" smtClean="0">
                <a:effectLst>
                  <a:outerShdw blurRad="38100" dist="38100" dir="2700000" algn="tl">
                    <a:srgbClr val="000000">
                      <a:alpha val="43137"/>
                    </a:srgbClr>
                  </a:outerShdw>
                </a:effectLst>
                <a:latin typeface="+mj-lt"/>
              </a:rPr>
              <a:t>Lepelle</a:t>
            </a:r>
            <a:r>
              <a:rPr lang="en-ZA" sz="2200" dirty="0" smtClean="0">
                <a:effectLst>
                  <a:outerShdw blurRad="38100" dist="38100" dir="2700000" algn="tl">
                    <a:srgbClr val="000000">
                      <a:alpha val="43137"/>
                    </a:srgbClr>
                  </a:outerShdw>
                </a:effectLst>
                <a:latin typeface="+mj-lt"/>
              </a:rPr>
              <a:t> </a:t>
            </a:r>
            <a:r>
              <a:rPr lang="en-ZA" sz="2200" dirty="0">
                <a:effectLst>
                  <a:outerShdw blurRad="38100" dist="38100" dir="2700000" algn="tl">
                    <a:srgbClr val="000000">
                      <a:alpha val="43137"/>
                    </a:srgbClr>
                  </a:outerShdw>
                </a:effectLst>
                <a:latin typeface="+mj-lt"/>
              </a:rPr>
              <a:t>Northern </a:t>
            </a:r>
            <a:r>
              <a:rPr lang="en-ZA" sz="2200" dirty="0" smtClean="0">
                <a:effectLst>
                  <a:outerShdw blurRad="38100" dist="38100" dir="2700000" algn="tl">
                    <a:srgbClr val="000000">
                      <a:alpha val="43137"/>
                    </a:srgbClr>
                  </a:outerShdw>
                </a:effectLst>
                <a:latin typeface="+mj-lt"/>
              </a:rPr>
              <a:t>Water</a:t>
            </a:r>
            <a:endParaRPr lang="en-ZA" sz="2200" dirty="0"/>
          </a:p>
        </p:txBody>
      </p:sp>
      <p:pic>
        <p:nvPicPr>
          <p:cNvPr id="8" name="Picture 2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3899" b="33594"/>
          <a:stretch/>
        </p:blipFill>
        <p:spPr bwMode="auto">
          <a:xfrm>
            <a:off x="8650991" y="6416554"/>
            <a:ext cx="430559" cy="37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92387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46834"/>
            <a:ext cx="9144000" cy="2763165"/>
          </a:xfrm>
          <a:prstGeom prst="rect">
            <a:avLst/>
          </a:prstGeom>
        </p:spPr>
      </p:pic>
      <p:sp>
        <p:nvSpPr>
          <p:cNvPr id="4" name="Rectangle 3"/>
          <p:cNvSpPr/>
          <p:nvPr/>
        </p:nvSpPr>
        <p:spPr>
          <a:xfrm>
            <a:off x="0" y="3809999"/>
            <a:ext cx="9144000" cy="254635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86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 y="2959580"/>
            <a:ext cx="9143897"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31640" y="2971649"/>
            <a:ext cx="6768752" cy="1938992"/>
          </a:xfrm>
          <a:prstGeom prst="rect">
            <a:avLst/>
          </a:prstGeom>
          <a:noFill/>
        </p:spPr>
        <p:txBody>
          <a:bodyPr wrap="square" rtlCol="0">
            <a:spAutoFit/>
          </a:bodyPr>
          <a:lstStyle/>
          <a:p>
            <a:pPr algn="ctr"/>
            <a:r>
              <a:rPr lang="en-US" sz="6000" dirty="0" smtClean="0"/>
              <a:t>FUTURE INVESTIGATIONS</a:t>
            </a:r>
            <a:endParaRPr lang="en-US" sz="6000" dirty="0"/>
          </a:p>
        </p:txBody>
      </p:sp>
      <p:sp>
        <p:nvSpPr>
          <p:cNvPr id="12" name="Slide Number Placeholder 11"/>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31</a:t>
            </a:fld>
            <a:endParaRPr lang="en-ZA" dirty="0">
              <a:solidFill>
                <a:srgbClr val="000000">
                  <a:tint val="75000"/>
                </a:srgbClr>
              </a:solidFill>
            </a:endParaRPr>
          </a:p>
        </p:txBody>
      </p:sp>
      <p:pic>
        <p:nvPicPr>
          <p:cNvPr id="8" name="Picture 2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3899" b="33594"/>
          <a:stretch/>
        </p:blipFill>
        <p:spPr bwMode="auto">
          <a:xfrm>
            <a:off x="8650991" y="6416554"/>
            <a:ext cx="430559" cy="37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64184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32</a:t>
            </a:fld>
            <a:endParaRPr lang="en-ZA" dirty="0">
              <a:solidFill>
                <a:srgbClr val="000000">
                  <a:tint val="75000"/>
                </a:srgbClr>
              </a:solidFill>
            </a:endParaRPr>
          </a:p>
        </p:txBody>
      </p:sp>
      <p:sp>
        <p:nvSpPr>
          <p:cNvPr id="6" name="Content Placeholder 5"/>
          <p:cNvSpPr>
            <a:spLocks noGrp="1"/>
          </p:cNvSpPr>
          <p:nvPr>
            <p:ph idx="13"/>
          </p:nvPr>
        </p:nvSpPr>
        <p:spPr/>
        <p:txBody>
          <a:bodyPr/>
          <a:lstStyle/>
          <a:p>
            <a:r>
              <a:rPr lang="en-ZA" sz="2200" dirty="0" smtClean="0">
                <a:effectLst>
                  <a:outerShdw blurRad="38100" dist="38100" dir="2700000" algn="tl">
                    <a:srgbClr val="000000">
                      <a:alpha val="43137"/>
                    </a:srgbClr>
                  </a:outerShdw>
                </a:effectLst>
                <a:latin typeface="+mj-lt"/>
              </a:rPr>
              <a:t>Allegations received by the SIU</a:t>
            </a:r>
            <a:endParaRPr lang="en-ZA" sz="2200" dirty="0">
              <a:effectLst>
                <a:outerShdw blurRad="38100" dist="38100" dir="2700000" algn="tl">
                  <a:srgbClr val="000000">
                    <a:alpha val="43137"/>
                  </a:srgbClr>
                </a:outerShdw>
              </a:effectLst>
              <a:latin typeface="+mj-lt"/>
            </a:endParaRPr>
          </a:p>
        </p:txBody>
      </p:sp>
      <p:sp>
        <p:nvSpPr>
          <p:cNvPr id="4" name="TextBox 3"/>
          <p:cNvSpPr txBox="1"/>
          <p:nvPr/>
        </p:nvSpPr>
        <p:spPr>
          <a:xfrm>
            <a:off x="274948" y="1246981"/>
            <a:ext cx="8689540" cy="2339102"/>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a:lnSpc>
                <a:spcPct val="150000"/>
              </a:lnSpc>
              <a:spcBef>
                <a:spcPts val="600"/>
              </a:spcBef>
              <a:spcAft>
                <a:spcPts val="600"/>
              </a:spcAft>
              <a:tabLst>
                <a:tab pos="0" algn="l"/>
              </a:tabLst>
            </a:pPr>
            <a:r>
              <a:rPr lang="en-ZA" sz="1400" dirty="0" smtClean="0"/>
              <a:t>The </a:t>
            </a:r>
            <a:r>
              <a:rPr lang="en-ZA" sz="1400" dirty="0"/>
              <a:t>SIU has received </a:t>
            </a:r>
            <a:r>
              <a:rPr lang="en-ZA" sz="1400" dirty="0" smtClean="0"/>
              <a:t>the following allegations which SIU is reviewing and they are currently in the </a:t>
            </a:r>
            <a:r>
              <a:rPr lang="en-ZA" sz="1400" b="1" dirty="0" smtClean="0"/>
              <a:t>pre-proclamation assessment phase</a:t>
            </a:r>
            <a:r>
              <a:rPr lang="en-ZA" sz="1400" dirty="0" smtClean="0"/>
              <a:t>:</a:t>
            </a:r>
            <a:endParaRPr lang="en-ZA" sz="1400" dirty="0"/>
          </a:p>
          <a:p>
            <a:pPr marL="571500" indent="-285750" algn="just">
              <a:lnSpc>
                <a:spcPct val="150000"/>
              </a:lnSpc>
              <a:spcBef>
                <a:spcPts val="600"/>
              </a:spcBef>
              <a:spcAft>
                <a:spcPts val="600"/>
              </a:spcAft>
              <a:buFont typeface="Arial" panose="020B0604020202020204" pitchFamily="34" charset="0"/>
              <a:buChar char="•"/>
            </a:pPr>
            <a:r>
              <a:rPr lang="en-ZA" sz="1400" dirty="0">
                <a:solidFill>
                  <a:schemeClr val="tx1"/>
                </a:solidFill>
              </a:rPr>
              <a:t>SAP licences - Purchasing of SAP Licences for  more than R500 million that were not necessary, without correct tender process and the payment of R35 million in kickbacks</a:t>
            </a:r>
          </a:p>
          <a:p>
            <a:pPr marL="18000" algn="just">
              <a:lnSpc>
                <a:spcPct val="150000"/>
              </a:lnSpc>
              <a:spcBef>
                <a:spcPts val="600"/>
              </a:spcBef>
              <a:spcAft>
                <a:spcPts val="600"/>
              </a:spcAft>
            </a:pPr>
            <a:r>
              <a:rPr lang="en-ZA" sz="1400" dirty="0" smtClean="0"/>
              <a:t>The </a:t>
            </a:r>
            <a:r>
              <a:rPr lang="en-ZA" sz="1400" dirty="0"/>
              <a:t>SIU has received the requested documentation from the </a:t>
            </a:r>
            <a:r>
              <a:rPr lang="en-ZA" sz="1400" dirty="0" err="1" smtClean="0"/>
              <a:t>DWaS</a:t>
            </a:r>
            <a:r>
              <a:rPr lang="en-ZA" sz="1400" dirty="0" smtClean="0"/>
              <a:t> </a:t>
            </a:r>
            <a:r>
              <a:rPr lang="en-ZA" sz="1400" dirty="0"/>
              <a:t>via the DG’s Office and is in the process of finalising the assessment to determine whether SIU should apply for a proclamation.</a:t>
            </a:r>
            <a:endParaRPr lang="en-ZA" dirty="0" smtClean="0"/>
          </a:p>
        </p:txBody>
      </p:sp>
      <p:pic>
        <p:nvPicPr>
          <p:cNvPr id="8" name="Picture 2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899" b="33594"/>
          <a:stretch/>
        </p:blipFill>
        <p:spPr bwMode="auto">
          <a:xfrm>
            <a:off x="8650991" y="6416554"/>
            <a:ext cx="430559" cy="37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0437"/>
            <a:ext cx="3524250"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41451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082674"/>
            <a:ext cx="8784976" cy="5273676"/>
          </a:xfrm>
        </p:spPr>
        <p:txBody>
          <a:bodyPr/>
          <a:lstStyle/>
          <a:p>
            <a:pPr marL="284400" indent="-284400" algn="just">
              <a:lnSpc>
                <a:spcPct val="150000"/>
              </a:lnSpc>
              <a:spcAft>
                <a:spcPts val="600"/>
              </a:spcAft>
            </a:pPr>
            <a:r>
              <a:rPr lang="en-ZA" sz="1400" dirty="0">
                <a:latin typeface="+mn-lt"/>
              </a:rPr>
              <a:t>The SIU recommend that the following systemic improvements be effected in the Department to avoid a re-occurrence of the findings made by the SIU:</a:t>
            </a:r>
          </a:p>
          <a:p>
            <a:pPr marL="284400" lvl="0" indent="-284400" algn="just">
              <a:lnSpc>
                <a:spcPct val="150000"/>
              </a:lnSpc>
              <a:spcAft>
                <a:spcPts val="600"/>
              </a:spcAft>
            </a:pPr>
            <a:r>
              <a:rPr lang="en-ZA" sz="1400" dirty="0">
                <a:latin typeface="+mn-lt"/>
              </a:rPr>
              <a:t>All entities about to conduct business with the Department must be registered on a formal supplier database and must supply the Department with a letter of good standing with SARS prior to conducting business with the Department;</a:t>
            </a:r>
          </a:p>
          <a:p>
            <a:pPr marL="284400" lvl="0" indent="-284400" algn="just">
              <a:lnSpc>
                <a:spcPct val="150000"/>
              </a:lnSpc>
              <a:spcAft>
                <a:spcPts val="600"/>
              </a:spcAft>
            </a:pPr>
            <a:r>
              <a:rPr lang="en-ZA" sz="1400" dirty="0">
                <a:latin typeface="+mn-lt"/>
              </a:rPr>
              <a:t>The Department should perform CIPC checks on all these entities to check for any employee involvement and/ or conflict of interests;</a:t>
            </a:r>
          </a:p>
          <a:p>
            <a:pPr marL="284400" lvl="0" indent="-284400" algn="just">
              <a:lnSpc>
                <a:spcPct val="150000"/>
              </a:lnSpc>
              <a:spcAft>
                <a:spcPts val="600"/>
              </a:spcAft>
            </a:pPr>
            <a:r>
              <a:rPr lang="en-ZA" sz="1400" dirty="0">
                <a:latin typeface="+mn-lt"/>
              </a:rPr>
              <a:t>Suppliers applying to be registered on the Department supplier database as well as entities already registered should complete a prescribed form in which any potential conflict of interests and/or relationships with public officials must be declared;</a:t>
            </a:r>
          </a:p>
          <a:p>
            <a:pPr marL="284400" lvl="0" indent="-284400" algn="just">
              <a:lnSpc>
                <a:spcPct val="150000"/>
              </a:lnSpc>
              <a:spcAft>
                <a:spcPts val="600"/>
              </a:spcAft>
            </a:pPr>
            <a:r>
              <a:rPr lang="en-ZA" sz="1400" dirty="0">
                <a:latin typeface="+mn-lt"/>
              </a:rPr>
              <a:t>Amendments to tender evaluation documents should be required to be signed off by all Regional Bid Adjudication Committee members;</a:t>
            </a:r>
          </a:p>
          <a:p>
            <a:pPr marL="284400" lvl="0" indent="-284400" algn="just">
              <a:lnSpc>
                <a:spcPct val="150000"/>
              </a:lnSpc>
              <a:spcAft>
                <a:spcPts val="600"/>
              </a:spcAft>
            </a:pPr>
            <a:r>
              <a:rPr lang="en-ZA" sz="1400" dirty="0">
                <a:latin typeface="+mn-lt"/>
              </a:rPr>
              <a:t>Committees dealing with the evaluation and awarding of tenders are to ensure that any such declarations made be formally included in the tender evaluation or adjudication processes; </a:t>
            </a:r>
          </a:p>
        </p:txBody>
      </p:sp>
      <p:sp>
        <p:nvSpPr>
          <p:cNvPr id="4" name="Slide Number Placeholder 3"/>
          <p:cNvSpPr>
            <a:spLocks noGrp="1"/>
          </p:cNvSpPr>
          <p:nvPr>
            <p:ph type="sldNum" sz="quarter" idx="12"/>
          </p:nvPr>
        </p:nvSpPr>
        <p:spPr>
          <a:xfrm>
            <a:off x="6503835" y="6416554"/>
            <a:ext cx="2133600" cy="304921"/>
          </a:xfrm>
        </p:spPr>
        <p:txBody>
          <a:bodyPr/>
          <a:lstStyle/>
          <a:p>
            <a:pPr>
              <a:defRPr/>
            </a:pPr>
            <a:fld id="{DC1BAB4B-37C3-4540-AA8B-870B3C3EF0FC}" type="slidenum">
              <a:rPr lang="en-ZA" smtClean="0">
                <a:solidFill>
                  <a:srgbClr val="000000">
                    <a:tint val="75000"/>
                  </a:srgbClr>
                </a:solidFill>
              </a:rPr>
              <a:pPr>
                <a:defRPr/>
              </a:pPr>
              <a:t>33</a:t>
            </a:fld>
            <a:endParaRPr lang="en-ZA" dirty="0">
              <a:solidFill>
                <a:srgbClr val="000000">
                  <a:tint val="75000"/>
                </a:srgbClr>
              </a:solidFill>
            </a:endParaRPr>
          </a:p>
        </p:txBody>
      </p:sp>
      <p:sp>
        <p:nvSpPr>
          <p:cNvPr id="5" name="Content Placeholder 4"/>
          <p:cNvSpPr>
            <a:spLocks noGrp="1"/>
          </p:cNvSpPr>
          <p:nvPr>
            <p:ph idx="13"/>
          </p:nvPr>
        </p:nvSpPr>
        <p:spPr>
          <a:xfrm>
            <a:off x="1187624" y="0"/>
            <a:ext cx="6508576" cy="838200"/>
          </a:xfrm>
        </p:spPr>
        <p:txBody>
          <a:bodyPr/>
          <a:lstStyle/>
          <a:p>
            <a:r>
              <a:rPr lang="en-ZA" sz="2200" dirty="0" smtClean="0">
                <a:effectLst>
                  <a:outerShdw blurRad="38100" dist="38100" dir="2700000" algn="tl">
                    <a:srgbClr val="000000">
                      <a:alpha val="43137"/>
                    </a:srgbClr>
                  </a:outerShdw>
                </a:effectLst>
                <a:latin typeface="+mj-lt"/>
              </a:rPr>
              <a:t>Systemic Recommendations</a:t>
            </a:r>
            <a:endParaRPr lang="en-ZA" sz="2200" dirty="0">
              <a:effectLst>
                <a:outerShdw blurRad="38100" dist="38100" dir="2700000" algn="tl">
                  <a:srgbClr val="000000">
                    <a:alpha val="43137"/>
                  </a:srgbClr>
                </a:outerShdw>
              </a:effectLst>
              <a:latin typeface="+mj-lt"/>
            </a:endParaRPr>
          </a:p>
        </p:txBody>
      </p:sp>
      <p:pic>
        <p:nvPicPr>
          <p:cNvPr id="6" name="Picture 2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899" b="33594"/>
          <a:stretch/>
        </p:blipFill>
        <p:spPr bwMode="auto">
          <a:xfrm>
            <a:off x="8650991" y="6416554"/>
            <a:ext cx="430559" cy="37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3939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219200"/>
            <a:ext cx="8784976" cy="5029200"/>
          </a:xfrm>
        </p:spPr>
        <p:txBody>
          <a:bodyPr/>
          <a:lstStyle/>
          <a:p>
            <a:pPr marL="284400" lvl="0" indent="-284400" algn="just">
              <a:lnSpc>
                <a:spcPct val="150000"/>
              </a:lnSpc>
              <a:spcAft>
                <a:spcPts val="600"/>
              </a:spcAft>
            </a:pPr>
            <a:r>
              <a:rPr lang="en-ZA" sz="1400" dirty="0" smtClean="0">
                <a:latin typeface="+mn-lt"/>
              </a:rPr>
              <a:t>A </a:t>
            </a:r>
            <a:r>
              <a:rPr lang="en-ZA" sz="1400" dirty="0">
                <a:latin typeface="+mn-lt"/>
              </a:rPr>
              <a:t>circular should be communicated regularly (e.g. quarterly) alerting all staff to the provisions of Section 30(1) of the PSA as well as section 17 of the Prevention and Combating of Corrupt Activities Act No 12 of 2004;</a:t>
            </a:r>
          </a:p>
          <a:p>
            <a:pPr marL="284400" lvl="0" indent="-284400" algn="just">
              <a:lnSpc>
                <a:spcPct val="150000"/>
              </a:lnSpc>
              <a:spcAft>
                <a:spcPts val="600"/>
              </a:spcAft>
            </a:pPr>
            <a:r>
              <a:rPr lang="en-ZA" sz="1400" dirty="0">
                <a:latin typeface="+mn-lt"/>
              </a:rPr>
              <a:t>Authorisations to perform RWOPS should be kept centrally in safe custody;</a:t>
            </a:r>
          </a:p>
          <a:p>
            <a:pPr marL="284400" lvl="0" indent="-284400" algn="just">
              <a:lnSpc>
                <a:spcPct val="150000"/>
              </a:lnSpc>
              <a:spcAft>
                <a:spcPts val="600"/>
              </a:spcAft>
            </a:pPr>
            <a:r>
              <a:rPr lang="en-ZA" sz="1400" dirty="0">
                <a:latin typeface="+mn-lt"/>
              </a:rPr>
              <a:t>A database or register used for the declaration of interests should be shared with the SCM divisions and be regularly updated and inspected;</a:t>
            </a:r>
          </a:p>
          <a:p>
            <a:pPr marL="284400" lvl="0" indent="-284400" algn="just">
              <a:lnSpc>
                <a:spcPct val="150000"/>
              </a:lnSpc>
              <a:spcAft>
                <a:spcPts val="600"/>
              </a:spcAft>
            </a:pPr>
            <a:r>
              <a:rPr lang="en-ZA" sz="1400" dirty="0">
                <a:latin typeface="+mn-lt"/>
              </a:rPr>
              <a:t>Entities in which officials have business interests must not be allowed to do business with any government department as it may well constitute a contravention of PACOCAA; and</a:t>
            </a:r>
          </a:p>
          <a:p>
            <a:pPr marL="284400" lvl="0" indent="-284400" algn="just">
              <a:lnSpc>
                <a:spcPct val="150000"/>
              </a:lnSpc>
              <a:spcAft>
                <a:spcPts val="600"/>
              </a:spcAft>
            </a:pPr>
            <a:r>
              <a:rPr lang="en-ZA" sz="1400" dirty="0">
                <a:latin typeface="+mn-lt"/>
              </a:rPr>
              <a:t>The Department should take note of the prescribed thresholds determined by the National Treasury and ensure that the provisions thereof are implemented and approved at the appropriate level.</a:t>
            </a:r>
          </a:p>
          <a:p>
            <a:pPr marL="284400" indent="-284400" algn="just">
              <a:lnSpc>
                <a:spcPct val="150000"/>
              </a:lnSpc>
              <a:spcAft>
                <a:spcPts val="600"/>
              </a:spcAft>
            </a:pPr>
            <a:r>
              <a:rPr lang="en-ZA" sz="1400" dirty="0">
                <a:latin typeface="+mn-lt"/>
              </a:rPr>
              <a:t>The SIU’s investigation into the matters covered by Proclamation No. R22 of 2016 is nearing conclusion and several referrals have already been made in this regards.</a:t>
            </a:r>
          </a:p>
          <a:p>
            <a:endParaRPr lang="en-ZA" dirty="0"/>
          </a:p>
        </p:txBody>
      </p:sp>
      <p:sp>
        <p:nvSpPr>
          <p:cNvPr id="4" name="Slide Number Placeholder 3"/>
          <p:cNvSpPr>
            <a:spLocks noGrp="1"/>
          </p:cNvSpPr>
          <p:nvPr>
            <p:ph type="sldNum" sz="quarter" idx="12"/>
          </p:nvPr>
        </p:nvSpPr>
        <p:spPr>
          <a:xfrm>
            <a:off x="6517391" y="6388433"/>
            <a:ext cx="2133600" cy="365125"/>
          </a:xfrm>
        </p:spPr>
        <p:txBody>
          <a:bodyPr/>
          <a:lstStyle/>
          <a:p>
            <a:pPr>
              <a:defRPr/>
            </a:pPr>
            <a:fld id="{DC1BAB4B-37C3-4540-AA8B-870B3C3EF0FC}" type="slidenum">
              <a:rPr lang="en-ZA" smtClean="0">
                <a:solidFill>
                  <a:srgbClr val="000000">
                    <a:tint val="75000"/>
                  </a:srgbClr>
                </a:solidFill>
              </a:rPr>
              <a:pPr>
                <a:defRPr/>
              </a:pPr>
              <a:t>34</a:t>
            </a:fld>
            <a:endParaRPr lang="en-ZA" dirty="0">
              <a:solidFill>
                <a:srgbClr val="000000">
                  <a:tint val="75000"/>
                </a:srgbClr>
              </a:solidFill>
            </a:endParaRPr>
          </a:p>
        </p:txBody>
      </p:sp>
      <p:sp>
        <p:nvSpPr>
          <p:cNvPr id="5" name="Content Placeholder 4"/>
          <p:cNvSpPr>
            <a:spLocks noGrp="1"/>
          </p:cNvSpPr>
          <p:nvPr>
            <p:ph idx="13"/>
          </p:nvPr>
        </p:nvSpPr>
        <p:spPr/>
        <p:txBody>
          <a:bodyPr/>
          <a:lstStyle/>
          <a:p>
            <a:r>
              <a:rPr lang="en-ZA" sz="2200" dirty="0" smtClean="0">
                <a:effectLst>
                  <a:outerShdw blurRad="38100" dist="38100" dir="2700000" algn="tl">
                    <a:srgbClr val="000000">
                      <a:alpha val="43137"/>
                    </a:srgbClr>
                  </a:outerShdw>
                </a:effectLst>
                <a:latin typeface="+mj-lt"/>
              </a:rPr>
              <a:t>Systemic Recommendations</a:t>
            </a:r>
            <a:endParaRPr lang="en-ZA" sz="2200" dirty="0">
              <a:effectLst>
                <a:outerShdw blurRad="38100" dist="38100" dir="2700000" algn="tl">
                  <a:srgbClr val="000000">
                    <a:alpha val="43137"/>
                  </a:srgbClr>
                </a:outerShdw>
              </a:effectLst>
              <a:latin typeface="+mj-lt"/>
            </a:endParaRPr>
          </a:p>
        </p:txBody>
      </p:sp>
      <p:pic>
        <p:nvPicPr>
          <p:cNvPr id="6" name="Picture 2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899" b="33594"/>
          <a:stretch/>
        </p:blipFill>
        <p:spPr bwMode="auto">
          <a:xfrm>
            <a:off x="8650991" y="6416554"/>
            <a:ext cx="430559" cy="37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3566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40437"/>
            <a:ext cx="3524250"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35</a:t>
            </a:fld>
            <a:endParaRPr lang="en-ZA" dirty="0">
              <a:solidFill>
                <a:srgbClr val="000000">
                  <a:tint val="75000"/>
                </a:srgbClr>
              </a:solidFill>
            </a:endParaRPr>
          </a:p>
        </p:txBody>
      </p:sp>
      <p:sp>
        <p:nvSpPr>
          <p:cNvPr id="6" name="Content Placeholder 5"/>
          <p:cNvSpPr>
            <a:spLocks noGrp="1"/>
          </p:cNvSpPr>
          <p:nvPr>
            <p:ph idx="13"/>
          </p:nvPr>
        </p:nvSpPr>
        <p:spPr/>
        <p:txBody>
          <a:bodyPr/>
          <a:lstStyle/>
          <a:p>
            <a:r>
              <a:rPr lang="en-ZA" sz="2200" dirty="0" smtClean="0">
                <a:effectLst>
                  <a:outerShdw blurRad="38100" dist="38100" dir="2700000" algn="tl">
                    <a:srgbClr val="000000">
                      <a:alpha val="43137"/>
                    </a:srgbClr>
                  </a:outerShdw>
                </a:effectLst>
                <a:latin typeface="+mj-lt"/>
              </a:rPr>
              <a:t>Working Together with the SIU</a:t>
            </a:r>
            <a:endParaRPr lang="en-ZA" sz="2200" dirty="0">
              <a:effectLst>
                <a:outerShdw blurRad="38100" dist="38100" dir="2700000" algn="tl">
                  <a:srgbClr val="000000">
                    <a:alpha val="43137"/>
                  </a:srgbClr>
                </a:outerShdw>
              </a:effectLst>
              <a:latin typeface="+mj-lt"/>
            </a:endParaRPr>
          </a:p>
        </p:txBody>
      </p:sp>
      <p:sp>
        <p:nvSpPr>
          <p:cNvPr id="4" name="TextBox 3"/>
          <p:cNvSpPr txBox="1"/>
          <p:nvPr/>
        </p:nvSpPr>
        <p:spPr>
          <a:xfrm>
            <a:off x="110199" y="1173267"/>
            <a:ext cx="8784976" cy="4755148"/>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18000" algn="just">
              <a:lnSpc>
                <a:spcPct val="150000"/>
              </a:lnSpc>
              <a:spcBef>
                <a:spcPts val="600"/>
              </a:spcBef>
              <a:spcAft>
                <a:spcPts val="600"/>
              </a:spcAft>
            </a:pPr>
            <a:r>
              <a:rPr lang="en-ZA" sz="1400" b="1" i="1" dirty="0" smtClean="0">
                <a:solidFill>
                  <a:srgbClr val="FF0000"/>
                </a:solidFill>
              </a:rPr>
              <a:t>How can the SIU assist with Parliamentary Inquiry at DWA?</a:t>
            </a:r>
          </a:p>
          <a:p>
            <a:pPr marL="571500" indent="-285750" algn="just">
              <a:lnSpc>
                <a:spcPct val="150000"/>
              </a:lnSpc>
              <a:spcBef>
                <a:spcPts val="600"/>
              </a:spcBef>
              <a:spcAft>
                <a:spcPts val="600"/>
              </a:spcAft>
              <a:buFont typeface="Arial" panose="020B0604020202020204" pitchFamily="34" charset="0"/>
              <a:buChar char="•"/>
            </a:pPr>
            <a:r>
              <a:rPr lang="en-US" sz="1400" dirty="0" smtClean="0"/>
              <a:t>On completion of the Parliamentary Inquiry the SIU will scrutinize the report in order to assess the availability of evidence which could support the SIU’s application for a proclamation to conduct an investigation into any matters that the SIU could have an impact on.</a:t>
            </a:r>
            <a:endParaRPr lang="en-ZA" sz="1400" dirty="0" smtClean="0"/>
          </a:p>
          <a:p>
            <a:pPr marL="571500" indent="-285750" algn="just">
              <a:lnSpc>
                <a:spcPct val="150000"/>
              </a:lnSpc>
              <a:spcBef>
                <a:spcPts val="600"/>
              </a:spcBef>
              <a:spcAft>
                <a:spcPts val="600"/>
              </a:spcAft>
              <a:buFont typeface="Arial" panose="020B0604020202020204" pitchFamily="34" charset="0"/>
              <a:buChar char="•"/>
            </a:pPr>
            <a:r>
              <a:rPr lang="en-ZA" sz="1400" dirty="0" smtClean="0"/>
              <a:t>The Committee can refer matters to the SIU for investigation – SIU will assess the matters and if within SIU’s mandate, we will motivate for a proclamation.</a:t>
            </a:r>
          </a:p>
          <a:p>
            <a:pPr marL="571500" indent="-285750" algn="just">
              <a:lnSpc>
                <a:spcPct val="150000"/>
              </a:lnSpc>
              <a:spcBef>
                <a:spcPts val="600"/>
              </a:spcBef>
              <a:spcAft>
                <a:spcPts val="600"/>
              </a:spcAft>
              <a:buFont typeface="Arial" panose="020B0604020202020204" pitchFamily="34" charset="0"/>
              <a:buChar char="•"/>
            </a:pPr>
            <a:r>
              <a:rPr lang="en-ZA" sz="1400" dirty="0" smtClean="0"/>
              <a:t>Matters of concern that AGSA has raised which maybe indicators of fraud, corruption or serious maladministration, the SIU can assess and motivate for a proclamation.</a:t>
            </a:r>
          </a:p>
          <a:p>
            <a:pPr marL="571500" indent="-285750" algn="just">
              <a:lnSpc>
                <a:spcPct val="150000"/>
              </a:lnSpc>
              <a:spcBef>
                <a:spcPts val="600"/>
              </a:spcBef>
              <a:spcAft>
                <a:spcPts val="600"/>
              </a:spcAft>
              <a:buFont typeface="Arial" panose="020B0604020202020204" pitchFamily="34" charset="0"/>
              <a:buChar char="•"/>
            </a:pPr>
            <a:r>
              <a:rPr lang="en-ZA" sz="1400" dirty="0" smtClean="0"/>
              <a:t>SIU is also able to second a team of SIU members to the DWS in order to conduct a scoping exercise to identify matters/contracts that should be investigated by the SIU and secure the relevant documentation.</a:t>
            </a:r>
          </a:p>
          <a:p>
            <a:pPr algn="just">
              <a:lnSpc>
                <a:spcPct val="150000"/>
              </a:lnSpc>
            </a:pPr>
            <a:endParaRPr lang="en-ZA" dirty="0" smtClean="0"/>
          </a:p>
        </p:txBody>
      </p:sp>
      <p:pic>
        <p:nvPicPr>
          <p:cNvPr id="8" name="Picture 2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3899" b="33594"/>
          <a:stretch/>
        </p:blipFill>
        <p:spPr bwMode="auto">
          <a:xfrm>
            <a:off x="8650991" y="6416554"/>
            <a:ext cx="430559" cy="37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07411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36</a:t>
            </a:fld>
            <a:endParaRPr lang="en-ZA" dirty="0">
              <a:solidFill>
                <a:srgbClr val="000000">
                  <a:tint val="75000"/>
                </a:srgbClr>
              </a:solidFill>
            </a:endParaRPr>
          </a:p>
        </p:txBody>
      </p:sp>
      <p:sp>
        <p:nvSpPr>
          <p:cNvPr id="8" name="TextBox 7"/>
          <p:cNvSpPr txBox="1"/>
          <p:nvPr/>
        </p:nvSpPr>
        <p:spPr>
          <a:xfrm>
            <a:off x="395536" y="1268760"/>
            <a:ext cx="8280920" cy="456535"/>
          </a:xfrm>
          <a:prstGeom prst="rect">
            <a:avLst/>
          </a:prstGeom>
          <a:noFill/>
        </p:spPr>
        <p:txBody>
          <a:bodyPr wrap="square" rtlCol="0">
            <a:spAutoFit/>
          </a:bodyPr>
          <a:lstStyle/>
          <a:p>
            <a:pPr algn="just">
              <a:lnSpc>
                <a:spcPct val="150000"/>
              </a:lnSpc>
            </a:pPr>
            <a:endParaRPr lang="en-ZA" dirty="0"/>
          </a:p>
        </p:txBody>
      </p:sp>
      <p:pic>
        <p:nvPicPr>
          <p:cNvPr id="9" name="Picture 2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899" b="33594"/>
          <a:stretch/>
        </p:blipFill>
        <p:spPr bwMode="auto">
          <a:xfrm>
            <a:off x="8650991" y="6416554"/>
            <a:ext cx="430559" cy="37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52563"/>
            <a:ext cx="9144000" cy="462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09778" y="2630985"/>
            <a:ext cx="7966678" cy="1938992"/>
          </a:xfrm>
          <a:prstGeom prst="rect">
            <a:avLst/>
          </a:prstGeom>
          <a:noFill/>
        </p:spPr>
        <p:txBody>
          <a:bodyPr wrap="square" rtlCol="0">
            <a:spAutoFit/>
          </a:bodyPr>
          <a:lstStyle/>
          <a:p>
            <a:pPr algn="ctr"/>
            <a:r>
              <a:rPr lang="en-US" sz="4000" b="1" dirty="0"/>
              <a:t>Thank You</a:t>
            </a:r>
          </a:p>
          <a:p>
            <a:pPr algn="ctr"/>
            <a:r>
              <a:rPr lang="en-US" sz="4000" b="1" dirty="0"/>
              <a:t>Adv. JL Mothibi</a:t>
            </a:r>
          </a:p>
          <a:p>
            <a:pPr algn="ctr"/>
            <a:r>
              <a:rPr lang="en-US" sz="4000" b="1" dirty="0"/>
              <a:t>Head Special Investigating Unit</a:t>
            </a:r>
          </a:p>
        </p:txBody>
      </p:sp>
      <p:sp>
        <p:nvSpPr>
          <p:cNvPr id="3" name="Rectangle 2"/>
          <p:cNvSpPr/>
          <p:nvPr/>
        </p:nvSpPr>
        <p:spPr>
          <a:xfrm>
            <a:off x="2699792" y="5304334"/>
            <a:ext cx="3527441" cy="646331"/>
          </a:xfrm>
          <a:prstGeom prst="rect">
            <a:avLst/>
          </a:prstGeom>
        </p:spPr>
        <p:txBody>
          <a:bodyPr wrap="none">
            <a:spAutoFit/>
          </a:bodyPr>
          <a:lstStyle/>
          <a:p>
            <a:r>
              <a:rPr lang="en-US" sz="3600" b="1" dirty="0"/>
              <a:t>www.siu.org.za</a:t>
            </a:r>
          </a:p>
        </p:txBody>
      </p:sp>
    </p:spTree>
    <p:extLst>
      <p:ext uri="{BB962C8B-B14F-4D97-AF65-F5344CB8AC3E}">
        <p14:creationId xmlns:p14="http://schemas.microsoft.com/office/powerpoint/2010/main" val="1073974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4</a:t>
            </a:fld>
            <a:endParaRPr lang="en-ZA" dirty="0">
              <a:solidFill>
                <a:srgbClr val="000000">
                  <a:tint val="75000"/>
                </a:srgbClr>
              </a:solidFill>
            </a:endParaRPr>
          </a:p>
        </p:txBody>
      </p:sp>
      <p:pic>
        <p:nvPicPr>
          <p:cNvPr id="9" name="Picture 2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899" b="33594"/>
          <a:stretch/>
        </p:blipFill>
        <p:spPr bwMode="auto">
          <a:xfrm>
            <a:off x="8650991" y="6416554"/>
            <a:ext cx="430559" cy="37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2" y="1052736"/>
            <a:ext cx="9137598" cy="293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2" y="3988423"/>
            <a:ext cx="9137597" cy="2048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259632" y="4653136"/>
            <a:ext cx="7056784" cy="1015663"/>
          </a:xfrm>
          <a:prstGeom prst="rect">
            <a:avLst/>
          </a:prstGeom>
          <a:noFill/>
        </p:spPr>
        <p:txBody>
          <a:bodyPr wrap="square" rtlCol="0">
            <a:spAutoFit/>
          </a:bodyPr>
          <a:lstStyle/>
          <a:p>
            <a:r>
              <a:rPr lang="en-US" sz="6000" b="1" dirty="0" smtClean="0"/>
              <a:t>PROCLAMATIONS</a:t>
            </a:r>
            <a:r>
              <a:rPr lang="en-US" dirty="0" smtClean="0"/>
              <a:t> </a:t>
            </a:r>
            <a:endParaRPr lang="en-US" dirty="0"/>
          </a:p>
        </p:txBody>
      </p:sp>
    </p:spTree>
    <p:extLst>
      <p:ext uri="{BB962C8B-B14F-4D97-AF65-F5344CB8AC3E}">
        <p14:creationId xmlns:p14="http://schemas.microsoft.com/office/powerpoint/2010/main" val="4284407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5</a:t>
            </a:fld>
            <a:endParaRPr lang="en-ZA" dirty="0">
              <a:solidFill>
                <a:srgbClr val="000000">
                  <a:tint val="75000"/>
                </a:srgbClr>
              </a:solidFill>
            </a:endParaRPr>
          </a:p>
        </p:txBody>
      </p:sp>
      <p:sp>
        <p:nvSpPr>
          <p:cNvPr id="6" name="Content Placeholder 5"/>
          <p:cNvSpPr>
            <a:spLocks noGrp="1"/>
          </p:cNvSpPr>
          <p:nvPr>
            <p:ph idx="13"/>
          </p:nvPr>
        </p:nvSpPr>
        <p:spPr/>
        <p:txBody>
          <a:bodyPr/>
          <a:lstStyle/>
          <a:p>
            <a:r>
              <a:rPr lang="en-ZA" sz="2200" dirty="0" smtClean="0">
                <a:effectLst>
                  <a:outerShdw blurRad="38100" dist="38100" dir="2700000" algn="tl">
                    <a:srgbClr val="000000">
                      <a:alpha val="43137"/>
                    </a:srgbClr>
                  </a:outerShdw>
                </a:effectLst>
                <a:latin typeface="+mj-lt"/>
              </a:rPr>
              <a:t>Proclamations Under Discussion </a:t>
            </a:r>
            <a:endParaRPr lang="en-ZA" sz="2200" dirty="0">
              <a:effectLst>
                <a:outerShdw blurRad="38100" dist="38100" dir="2700000" algn="tl">
                  <a:srgbClr val="000000">
                    <a:alpha val="43137"/>
                  </a:srgbClr>
                </a:outerShdw>
              </a:effectLst>
              <a:latin typeface="+mj-lt"/>
            </a:endParaRPr>
          </a:p>
        </p:txBody>
      </p:sp>
      <p:sp>
        <p:nvSpPr>
          <p:cNvPr id="4" name="TextBox 3"/>
          <p:cNvSpPr txBox="1"/>
          <p:nvPr/>
        </p:nvSpPr>
        <p:spPr>
          <a:xfrm>
            <a:off x="201434" y="1183942"/>
            <a:ext cx="8880115" cy="4693329"/>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a:lnSpc>
                <a:spcPct val="150000"/>
              </a:lnSpc>
            </a:pPr>
            <a:r>
              <a:rPr lang="en-ZA" sz="1400" dirty="0" smtClean="0"/>
              <a:t>The two proclamations that the SIU is reporting on in this presentation are;</a:t>
            </a:r>
          </a:p>
          <a:p>
            <a:pPr algn="just">
              <a:lnSpc>
                <a:spcPct val="150000"/>
              </a:lnSpc>
            </a:pPr>
            <a:endParaRPr lang="en-ZA" sz="1400" dirty="0" smtClean="0"/>
          </a:p>
          <a:p>
            <a:pPr marL="285750" indent="-285750" algn="just">
              <a:lnSpc>
                <a:spcPct val="150000"/>
              </a:lnSpc>
              <a:buFont typeface="Arial" panose="020B0604020202020204" pitchFamily="34" charset="0"/>
              <a:buChar char="•"/>
            </a:pPr>
            <a:r>
              <a:rPr lang="en-ZA" sz="1400" b="1" dirty="0" smtClean="0"/>
              <a:t>Proclamation No R54 of 2012 Department of Water Affairs</a:t>
            </a:r>
          </a:p>
          <a:p>
            <a:pPr marL="285750" indent="-285750" algn="just">
              <a:lnSpc>
                <a:spcPct val="150000"/>
              </a:lnSpc>
              <a:buFont typeface="Arial" panose="020B0604020202020204" pitchFamily="34" charset="0"/>
              <a:buChar char="•"/>
            </a:pPr>
            <a:endParaRPr lang="en-ZA" sz="1400" dirty="0"/>
          </a:p>
          <a:p>
            <a:pPr marL="285750" indent="-285750" algn="just">
              <a:lnSpc>
                <a:spcPct val="150000"/>
              </a:lnSpc>
              <a:buFont typeface="Arial" panose="020B0604020202020204" pitchFamily="34" charset="0"/>
              <a:buChar char="•"/>
            </a:pPr>
            <a:endParaRPr lang="en-ZA" sz="1400" dirty="0" smtClean="0"/>
          </a:p>
          <a:p>
            <a:pPr marL="285750" indent="-285750" algn="just">
              <a:lnSpc>
                <a:spcPct val="150000"/>
              </a:lnSpc>
              <a:buFont typeface="Arial" panose="020B0604020202020204" pitchFamily="34" charset="0"/>
              <a:buChar char="•"/>
            </a:pPr>
            <a:endParaRPr lang="en-ZA" sz="1400" dirty="0" smtClean="0"/>
          </a:p>
          <a:p>
            <a:pPr marL="285750" indent="-285750" algn="just">
              <a:lnSpc>
                <a:spcPct val="150000"/>
              </a:lnSpc>
              <a:buFont typeface="Arial" panose="020B0604020202020204" pitchFamily="34" charset="0"/>
              <a:buChar char="•"/>
            </a:pPr>
            <a:endParaRPr lang="en-ZA" sz="1400" dirty="0"/>
          </a:p>
          <a:p>
            <a:pPr algn="just">
              <a:lnSpc>
                <a:spcPct val="150000"/>
              </a:lnSpc>
            </a:pPr>
            <a:endParaRPr lang="en-ZA" sz="1400" dirty="0" smtClean="0"/>
          </a:p>
          <a:p>
            <a:pPr marL="285750" indent="-285750" algn="just">
              <a:lnSpc>
                <a:spcPct val="150000"/>
              </a:lnSpc>
              <a:buFont typeface="Arial" panose="020B0604020202020204" pitchFamily="34" charset="0"/>
              <a:buChar char="•"/>
            </a:pPr>
            <a:r>
              <a:rPr lang="en-ZA" sz="1400" b="1" dirty="0" smtClean="0"/>
              <a:t>Proclamation No R22 of 2016 Lepelle Northern Water and Gauteng Department of Human Settlements</a:t>
            </a:r>
            <a:endParaRPr lang="en-ZA" sz="1400" b="1" dirty="0"/>
          </a:p>
          <a:p>
            <a:pPr algn="just">
              <a:lnSpc>
                <a:spcPct val="150000"/>
              </a:lnSpc>
            </a:pPr>
            <a:endParaRPr lang="en-ZA" b="1" dirty="0" smtClean="0"/>
          </a:p>
          <a:p>
            <a:pPr algn="just">
              <a:lnSpc>
                <a:spcPct val="150000"/>
              </a:lnSpc>
            </a:pPr>
            <a:endParaRPr lang="en-ZA" dirty="0" smtClean="0"/>
          </a:p>
          <a:p>
            <a:pPr algn="just">
              <a:lnSpc>
                <a:spcPct val="150000"/>
              </a:lnSpc>
            </a:pPr>
            <a:endParaRPr lang="en-ZA" dirty="0"/>
          </a:p>
        </p:txBody>
      </p:sp>
      <p:pic>
        <p:nvPicPr>
          <p:cNvPr id="8" name="Picture 2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899" b="33594"/>
          <a:stretch/>
        </p:blipFill>
        <p:spPr bwMode="auto">
          <a:xfrm>
            <a:off x="8650991" y="6416554"/>
            <a:ext cx="430559" cy="37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2852936"/>
            <a:ext cx="2381247"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0424" y="4653136"/>
            <a:ext cx="1929814" cy="10721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8611" y="4653136"/>
            <a:ext cx="2616758"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4594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6</a:t>
            </a:fld>
            <a:endParaRPr lang="en-ZA" dirty="0">
              <a:solidFill>
                <a:srgbClr val="000000">
                  <a:tint val="75000"/>
                </a:srgbClr>
              </a:solidFill>
            </a:endParaRPr>
          </a:p>
        </p:txBody>
      </p:sp>
      <p:sp>
        <p:nvSpPr>
          <p:cNvPr id="6" name="Content Placeholder 5"/>
          <p:cNvSpPr>
            <a:spLocks noGrp="1"/>
          </p:cNvSpPr>
          <p:nvPr>
            <p:ph idx="13"/>
          </p:nvPr>
        </p:nvSpPr>
        <p:spPr/>
        <p:txBody>
          <a:bodyPr/>
          <a:lstStyle/>
          <a:p>
            <a:r>
              <a:rPr lang="en-ZA" sz="2200" dirty="0">
                <a:effectLst>
                  <a:outerShdw blurRad="38100" dist="38100" dir="2700000" algn="tl">
                    <a:srgbClr val="000000">
                      <a:alpha val="43137"/>
                    </a:srgbClr>
                  </a:outerShdw>
                </a:effectLst>
                <a:latin typeface="+mj-lt"/>
              </a:rPr>
              <a:t>Proclamation R54 of 2012 </a:t>
            </a:r>
            <a:endParaRPr lang="en-ZA" sz="2200" dirty="0" smtClean="0">
              <a:effectLst>
                <a:outerShdw blurRad="38100" dist="38100" dir="2700000" algn="tl">
                  <a:srgbClr val="000000">
                    <a:alpha val="43137"/>
                  </a:srgbClr>
                </a:outerShdw>
              </a:effectLst>
              <a:latin typeface="+mj-lt"/>
            </a:endParaRPr>
          </a:p>
          <a:p>
            <a:r>
              <a:rPr lang="en-ZA" sz="2200" dirty="0">
                <a:effectLst>
                  <a:outerShdw blurRad="38100" dist="38100" dir="2700000" algn="tl">
                    <a:srgbClr val="000000">
                      <a:alpha val="43137"/>
                    </a:srgbClr>
                  </a:outerShdw>
                </a:effectLst>
                <a:latin typeface="+mj-lt"/>
              </a:rPr>
              <a:t>D</a:t>
            </a:r>
            <a:r>
              <a:rPr lang="en-ZA" sz="2200" dirty="0" smtClean="0">
                <a:effectLst>
                  <a:outerShdw blurRad="38100" dist="38100" dir="2700000" algn="tl">
                    <a:srgbClr val="000000">
                      <a:alpha val="43137"/>
                    </a:srgbClr>
                  </a:outerShdw>
                </a:effectLst>
                <a:latin typeface="+mj-lt"/>
              </a:rPr>
              <a:t>epartment </a:t>
            </a:r>
            <a:r>
              <a:rPr lang="en-ZA" sz="2200" dirty="0">
                <a:effectLst>
                  <a:outerShdw blurRad="38100" dist="38100" dir="2700000" algn="tl">
                    <a:srgbClr val="000000">
                      <a:alpha val="43137"/>
                    </a:srgbClr>
                  </a:outerShdw>
                </a:effectLst>
                <a:latin typeface="+mj-lt"/>
              </a:rPr>
              <a:t>of Water </a:t>
            </a:r>
            <a:r>
              <a:rPr lang="en-ZA" sz="2200" dirty="0" smtClean="0">
                <a:effectLst>
                  <a:outerShdw blurRad="38100" dist="38100" dir="2700000" algn="tl">
                    <a:srgbClr val="000000">
                      <a:alpha val="43137"/>
                    </a:srgbClr>
                  </a:outerShdw>
                </a:effectLst>
                <a:latin typeface="+mj-lt"/>
              </a:rPr>
              <a:t>Affairs</a:t>
            </a:r>
            <a:endParaRPr lang="en-ZA" sz="2200" dirty="0">
              <a:effectLst>
                <a:outerShdw blurRad="38100" dist="38100" dir="2700000" algn="tl">
                  <a:srgbClr val="000000">
                    <a:alpha val="43137"/>
                  </a:srgbClr>
                </a:outerShdw>
              </a:effectLst>
              <a:latin typeface="+mj-lt"/>
            </a:endParaRPr>
          </a:p>
        </p:txBody>
      </p:sp>
      <p:sp>
        <p:nvSpPr>
          <p:cNvPr id="4" name="TextBox 3"/>
          <p:cNvSpPr txBox="1"/>
          <p:nvPr/>
        </p:nvSpPr>
        <p:spPr>
          <a:xfrm>
            <a:off x="426673" y="1700808"/>
            <a:ext cx="8280920" cy="3811300"/>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lgn="just">
              <a:lnSpc>
                <a:spcPct val="150000"/>
              </a:lnSpc>
              <a:spcBef>
                <a:spcPts val="600"/>
              </a:spcBef>
              <a:spcAft>
                <a:spcPts val="600"/>
              </a:spcAft>
              <a:buFont typeface="Arial" panose="020B0604020202020204" pitchFamily="34" charset="0"/>
              <a:buChar char="•"/>
            </a:pPr>
            <a:r>
              <a:rPr lang="en-GB" sz="1400" dirty="0" smtClean="0"/>
              <a:t>Proclamation </a:t>
            </a:r>
            <a:r>
              <a:rPr lang="en-GB" sz="1400" dirty="0"/>
              <a:t>No </a:t>
            </a:r>
            <a:r>
              <a:rPr lang="en-GB" sz="1400" dirty="0" smtClean="0"/>
              <a:t>R54 </a:t>
            </a:r>
            <a:r>
              <a:rPr lang="en-GB" sz="1400" dirty="0"/>
              <a:t>of 2012 was published on 21 September 2012</a:t>
            </a:r>
            <a:r>
              <a:rPr lang="en-GB" sz="1400" b="1" dirty="0"/>
              <a:t>. </a:t>
            </a:r>
            <a:endParaRPr lang="en-GB" sz="1400" b="1" dirty="0" smtClean="0"/>
          </a:p>
          <a:p>
            <a:pPr marL="285750" indent="-285750" algn="just">
              <a:lnSpc>
                <a:spcPct val="150000"/>
              </a:lnSpc>
              <a:spcBef>
                <a:spcPts val="600"/>
              </a:spcBef>
              <a:spcAft>
                <a:spcPts val="600"/>
              </a:spcAft>
              <a:buFont typeface="Arial" panose="020B0604020202020204" pitchFamily="34" charset="0"/>
              <a:buChar char="•"/>
            </a:pPr>
            <a:r>
              <a:rPr lang="en-GB" sz="1400" dirty="0" smtClean="0"/>
              <a:t>The </a:t>
            </a:r>
            <a:r>
              <a:rPr lang="en-GB" sz="1400" dirty="0"/>
              <a:t>SIU </a:t>
            </a:r>
            <a:r>
              <a:rPr lang="en-GB" sz="1400" dirty="0" smtClean="0"/>
              <a:t>conducted the investigation </a:t>
            </a:r>
            <a:r>
              <a:rPr lang="en-GB" sz="1400" dirty="0"/>
              <a:t>into approximately </a:t>
            </a:r>
            <a:r>
              <a:rPr lang="en-GB" sz="1400" b="1" dirty="0" smtClean="0"/>
              <a:t>34 </a:t>
            </a:r>
            <a:r>
              <a:rPr lang="en-GB" sz="1400" b="1" dirty="0"/>
              <a:t>allegations </a:t>
            </a:r>
            <a:r>
              <a:rPr lang="en-GB" sz="1400" dirty="0" smtClean="0"/>
              <a:t>all of which were completed </a:t>
            </a:r>
            <a:r>
              <a:rPr lang="en-GB" sz="1400" dirty="0"/>
              <a:t>with significant and successful outcomes. </a:t>
            </a:r>
          </a:p>
          <a:p>
            <a:pPr marL="285750" indent="-285750" algn="just">
              <a:lnSpc>
                <a:spcPct val="150000"/>
              </a:lnSpc>
              <a:spcBef>
                <a:spcPts val="600"/>
              </a:spcBef>
              <a:spcAft>
                <a:spcPts val="600"/>
              </a:spcAft>
              <a:buFont typeface="Arial" panose="020B0604020202020204" pitchFamily="34" charset="0"/>
              <a:buChar char="•"/>
            </a:pPr>
            <a:r>
              <a:rPr lang="en-GB" sz="1400" dirty="0" smtClean="0"/>
              <a:t>The </a:t>
            </a:r>
            <a:r>
              <a:rPr lang="en-GB" sz="1400" dirty="0"/>
              <a:t>Presidential Report on the outcomes </a:t>
            </a:r>
            <a:r>
              <a:rPr lang="en-GB" sz="1400" dirty="0" smtClean="0"/>
              <a:t>was presented to </a:t>
            </a:r>
            <a:r>
              <a:rPr lang="en-GB" sz="1400" dirty="0"/>
              <a:t>the Presidency on </a:t>
            </a:r>
            <a:r>
              <a:rPr lang="en-GB" sz="1400" b="1" dirty="0"/>
              <a:t>15 December 2016</a:t>
            </a:r>
            <a:r>
              <a:rPr lang="en-GB" sz="1400" dirty="0"/>
              <a:t>. </a:t>
            </a:r>
            <a:endParaRPr lang="en-GB" sz="1400" dirty="0" smtClean="0"/>
          </a:p>
          <a:p>
            <a:pPr marL="285750" indent="-285750" algn="just">
              <a:lnSpc>
                <a:spcPct val="150000"/>
              </a:lnSpc>
              <a:spcBef>
                <a:spcPts val="600"/>
              </a:spcBef>
              <a:spcAft>
                <a:spcPts val="600"/>
              </a:spcAft>
              <a:buFont typeface="Arial" panose="020B0604020202020204" pitchFamily="34" charset="0"/>
              <a:buChar char="•"/>
            </a:pPr>
            <a:r>
              <a:rPr lang="en-GB" sz="1400" dirty="0" smtClean="0"/>
              <a:t>Prior </a:t>
            </a:r>
            <a:r>
              <a:rPr lang="en-GB" sz="1400" dirty="0"/>
              <a:t>to the finalisation of the Presidential Report new allegations were received by the SIU relating to the procurement process of the </a:t>
            </a:r>
            <a:r>
              <a:rPr lang="en-GB" sz="1400" b="1" dirty="0"/>
              <a:t>Vuwani Steel Pipeline</a:t>
            </a:r>
            <a:r>
              <a:rPr lang="en-GB" sz="1400" dirty="0"/>
              <a:t>, which the SIU commenced investigating in late 2014 under the same proclamation. </a:t>
            </a:r>
            <a:endParaRPr lang="en-GB" sz="1400" dirty="0" smtClean="0"/>
          </a:p>
          <a:p>
            <a:pPr marL="285750" indent="-285750" algn="just">
              <a:lnSpc>
                <a:spcPct val="150000"/>
              </a:lnSpc>
              <a:spcBef>
                <a:spcPts val="600"/>
              </a:spcBef>
              <a:spcAft>
                <a:spcPts val="600"/>
              </a:spcAft>
              <a:buFont typeface="Arial" panose="020B0604020202020204" pitchFamily="34" charset="0"/>
              <a:buChar char="•"/>
            </a:pPr>
            <a:r>
              <a:rPr lang="en-GB" sz="1400" b="1" i="1" dirty="0" smtClean="0"/>
              <a:t>SIU will </a:t>
            </a:r>
            <a:r>
              <a:rPr lang="en-GB" sz="1400" b="1" i="1" dirty="0"/>
              <a:t>present a supplementary report on this matter once completed. </a:t>
            </a:r>
            <a:endParaRPr lang="en-ZA" sz="1400" b="1" i="1" dirty="0"/>
          </a:p>
          <a:p>
            <a:pPr>
              <a:lnSpc>
                <a:spcPct val="150000"/>
              </a:lnSpc>
              <a:spcBef>
                <a:spcPts val="600"/>
              </a:spcBef>
              <a:spcAft>
                <a:spcPts val="600"/>
              </a:spcAft>
            </a:pPr>
            <a:endParaRPr lang="en-ZA" dirty="0"/>
          </a:p>
        </p:txBody>
      </p:sp>
      <p:pic>
        <p:nvPicPr>
          <p:cNvPr id="8" name="Picture 2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899" b="33594"/>
          <a:stretch/>
        </p:blipFill>
        <p:spPr bwMode="auto">
          <a:xfrm>
            <a:off x="8650991" y="6416554"/>
            <a:ext cx="430559" cy="37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606" t="37459" r="19992"/>
          <a:stretch/>
        </p:blipFill>
        <p:spPr bwMode="auto">
          <a:xfrm>
            <a:off x="-6155" y="5713164"/>
            <a:ext cx="3278458" cy="113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5067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07505" y="1127350"/>
            <a:ext cx="8974046" cy="4449835"/>
          </a:xfrm>
          <a:ln>
            <a:noFill/>
          </a:ln>
        </p:spPr>
        <p:style>
          <a:lnRef idx="2">
            <a:schemeClr val="accent5"/>
          </a:lnRef>
          <a:fillRef idx="1">
            <a:schemeClr val="lt1"/>
          </a:fillRef>
          <a:effectRef idx="0">
            <a:schemeClr val="accent5"/>
          </a:effectRef>
          <a:fontRef idx="minor">
            <a:schemeClr val="dk1"/>
          </a:fontRef>
        </p:style>
        <p:txBody>
          <a:bodyPr/>
          <a:lstStyle/>
          <a:p>
            <a:pPr marL="0" indent="0">
              <a:lnSpc>
                <a:spcPct val="150000"/>
              </a:lnSpc>
              <a:spcAft>
                <a:spcPts val="600"/>
              </a:spcAft>
              <a:buNone/>
            </a:pPr>
            <a:r>
              <a:rPr lang="en-ZA" sz="1400" b="1" dirty="0" smtClean="0">
                <a:latin typeface="+mn-lt"/>
                <a:cs typeface="Arial" pitchFamily="34" charset="0"/>
              </a:rPr>
              <a:t>The Proclamation No. R.54 must be read with the Schedule thereto. The Schedule provides for investigation of the following matters:</a:t>
            </a:r>
          </a:p>
          <a:p>
            <a:pPr indent="0">
              <a:lnSpc>
                <a:spcPct val="150000"/>
              </a:lnSpc>
              <a:spcAft>
                <a:spcPts val="600"/>
              </a:spcAft>
              <a:buFont typeface="+mj-lt"/>
              <a:buAutoNum type="arabicPeriod"/>
            </a:pPr>
            <a:r>
              <a:rPr lang="en-ZA" sz="1400" i="1" dirty="0" smtClean="0">
                <a:latin typeface="+mn-lt"/>
                <a:cs typeface="Arial" pitchFamily="34" charset="0"/>
              </a:rPr>
              <a:t>The procurement of, and contracting for, goods, works or services by the Department and payments made in relation thereto, in a manner that was- </a:t>
            </a:r>
          </a:p>
          <a:p>
            <a:pPr marL="0" indent="0">
              <a:lnSpc>
                <a:spcPct val="150000"/>
              </a:lnSpc>
              <a:spcAft>
                <a:spcPts val="600"/>
              </a:spcAft>
              <a:buNone/>
            </a:pPr>
            <a:r>
              <a:rPr lang="en-ZA" sz="1400" i="1" dirty="0">
                <a:latin typeface="+mn-lt"/>
                <a:cs typeface="Arial" pitchFamily="34" charset="0"/>
              </a:rPr>
              <a:t> </a:t>
            </a:r>
            <a:r>
              <a:rPr lang="en-ZA" sz="1400" i="1" dirty="0" smtClean="0">
                <a:latin typeface="+mn-lt"/>
                <a:cs typeface="Arial" pitchFamily="34" charset="0"/>
              </a:rPr>
              <a:t>              (a)  Not fair, equitable, transparent, competitive and/ or cost – effective; or </a:t>
            </a:r>
          </a:p>
          <a:p>
            <a:pPr marL="0" indent="0">
              <a:lnSpc>
                <a:spcPct val="150000"/>
              </a:lnSpc>
              <a:spcAft>
                <a:spcPts val="600"/>
              </a:spcAft>
              <a:buNone/>
            </a:pPr>
            <a:r>
              <a:rPr lang="en-ZA" sz="1400" i="1" dirty="0" smtClean="0">
                <a:latin typeface="+mn-lt"/>
                <a:cs typeface="Arial" pitchFamily="34" charset="0"/>
              </a:rPr>
              <a:t>               (b) Contrary to the applicable – </a:t>
            </a:r>
          </a:p>
          <a:p>
            <a:pPr marL="0" indent="0">
              <a:lnSpc>
                <a:spcPct val="150000"/>
              </a:lnSpc>
              <a:spcAft>
                <a:spcPts val="600"/>
              </a:spcAft>
              <a:buNone/>
            </a:pPr>
            <a:r>
              <a:rPr lang="en-ZA" sz="1400" i="1" dirty="0">
                <a:latin typeface="+mn-lt"/>
                <a:cs typeface="Arial" pitchFamily="34" charset="0"/>
              </a:rPr>
              <a:t> </a:t>
            </a:r>
            <a:r>
              <a:rPr lang="en-ZA" sz="1400" i="1" dirty="0" smtClean="0">
                <a:latin typeface="+mn-lt"/>
                <a:cs typeface="Arial" pitchFamily="34" charset="0"/>
              </a:rPr>
              <a:t>                         (i) legislation; </a:t>
            </a:r>
          </a:p>
          <a:p>
            <a:pPr marL="0" indent="0">
              <a:lnSpc>
                <a:spcPct val="150000"/>
              </a:lnSpc>
              <a:spcAft>
                <a:spcPts val="600"/>
              </a:spcAft>
              <a:buNone/>
            </a:pPr>
            <a:r>
              <a:rPr lang="en-ZA" sz="1400" i="1" dirty="0" smtClean="0">
                <a:latin typeface="+mn-lt"/>
                <a:cs typeface="Arial" pitchFamily="34" charset="0"/>
              </a:rPr>
              <a:t>                          (ii) manuals, guidelines, practice notes and instructions issued by the National </a:t>
            </a:r>
          </a:p>
          <a:p>
            <a:pPr marL="0" indent="0">
              <a:lnSpc>
                <a:spcPct val="150000"/>
              </a:lnSpc>
              <a:spcAft>
                <a:spcPts val="600"/>
              </a:spcAft>
              <a:buNone/>
            </a:pPr>
            <a:r>
              <a:rPr lang="en-ZA" sz="1400" i="1" dirty="0">
                <a:latin typeface="+mn-lt"/>
                <a:cs typeface="Arial" pitchFamily="34" charset="0"/>
              </a:rPr>
              <a:t> </a:t>
            </a:r>
            <a:r>
              <a:rPr lang="en-ZA" sz="1400" i="1" dirty="0" smtClean="0">
                <a:latin typeface="+mn-lt"/>
                <a:cs typeface="Arial" pitchFamily="34" charset="0"/>
              </a:rPr>
              <a:t>                               Treasury; or </a:t>
            </a:r>
          </a:p>
          <a:p>
            <a:pPr marL="0" indent="0">
              <a:lnSpc>
                <a:spcPct val="150000"/>
              </a:lnSpc>
              <a:spcAft>
                <a:spcPts val="600"/>
              </a:spcAft>
              <a:buNone/>
            </a:pPr>
            <a:r>
              <a:rPr lang="en-ZA" sz="1400" i="1" dirty="0" smtClean="0">
                <a:latin typeface="+mn-lt"/>
                <a:cs typeface="Arial" pitchFamily="34" charset="0"/>
              </a:rPr>
              <a:t>                          (iii) manuals, polices, procedures, instructions or practices of, or applicable to, the Department.</a:t>
            </a:r>
            <a:endParaRPr lang="en-ZA" sz="1400" i="1" dirty="0">
              <a:latin typeface="+mn-lt"/>
              <a:cs typeface="Arial" pitchFamily="34" charset="0"/>
            </a:endParaRPr>
          </a:p>
        </p:txBody>
      </p:sp>
      <p:sp>
        <p:nvSpPr>
          <p:cNvPr id="5" name="Slide Number Placeholder 4"/>
          <p:cNvSpPr>
            <a:spLocks noGrp="1"/>
          </p:cNvSpPr>
          <p:nvPr>
            <p:ph type="sldNum" sz="quarter" idx="12"/>
          </p:nvPr>
        </p:nvSpPr>
        <p:spPr/>
        <p:txBody>
          <a:bodyPr/>
          <a:lstStyle/>
          <a:p>
            <a:fld id="{DC1BAB4B-37C3-4540-AA8B-870B3C3EF0FC}" type="slidenum">
              <a:rPr lang="en-ZA" smtClean="0"/>
              <a:pPr/>
              <a:t>7</a:t>
            </a:fld>
            <a:endParaRPr lang="en-ZA" dirty="0"/>
          </a:p>
        </p:txBody>
      </p:sp>
      <p:sp>
        <p:nvSpPr>
          <p:cNvPr id="6" name="Content Placeholder 5"/>
          <p:cNvSpPr>
            <a:spLocks noGrp="1"/>
          </p:cNvSpPr>
          <p:nvPr>
            <p:ph idx="13"/>
          </p:nvPr>
        </p:nvSpPr>
        <p:spPr>
          <a:xfrm>
            <a:off x="1259632" y="0"/>
            <a:ext cx="6553200" cy="838200"/>
          </a:xfrm>
        </p:spPr>
        <p:txBody>
          <a:bodyPr/>
          <a:lstStyle/>
          <a:p>
            <a:r>
              <a:rPr lang="en-ZA" sz="2200" dirty="0" smtClean="0">
                <a:effectLst>
                  <a:outerShdw blurRad="38100" dist="38100" dir="2700000" algn="tl">
                    <a:srgbClr val="000000">
                      <a:alpha val="43137"/>
                    </a:srgbClr>
                  </a:outerShdw>
                </a:effectLst>
                <a:latin typeface="+mj-lt"/>
              </a:rPr>
              <a:t>Proclamation R54 of 2012 </a:t>
            </a:r>
            <a:endParaRPr lang="en-ZA" sz="2200" dirty="0">
              <a:effectLst>
                <a:outerShdw blurRad="38100" dist="38100" dir="2700000" algn="tl">
                  <a:srgbClr val="000000">
                    <a:alpha val="43137"/>
                  </a:srgbClr>
                </a:outerShdw>
              </a:effectLst>
              <a:latin typeface="+mj-lt"/>
            </a:endParaRPr>
          </a:p>
          <a:p>
            <a:r>
              <a:rPr lang="en-ZA" sz="2200" dirty="0" smtClean="0">
                <a:effectLst>
                  <a:outerShdw blurRad="38100" dist="38100" dir="2700000" algn="tl">
                    <a:srgbClr val="000000">
                      <a:alpha val="43137"/>
                    </a:srgbClr>
                  </a:outerShdw>
                </a:effectLst>
                <a:latin typeface="+mj-lt"/>
              </a:rPr>
              <a:t>Department of Water Affairs</a:t>
            </a:r>
            <a:endParaRPr lang="en-ZA" sz="2200" dirty="0">
              <a:effectLst>
                <a:outerShdw blurRad="38100" dist="38100" dir="2700000" algn="tl">
                  <a:srgbClr val="000000">
                    <a:alpha val="43137"/>
                  </a:srgbClr>
                </a:outerShdw>
              </a:effectLst>
              <a:latin typeface="+mj-lt"/>
            </a:endParaRPr>
          </a:p>
        </p:txBody>
      </p:sp>
      <p:pic>
        <p:nvPicPr>
          <p:cNvPr id="8" name="Picture 2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899" b="33594"/>
          <a:stretch/>
        </p:blipFill>
        <p:spPr bwMode="auto">
          <a:xfrm>
            <a:off x="8650991" y="6416554"/>
            <a:ext cx="430559" cy="37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18175"/>
            <a:ext cx="3279775"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0270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07504" y="1218962"/>
            <a:ext cx="8974046" cy="4874096"/>
          </a:xfrm>
          <a:ln>
            <a:noFill/>
          </a:ln>
        </p:spPr>
        <p:style>
          <a:lnRef idx="2">
            <a:schemeClr val="accent5"/>
          </a:lnRef>
          <a:fillRef idx="1">
            <a:schemeClr val="lt1"/>
          </a:fillRef>
          <a:effectRef idx="0">
            <a:schemeClr val="accent5"/>
          </a:effectRef>
          <a:fontRef idx="minor">
            <a:schemeClr val="dk1"/>
          </a:fontRef>
        </p:style>
        <p:txBody>
          <a:bodyPr/>
          <a:lstStyle/>
          <a:p>
            <a:pPr>
              <a:lnSpc>
                <a:spcPct val="150000"/>
              </a:lnSpc>
              <a:buAutoNum type="arabicPeriod" startAt="2"/>
            </a:pPr>
            <a:r>
              <a:rPr lang="en-ZA" sz="1400" i="1" dirty="0" smtClean="0">
                <a:latin typeface="+mn-lt"/>
              </a:rPr>
              <a:t>Maladministration in respect of the affairs of the Department and any losses or prejudice suffered</a:t>
            </a:r>
          </a:p>
          <a:p>
            <a:pPr marL="0" indent="0">
              <a:lnSpc>
                <a:spcPct val="150000"/>
              </a:lnSpc>
              <a:buNone/>
            </a:pPr>
            <a:r>
              <a:rPr lang="en-ZA" sz="1400" i="1" dirty="0" smtClean="0">
                <a:latin typeface="+mn-lt"/>
              </a:rPr>
              <a:t>        by it as a result of such maladministration by its officials or employees (hereinafter collectively  </a:t>
            </a:r>
          </a:p>
          <a:p>
            <a:pPr marL="0" indent="0">
              <a:lnSpc>
                <a:spcPct val="150000"/>
              </a:lnSpc>
              <a:buNone/>
            </a:pPr>
            <a:r>
              <a:rPr lang="en-ZA" sz="1400" i="1" dirty="0">
                <a:latin typeface="+mn-lt"/>
              </a:rPr>
              <a:t> </a:t>
            </a:r>
            <a:r>
              <a:rPr lang="en-ZA" sz="1400" i="1" dirty="0" smtClean="0">
                <a:latin typeface="+mn-lt"/>
              </a:rPr>
              <a:t>       referred to as “ the Department’s personnel”) or its agents in relation to – </a:t>
            </a:r>
          </a:p>
          <a:p>
            <a:pPr marL="0" indent="0">
              <a:lnSpc>
                <a:spcPct val="150000"/>
              </a:lnSpc>
              <a:buNone/>
            </a:pPr>
            <a:r>
              <a:rPr lang="en-ZA" sz="1400" i="1" dirty="0" smtClean="0">
                <a:latin typeface="+mn-lt"/>
              </a:rPr>
              <a:t>            (a) Variation orders being granted which exceeded the allowable percentage of the original </a:t>
            </a:r>
          </a:p>
          <a:p>
            <a:pPr marL="0" indent="0">
              <a:lnSpc>
                <a:spcPct val="150000"/>
              </a:lnSpc>
              <a:buNone/>
            </a:pPr>
            <a:r>
              <a:rPr lang="en-ZA" sz="1400" i="1" dirty="0">
                <a:latin typeface="+mn-lt"/>
              </a:rPr>
              <a:t> </a:t>
            </a:r>
            <a:r>
              <a:rPr lang="en-ZA" sz="1400" i="1" dirty="0" smtClean="0">
                <a:latin typeface="+mn-lt"/>
              </a:rPr>
              <a:t>                  contract price in respect – </a:t>
            </a:r>
          </a:p>
          <a:p>
            <a:pPr marL="0" indent="0">
              <a:lnSpc>
                <a:spcPct val="150000"/>
              </a:lnSpc>
              <a:buNone/>
            </a:pPr>
            <a:r>
              <a:rPr lang="en-ZA" sz="1400" i="1" dirty="0" smtClean="0">
                <a:latin typeface="+mn-lt"/>
              </a:rPr>
              <a:t>                          (i) the Forest Fire Association (WP9191)</a:t>
            </a:r>
          </a:p>
          <a:p>
            <a:pPr marL="0" indent="0">
              <a:lnSpc>
                <a:spcPct val="150000"/>
              </a:lnSpc>
              <a:buNone/>
            </a:pPr>
            <a:r>
              <a:rPr lang="en-ZA" sz="1400" i="1" dirty="0" smtClean="0">
                <a:latin typeface="+mn-lt"/>
              </a:rPr>
              <a:t>                          (ii) Syringa Bioscience (Pty) Ltd (WP9341)</a:t>
            </a:r>
          </a:p>
          <a:p>
            <a:pPr marL="0" indent="0">
              <a:lnSpc>
                <a:spcPct val="150000"/>
              </a:lnSpc>
              <a:buNone/>
            </a:pPr>
            <a:r>
              <a:rPr lang="en-ZA" sz="1400" i="1" dirty="0">
                <a:latin typeface="+mn-lt"/>
              </a:rPr>
              <a:t> </a:t>
            </a:r>
            <a:r>
              <a:rPr lang="en-ZA" sz="1400" i="1" dirty="0" smtClean="0">
                <a:latin typeface="+mn-lt"/>
              </a:rPr>
              <a:t>                         (iii) Buca Management and Projects; and </a:t>
            </a:r>
          </a:p>
          <a:p>
            <a:pPr marL="0" indent="0">
              <a:lnSpc>
                <a:spcPct val="150000"/>
              </a:lnSpc>
              <a:buNone/>
            </a:pPr>
            <a:r>
              <a:rPr lang="en-ZA" sz="1400" i="1" dirty="0">
                <a:latin typeface="+mn-lt"/>
              </a:rPr>
              <a:t> </a:t>
            </a:r>
            <a:r>
              <a:rPr lang="en-ZA" sz="1400" i="1" dirty="0" smtClean="0">
                <a:latin typeface="+mn-lt"/>
              </a:rPr>
              <a:t>                          (iv) Brainwave CC projects; </a:t>
            </a:r>
          </a:p>
          <a:p>
            <a:pPr marL="0" indent="0">
              <a:lnSpc>
                <a:spcPct val="150000"/>
              </a:lnSpc>
              <a:buNone/>
            </a:pPr>
            <a:r>
              <a:rPr lang="en-ZA" sz="1400" i="1" dirty="0" smtClean="0">
                <a:latin typeface="+mn-lt"/>
              </a:rPr>
              <a:t>            (b) the appointment of 86 contract labourers (which followed the dismissal of the originally </a:t>
            </a:r>
          </a:p>
          <a:p>
            <a:pPr marL="0" indent="0">
              <a:lnSpc>
                <a:spcPct val="150000"/>
              </a:lnSpc>
              <a:buNone/>
            </a:pPr>
            <a:r>
              <a:rPr lang="en-ZA" sz="1400" i="1" dirty="0">
                <a:latin typeface="+mn-lt"/>
              </a:rPr>
              <a:t> </a:t>
            </a:r>
            <a:r>
              <a:rPr lang="en-ZA" sz="1400" i="1" dirty="0" smtClean="0">
                <a:latin typeface="+mn-lt"/>
              </a:rPr>
              <a:t>                appointed104 contract labourers) in respect of the Expanded Public Works Programme, </a:t>
            </a:r>
          </a:p>
          <a:p>
            <a:pPr marL="0" indent="0">
              <a:lnSpc>
                <a:spcPct val="150000"/>
              </a:lnSpc>
              <a:buNone/>
            </a:pPr>
            <a:r>
              <a:rPr lang="en-ZA" sz="1400" i="1" dirty="0">
                <a:latin typeface="+mn-lt"/>
              </a:rPr>
              <a:t> </a:t>
            </a:r>
            <a:r>
              <a:rPr lang="en-ZA" sz="1400" i="1" dirty="0" smtClean="0">
                <a:latin typeface="+mn-lt"/>
              </a:rPr>
              <a:t>                which included the construction of infrastructure in the Province of Mpumalanga; </a:t>
            </a:r>
            <a:endParaRPr lang="en-ZA" sz="1400" i="1" dirty="0">
              <a:latin typeface="+mn-lt"/>
            </a:endParaRPr>
          </a:p>
        </p:txBody>
      </p:sp>
      <p:sp>
        <p:nvSpPr>
          <p:cNvPr id="5" name="Slide Number Placeholder 4"/>
          <p:cNvSpPr>
            <a:spLocks noGrp="1"/>
          </p:cNvSpPr>
          <p:nvPr>
            <p:ph type="sldNum" sz="quarter" idx="12"/>
          </p:nvPr>
        </p:nvSpPr>
        <p:spPr/>
        <p:txBody>
          <a:bodyPr/>
          <a:lstStyle/>
          <a:p>
            <a:fld id="{DC1BAB4B-37C3-4540-AA8B-870B3C3EF0FC}" type="slidenum">
              <a:rPr lang="en-ZA" smtClean="0"/>
              <a:pPr/>
              <a:t>8</a:t>
            </a:fld>
            <a:endParaRPr lang="en-ZA" dirty="0"/>
          </a:p>
        </p:txBody>
      </p:sp>
      <p:sp>
        <p:nvSpPr>
          <p:cNvPr id="6" name="Content Placeholder 5"/>
          <p:cNvSpPr>
            <a:spLocks noGrp="1"/>
          </p:cNvSpPr>
          <p:nvPr>
            <p:ph idx="13"/>
          </p:nvPr>
        </p:nvSpPr>
        <p:spPr>
          <a:xfrm>
            <a:off x="1115616" y="0"/>
            <a:ext cx="6553200" cy="838200"/>
          </a:xfrm>
        </p:spPr>
        <p:txBody>
          <a:bodyPr/>
          <a:lstStyle/>
          <a:p>
            <a:r>
              <a:rPr lang="en-ZA" sz="2200" dirty="0" smtClean="0">
                <a:effectLst>
                  <a:outerShdw blurRad="38100" dist="38100" dir="2700000" algn="tl">
                    <a:srgbClr val="000000">
                      <a:alpha val="43137"/>
                    </a:srgbClr>
                  </a:outerShdw>
                </a:effectLst>
                <a:latin typeface="+mj-lt"/>
                <a:cs typeface="Arial" pitchFamily="34" charset="0"/>
              </a:rPr>
              <a:t>Proclamation R54 of 2012 – </a:t>
            </a:r>
          </a:p>
          <a:p>
            <a:r>
              <a:rPr lang="en-ZA" sz="2200" dirty="0" smtClean="0">
                <a:effectLst>
                  <a:outerShdw blurRad="38100" dist="38100" dir="2700000" algn="tl">
                    <a:srgbClr val="000000">
                      <a:alpha val="43137"/>
                    </a:srgbClr>
                  </a:outerShdw>
                </a:effectLst>
                <a:latin typeface="+mj-lt"/>
                <a:cs typeface="Arial" pitchFamily="34" charset="0"/>
              </a:rPr>
              <a:t>Department of Water Affairs</a:t>
            </a:r>
            <a:endParaRPr lang="en-ZA" sz="2200" dirty="0">
              <a:effectLst>
                <a:outerShdw blurRad="38100" dist="38100" dir="2700000" algn="tl">
                  <a:srgbClr val="000000">
                    <a:alpha val="43137"/>
                  </a:srgbClr>
                </a:outerShdw>
              </a:effectLst>
              <a:latin typeface="+mj-lt"/>
              <a:cs typeface="Arial" pitchFamily="34" charset="0"/>
            </a:endParaRPr>
          </a:p>
        </p:txBody>
      </p:sp>
      <p:pic>
        <p:nvPicPr>
          <p:cNvPr id="8" name="Picture 2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899" b="33594"/>
          <a:stretch/>
        </p:blipFill>
        <p:spPr bwMode="auto">
          <a:xfrm>
            <a:off x="8650991" y="6416554"/>
            <a:ext cx="430559" cy="37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2090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83568" y="1484784"/>
            <a:ext cx="7967423" cy="4966196"/>
          </a:xfrm>
          <a:ln>
            <a:noFill/>
          </a:ln>
        </p:spPr>
        <p:style>
          <a:lnRef idx="2">
            <a:schemeClr val="accent5"/>
          </a:lnRef>
          <a:fillRef idx="1">
            <a:schemeClr val="lt1"/>
          </a:fillRef>
          <a:effectRef idx="0">
            <a:schemeClr val="accent5"/>
          </a:effectRef>
          <a:fontRef idx="minor">
            <a:schemeClr val="dk1"/>
          </a:fontRef>
        </p:style>
        <p:txBody>
          <a:bodyPr/>
          <a:lstStyle/>
          <a:p>
            <a:pPr marL="0" indent="0">
              <a:lnSpc>
                <a:spcPct val="150000"/>
              </a:lnSpc>
              <a:buNone/>
            </a:pPr>
            <a:r>
              <a:rPr lang="en-US" sz="1400" i="1" dirty="0" smtClean="0"/>
              <a:t>(</a:t>
            </a:r>
            <a:r>
              <a:rPr lang="en-US" sz="1400" i="1" dirty="0"/>
              <a:t>c)  the involvement of the Department in – </a:t>
            </a:r>
          </a:p>
          <a:p>
            <a:pPr marL="0" indent="0">
              <a:lnSpc>
                <a:spcPct val="150000"/>
              </a:lnSpc>
              <a:buNone/>
            </a:pPr>
            <a:r>
              <a:rPr lang="en-US" sz="1400" i="1" dirty="0"/>
              <a:t>                         (i) the Sundays River Municipality Regional Bulk Water Scheme; and </a:t>
            </a:r>
          </a:p>
          <a:p>
            <a:pPr marL="0" indent="0">
              <a:lnSpc>
                <a:spcPct val="150000"/>
              </a:lnSpc>
              <a:buNone/>
            </a:pPr>
            <a:r>
              <a:rPr lang="en-US" sz="1400" i="1" dirty="0"/>
              <a:t>                         (ii) the Patterson Bulk Water Supply </a:t>
            </a:r>
            <a:r>
              <a:rPr lang="en-US" sz="1400" i="1" dirty="0" smtClean="0"/>
              <a:t>Project</a:t>
            </a:r>
          </a:p>
          <a:p>
            <a:pPr marL="0" indent="0">
              <a:lnSpc>
                <a:spcPct val="150000"/>
              </a:lnSpc>
              <a:buNone/>
            </a:pPr>
            <a:r>
              <a:rPr lang="en-US" sz="1400" i="1" dirty="0" smtClean="0"/>
              <a:t>(d) the lease by the Department of the Continental Building in Pretoria; </a:t>
            </a:r>
          </a:p>
          <a:p>
            <a:pPr marL="0" indent="0">
              <a:lnSpc>
                <a:spcPct val="150000"/>
              </a:lnSpc>
              <a:buNone/>
            </a:pPr>
            <a:r>
              <a:rPr lang="en-US" sz="1400" i="1" dirty="0" smtClean="0"/>
              <a:t>(</a:t>
            </a:r>
            <a:r>
              <a:rPr lang="en-US" sz="1400" i="1" dirty="0"/>
              <a:t>e) Payments made to TWM Projects (Pty) Ltd; and</a:t>
            </a:r>
          </a:p>
          <a:p>
            <a:pPr marL="0" indent="0">
              <a:lnSpc>
                <a:spcPct val="150000"/>
              </a:lnSpc>
              <a:buNone/>
            </a:pPr>
            <a:r>
              <a:rPr lang="en-US" sz="1400" i="1" dirty="0" smtClean="0"/>
              <a:t>(</a:t>
            </a:r>
            <a:r>
              <a:rPr lang="en-US" sz="1400" i="1" dirty="0"/>
              <a:t>f)  Conflicting interests of the Department’s personnel or agents in entities contracting with the</a:t>
            </a:r>
          </a:p>
          <a:p>
            <a:pPr marL="0" indent="0">
              <a:lnSpc>
                <a:spcPct val="150000"/>
              </a:lnSpc>
              <a:buNone/>
            </a:pPr>
            <a:r>
              <a:rPr lang="en-US" sz="1400" i="1" dirty="0" smtClean="0"/>
              <a:t>                 </a:t>
            </a:r>
            <a:r>
              <a:rPr lang="en-US" sz="1400" i="1" dirty="0"/>
              <a:t>Department, including the causes of such maladministration.</a:t>
            </a:r>
          </a:p>
          <a:p>
            <a:pPr marL="0" indent="0">
              <a:lnSpc>
                <a:spcPct val="150000"/>
              </a:lnSpc>
              <a:buNone/>
            </a:pPr>
            <a:r>
              <a:rPr lang="en-ZA" sz="1400" i="1" dirty="0" smtClean="0"/>
              <a:t>3</a:t>
            </a:r>
            <a:r>
              <a:rPr lang="en-ZA" sz="1400" i="1" dirty="0"/>
              <a:t>. Any undisclosed or unauthorised interest the Department’s personnel may have had with regard </a:t>
            </a:r>
            <a:r>
              <a:rPr lang="en-ZA" sz="1400" i="1" dirty="0" smtClean="0"/>
              <a:t>to-</a:t>
            </a:r>
          </a:p>
          <a:p>
            <a:pPr marL="0" indent="0">
              <a:lnSpc>
                <a:spcPct val="150000"/>
              </a:lnSpc>
              <a:buNone/>
            </a:pPr>
            <a:r>
              <a:rPr lang="en-ZA" sz="1400" i="1" dirty="0" smtClean="0"/>
              <a:t>(</a:t>
            </a:r>
            <a:r>
              <a:rPr lang="en-ZA" sz="1400" i="1" dirty="0"/>
              <a:t>a) contractors, suppliers or service providers who bid for work or did business with the </a:t>
            </a:r>
            <a:r>
              <a:rPr lang="en-ZA" sz="1400" i="1" dirty="0" smtClean="0"/>
              <a:t>    Department</a:t>
            </a:r>
            <a:r>
              <a:rPr lang="en-ZA" sz="1400" i="1" dirty="0"/>
              <a:t>; </a:t>
            </a:r>
          </a:p>
          <a:p>
            <a:pPr marL="0" indent="0">
              <a:lnSpc>
                <a:spcPct val="150000"/>
              </a:lnSpc>
              <a:buNone/>
            </a:pPr>
            <a:r>
              <a:rPr lang="en-ZA" sz="1400" i="1" dirty="0"/>
              <a:t>          </a:t>
            </a:r>
            <a:r>
              <a:rPr lang="en-ZA" sz="1400" i="1" dirty="0" smtClean="0"/>
              <a:t>or</a:t>
            </a:r>
          </a:p>
          <a:p>
            <a:pPr marL="0" indent="0">
              <a:lnSpc>
                <a:spcPct val="150000"/>
              </a:lnSpc>
              <a:buNone/>
            </a:pPr>
            <a:r>
              <a:rPr lang="en-ZA" sz="1400" i="1" dirty="0" smtClean="0"/>
              <a:t> (b) contracts awarded by or on behalf of the Department. </a:t>
            </a:r>
          </a:p>
          <a:p>
            <a:pPr marL="0" indent="0">
              <a:buNone/>
            </a:pPr>
            <a:r>
              <a:rPr lang="en-ZA" sz="1400" dirty="0"/>
              <a:t>	</a:t>
            </a:r>
            <a:endParaRPr lang="en-ZA" sz="1400" dirty="0" smtClean="0">
              <a:latin typeface="+mn-lt"/>
            </a:endParaRPr>
          </a:p>
          <a:p>
            <a:pPr marL="0" indent="0">
              <a:lnSpc>
                <a:spcPct val="150000"/>
              </a:lnSpc>
              <a:buNone/>
            </a:pPr>
            <a:endParaRPr lang="en-ZA" sz="1400" dirty="0"/>
          </a:p>
        </p:txBody>
      </p:sp>
      <p:sp>
        <p:nvSpPr>
          <p:cNvPr id="5" name="Slide Number Placeholder 4"/>
          <p:cNvSpPr>
            <a:spLocks noGrp="1"/>
          </p:cNvSpPr>
          <p:nvPr>
            <p:ph type="sldNum" sz="quarter" idx="12"/>
          </p:nvPr>
        </p:nvSpPr>
        <p:spPr/>
        <p:txBody>
          <a:bodyPr/>
          <a:lstStyle/>
          <a:p>
            <a:fld id="{DC1BAB4B-37C3-4540-AA8B-870B3C3EF0FC}" type="slidenum">
              <a:rPr lang="en-ZA" smtClean="0"/>
              <a:pPr/>
              <a:t>9</a:t>
            </a:fld>
            <a:endParaRPr lang="en-ZA" dirty="0"/>
          </a:p>
        </p:txBody>
      </p:sp>
      <p:sp>
        <p:nvSpPr>
          <p:cNvPr id="6" name="Content Placeholder 5"/>
          <p:cNvSpPr>
            <a:spLocks noGrp="1"/>
          </p:cNvSpPr>
          <p:nvPr>
            <p:ph idx="13"/>
          </p:nvPr>
        </p:nvSpPr>
        <p:spPr>
          <a:xfrm>
            <a:off x="1143000" y="0"/>
            <a:ext cx="6553200" cy="838200"/>
          </a:xfrm>
        </p:spPr>
        <p:txBody>
          <a:bodyPr/>
          <a:lstStyle/>
          <a:p>
            <a:r>
              <a:rPr lang="en-ZA" sz="2200" dirty="0">
                <a:effectLst>
                  <a:outerShdw blurRad="38100" dist="38100" dir="2700000" algn="tl">
                    <a:srgbClr val="000000">
                      <a:alpha val="43137"/>
                    </a:srgbClr>
                  </a:outerShdw>
                </a:effectLst>
                <a:latin typeface="+mj-lt"/>
                <a:cs typeface="Arial" pitchFamily="34" charset="0"/>
              </a:rPr>
              <a:t>Proclamation R54 of 2012 </a:t>
            </a:r>
            <a:r>
              <a:rPr lang="en-ZA" sz="2200" dirty="0" smtClean="0">
                <a:effectLst>
                  <a:outerShdw blurRad="38100" dist="38100" dir="2700000" algn="tl">
                    <a:srgbClr val="000000">
                      <a:alpha val="43137"/>
                    </a:srgbClr>
                  </a:outerShdw>
                </a:effectLst>
                <a:latin typeface="+mj-lt"/>
                <a:cs typeface="Arial" pitchFamily="34" charset="0"/>
              </a:rPr>
              <a:t>– </a:t>
            </a:r>
          </a:p>
          <a:p>
            <a:r>
              <a:rPr lang="en-ZA" sz="2200" dirty="0" smtClean="0">
                <a:effectLst>
                  <a:outerShdw blurRad="38100" dist="38100" dir="2700000" algn="tl">
                    <a:srgbClr val="000000">
                      <a:alpha val="43137"/>
                    </a:srgbClr>
                  </a:outerShdw>
                </a:effectLst>
                <a:latin typeface="+mj-lt"/>
                <a:cs typeface="Arial" pitchFamily="34" charset="0"/>
              </a:rPr>
              <a:t>Department </a:t>
            </a:r>
            <a:r>
              <a:rPr lang="en-ZA" sz="2200" dirty="0">
                <a:effectLst>
                  <a:outerShdw blurRad="38100" dist="38100" dir="2700000" algn="tl">
                    <a:srgbClr val="000000">
                      <a:alpha val="43137"/>
                    </a:srgbClr>
                  </a:outerShdw>
                </a:effectLst>
                <a:latin typeface="+mj-lt"/>
                <a:cs typeface="Arial" pitchFamily="34" charset="0"/>
              </a:rPr>
              <a:t>of Water Affairs</a:t>
            </a:r>
          </a:p>
        </p:txBody>
      </p:sp>
      <p:pic>
        <p:nvPicPr>
          <p:cNvPr id="8" name="Picture 2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899" b="33594"/>
          <a:stretch/>
        </p:blipFill>
        <p:spPr bwMode="auto">
          <a:xfrm>
            <a:off x="8650991" y="6416554"/>
            <a:ext cx="430559" cy="37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4182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6264</TotalTime>
  <Words>3508</Words>
  <Application>Microsoft Office PowerPoint</Application>
  <PresentationFormat>On-screen Show (4:3)</PresentationFormat>
  <Paragraphs>436</Paragraphs>
  <Slides>36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Arial Narrow</vt:lpstr>
      <vt:lpstr>Calibri</vt:lpstr>
      <vt:lpstr>Times New Roman</vt:lpstr>
      <vt:lpstr>Verdana</vt:lpstr>
      <vt:lpstr>Wingdings</vt:lpstr>
      <vt:lpstr>Wingdings 2</vt:lpstr>
      <vt:lpstr>1_Office Theme</vt:lpstr>
      <vt:lpstr>PowerPoint Presentation</vt:lpstr>
      <vt:lpstr>Presentation Outline</vt:lpstr>
      <vt:lpstr>Legislative Mandate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DMahole</dc:creator>
  <cp:lastModifiedBy>Janine Erasmus</cp:lastModifiedBy>
  <cp:revision>326</cp:revision>
  <cp:lastPrinted>2018-03-27T06:45:11Z</cp:lastPrinted>
  <dcterms:created xsi:type="dcterms:W3CDTF">2013-07-22T07:02:14Z</dcterms:created>
  <dcterms:modified xsi:type="dcterms:W3CDTF">2020-02-03T09:39:11Z</dcterms:modified>
</cp:coreProperties>
</file>