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42"/>
  </p:notesMasterIdLst>
  <p:handoutMasterIdLst>
    <p:handoutMasterId r:id="rId43"/>
  </p:handoutMasterIdLst>
  <p:sldIdLst>
    <p:sldId id="360" r:id="rId3"/>
    <p:sldId id="361" r:id="rId4"/>
    <p:sldId id="339" r:id="rId5"/>
    <p:sldId id="398" r:id="rId6"/>
    <p:sldId id="397" r:id="rId7"/>
    <p:sldId id="365" r:id="rId8"/>
    <p:sldId id="366" r:id="rId9"/>
    <p:sldId id="367" r:id="rId10"/>
    <p:sldId id="368" r:id="rId11"/>
    <p:sldId id="369" r:id="rId12"/>
    <p:sldId id="370" r:id="rId13"/>
    <p:sldId id="371" r:id="rId14"/>
    <p:sldId id="372" r:id="rId15"/>
    <p:sldId id="400" r:id="rId16"/>
    <p:sldId id="374" r:id="rId17"/>
    <p:sldId id="375" r:id="rId18"/>
    <p:sldId id="376" r:id="rId19"/>
    <p:sldId id="399" r:id="rId20"/>
    <p:sldId id="377" r:id="rId21"/>
    <p:sldId id="378" r:id="rId22"/>
    <p:sldId id="379" r:id="rId23"/>
    <p:sldId id="381" r:id="rId24"/>
    <p:sldId id="382" r:id="rId25"/>
    <p:sldId id="383" r:id="rId26"/>
    <p:sldId id="384" r:id="rId27"/>
    <p:sldId id="385" r:id="rId28"/>
    <p:sldId id="386" r:id="rId29"/>
    <p:sldId id="387" r:id="rId30"/>
    <p:sldId id="388" r:id="rId31"/>
    <p:sldId id="389" r:id="rId32"/>
    <p:sldId id="390" r:id="rId33"/>
    <p:sldId id="393" r:id="rId34"/>
    <p:sldId id="391" r:id="rId35"/>
    <p:sldId id="392" r:id="rId36"/>
    <p:sldId id="394" r:id="rId37"/>
    <p:sldId id="395" r:id="rId38"/>
    <p:sldId id="401" r:id="rId39"/>
    <p:sldId id="396" r:id="rId40"/>
    <p:sldId id="402" r:id="rId4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9F5F"/>
    <a:srgbClr val="9BA1A7"/>
    <a:srgbClr val="A1A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97002" autoAdjust="0"/>
  </p:normalViewPr>
  <p:slideViewPr>
    <p:cSldViewPr>
      <p:cViewPr>
        <p:scale>
          <a:sx n="77" d="100"/>
          <a:sy n="77" d="100"/>
        </p:scale>
        <p:origin x="-1062" y="126"/>
      </p:cViewPr>
      <p:guideLst>
        <p:guide orient="horz" pos="2160"/>
        <p:guide pos="2880"/>
      </p:guideLst>
    </p:cSldViewPr>
  </p:slideViewPr>
  <p:outlineViewPr>
    <p:cViewPr>
      <p:scale>
        <a:sx n="33" d="100"/>
        <a:sy n="33" d="100"/>
      </p:scale>
      <p:origin x="0" y="2736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964" y="-102"/>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7171"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862BE4D0-E56D-4577-946B-9F007D67BB6F}" type="datetimeFigureOut">
              <a:rPr lang="en-US"/>
              <a:pPr>
                <a:defRPr/>
              </a:pPr>
              <a:t>4/17/2013</a:t>
            </a:fld>
            <a:endParaRPr lang="en-US"/>
          </a:p>
        </p:txBody>
      </p:sp>
      <p:sp>
        <p:nvSpPr>
          <p:cNvPr id="7172"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7173"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63562FEB-0811-4FB6-85BA-EB561F3438BE}" type="slidenum">
              <a:rPr lang="en-US"/>
              <a:pPr>
                <a:defRPr/>
              </a:pPr>
              <a:t>‹#›</a:t>
            </a:fld>
            <a:endParaRPr lang="en-US"/>
          </a:p>
        </p:txBody>
      </p:sp>
    </p:spTree>
    <p:extLst>
      <p:ext uri="{BB962C8B-B14F-4D97-AF65-F5344CB8AC3E}">
        <p14:creationId xmlns:p14="http://schemas.microsoft.com/office/powerpoint/2010/main" val="3925205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6147"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96631391-BC1C-4FAB-8024-9FDC36323B17}" type="datetimeFigureOut">
              <a:rPr lang="en-US"/>
              <a:pPr>
                <a:defRPr/>
              </a:pPr>
              <a:t>4/17/2013</a:t>
            </a:fld>
            <a:endParaRPr lang="en-US"/>
          </a:p>
        </p:txBody>
      </p:sp>
      <p:sp>
        <p:nvSpPr>
          <p:cNvPr id="14340"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6151"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3F7808F9-810B-4D15-9684-C8C08E2659F3}" type="slidenum">
              <a:rPr lang="en-US"/>
              <a:pPr>
                <a:defRPr/>
              </a:pPr>
              <a:t>‹#›</a:t>
            </a:fld>
            <a:endParaRPr lang="en-US"/>
          </a:p>
        </p:txBody>
      </p:sp>
    </p:spTree>
    <p:extLst>
      <p:ext uri="{BB962C8B-B14F-4D97-AF65-F5344CB8AC3E}">
        <p14:creationId xmlns:p14="http://schemas.microsoft.com/office/powerpoint/2010/main" val="99917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3F7808F9-810B-4D15-9684-C8C08E2659F3}"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Justice and Constitutional Development(SIU)</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F7808F9-810B-4D15-9684-C8C08E2659F3}"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F7808F9-810B-4D15-9684-C8C08E2659F3}"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n-US" smtClean="0"/>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dirty="0" smtClean="0"/>
          </a:p>
        </p:txBody>
      </p:sp>
      <p:sp>
        <p:nvSpPr>
          <p:cNvPr id="4" name="Footer Placeholder 3"/>
          <p:cNvSpPr>
            <a:spLocks noGrp="1"/>
          </p:cNvSpPr>
          <p:nvPr>
            <p:ph type="ftr" sz="quarter" idx="4"/>
          </p:nvPr>
        </p:nvSpPr>
        <p:spPr/>
        <p:txBody>
          <a:bodyPr/>
          <a:lstStyle/>
          <a:p>
            <a:pPr>
              <a:defRPr/>
            </a:pPr>
            <a:r>
              <a:rPr lang="en-US" dirty="0"/>
              <a:t>Justice and Constitutional Development(SIU)</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F7808F9-810B-4D15-9684-C8C08E2659F3}"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n-US" smtClean="0"/>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n-US" smtClean="0"/>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r>
              <a:rPr lang="en-US" smtClean="0"/>
              <a:t>Justice and Constitutional Development(SIU)</a:t>
            </a:r>
            <a:endParaRPr lang="en-US"/>
          </a:p>
        </p:txBody>
      </p:sp>
      <p:sp>
        <p:nvSpPr>
          <p:cNvPr id="5" name="Slide Number Placeholder 4"/>
          <p:cNvSpPr>
            <a:spLocks noGrp="1"/>
          </p:cNvSpPr>
          <p:nvPr>
            <p:ph type="sldNum" sz="quarter" idx="11"/>
          </p:nvPr>
        </p:nvSpPr>
        <p:spPr/>
        <p:txBody>
          <a:bodyPr/>
          <a:lstStyle/>
          <a:p>
            <a:pPr>
              <a:defRPr/>
            </a:pPr>
            <a:fld id="{3F7808F9-810B-4D15-9684-C8C08E2659F3}"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pPr>
              <a:defRPr/>
            </a:pPr>
            <a:fld id="{C11E41A2-4CB2-49D5-AFBF-44A4615701E1}" type="datetime1">
              <a:rPr lang="en-GB" smtClean="0"/>
              <a:pPr>
                <a:defRPr/>
              </a:pPr>
              <a:t>17/04/2013</a:t>
            </a:fld>
            <a:endParaRPr lang="en-ZA" dirty="0"/>
          </a:p>
        </p:txBody>
      </p:sp>
      <p:sp>
        <p:nvSpPr>
          <p:cNvPr id="5"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6" name="Slide Number Placeholder 5"/>
          <p:cNvSpPr>
            <a:spLocks noGrp="1"/>
          </p:cNvSpPr>
          <p:nvPr>
            <p:ph type="sldNum" sz="quarter" idx="12"/>
          </p:nvPr>
        </p:nvSpPr>
        <p:spPr/>
        <p:txBody>
          <a:bodyPr/>
          <a:lstStyle>
            <a:lvl1pPr>
              <a:defRPr/>
            </a:lvl1pPr>
          </a:lstStyle>
          <a:p>
            <a:pPr>
              <a:defRPr/>
            </a:pPr>
            <a:fld id="{D25CB0B9-B3F5-426D-8407-BE78E549B530}" type="slidenum">
              <a:rPr lang="en-ZA"/>
              <a:pPr>
                <a:defRPr/>
              </a:pPr>
              <a:t>‹#›</a:t>
            </a:fld>
            <a:endParaRPr lang="en-Z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7543800" cy="990600"/>
          </a:xfrm>
          <a:prstGeom prst="rect">
            <a:avLst/>
          </a:prstGeom>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4D627F26-1CC6-48A6-AEAA-30C0A4D3D321}" type="datetime1">
              <a:rPr lang="en-GB" smtClean="0"/>
              <a:pPr>
                <a:defRPr/>
              </a:pPr>
              <a:t>17/04/2013</a:t>
            </a:fld>
            <a:endParaRPr lang="en-ZA" dirty="0"/>
          </a:p>
        </p:txBody>
      </p:sp>
      <p:sp>
        <p:nvSpPr>
          <p:cNvPr id="5"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6" name="Slide Number Placeholder 5"/>
          <p:cNvSpPr>
            <a:spLocks noGrp="1"/>
          </p:cNvSpPr>
          <p:nvPr>
            <p:ph type="sldNum" sz="quarter" idx="12"/>
          </p:nvPr>
        </p:nvSpPr>
        <p:spPr/>
        <p:txBody>
          <a:bodyPr/>
          <a:lstStyle>
            <a:lvl1pPr>
              <a:defRPr/>
            </a:lvl1pPr>
          </a:lstStyle>
          <a:p>
            <a:pPr>
              <a:defRPr/>
            </a:pPr>
            <a:fld id="{AB52D352-479D-4D86-9855-EB6C45430252}" type="slidenum">
              <a:rPr lang="en-ZA"/>
              <a:pPr>
                <a:defRPr/>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413F1FB5-71C8-4495-AAC6-9FA1CD35E48C}" type="datetime1">
              <a:rPr lang="en-GB" smtClean="0"/>
              <a:pPr>
                <a:defRPr/>
              </a:pPr>
              <a:t>17/04/2013</a:t>
            </a:fld>
            <a:endParaRPr lang="en-ZA" dirty="0"/>
          </a:p>
        </p:txBody>
      </p:sp>
      <p:sp>
        <p:nvSpPr>
          <p:cNvPr id="5"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6" name="Slide Number Placeholder 5"/>
          <p:cNvSpPr>
            <a:spLocks noGrp="1"/>
          </p:cNvSpPr>
          <p:nvPr>
            <p:ph type="sldNum" sz="quarter" idx="12"/>
          </p:nvPr>
        </p:nvSpPr>
        <p:spPr/>
        <p:txBody>
          <a:bodyPr/>
          <a:lstStyle>
            <a:lvl1pPr>
              <a:defRPr/>
            </a:lvl1pPr>
          </a:lstStyle>
          <a:p>
            <a:pPr>
              <a:defRPr/>
            </a:pPr>
            <a:fld id="{1F740D10-402E-483E-A8DD-1FB2949D5615}" type="slidenum">
              <a:rPr lang="en-ZA"/>
              <a:pPr>
                <a:defRPr/>
              </a:pPr>
              <a:t>‹#›</a:t>
            </a:fld>
            <a:endParaRPr lang="en-Z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p:txBody>
          <a:bodyPr/>
          <a:lstStyle>
            <a:lvl1pPr>
              <a:defRPr/>
            </a:lvl1pPr>
          </a:lstStyle>
          <a:p>
            <a:pPr>
              <a:defRPr/>
            </a:pPr>
            <a:fld id="{7E8D094C-54F0-49A6-A7E6-0AD6CA6A8BEB}" type="datetime1">
              <a:rPr lang="en-GB" smtClean="0"/>
              <a:pPr>
                <a:defRPr/>
              </a:pPr>
              <a:t>17/04/2013</a:t>
            </a:fld>
            <a:endParaRPr lang="en-ZA" dirty="0"/>
          </a:p>
        </p:txBody>
      </p:sp>
      <p:sp>
        <p:nvSpPr>
          <p:cNvPr id="4"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5" name="Slide Number Placeholder 5"/>
          <p:cNvSpPr>
            <a:spLocks noGrp="1"/>
          </p:cNvSpPr>
          <p:nvPr>
            <p:ph type="sldNum" sz="quarter" idx="12"/>
          </p:nvPr>
        </p:nvSpPr>
        <p:spPr/>
        <p:txBody>
          <a:bodyPr/>
          <a:lstStyle>
            <a:lvl1pPr>
              <a:defRPr/>
            </a:lvl1pPr>
          </a:lstStyle>
          <a:p>
            <a:pPr>
              <a:defRPr/>
            </a:pPr>
            <a:fld id="{0D688AD4-4178-4A76-BB75-E081D2F073DE}" type="slidenum">
              <a:rPr lang="en-ZA"/>
              <a:pPr>
                <a:defRPr/>
              </a:pPr>
              <a:t>‹#›</a:t>
            </a:fld>
            <a:endParaRPr lang="en-ZA"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a:prstGeom prst="rect">
            <a:avLst/>
          </a:prstGeom>
        </p:spPr>
        <p:txBody>
          <a:bodyPr anchor="ctr" anchorCtr="0"/>
          <a:lstStyle>
            <a:lvl1pPr algn="l">
              <a:defRPr sz="2800" b="1" i="0" baseline="0">
                <a:latin typeface="Arial Narrow" pitchFamily="34" charset="0"/>
              </a:defRPr>
            </a:lvl1pPr>
          </a:lstStyle>
          <a:p>
            <a:endParaRPr lang="en-ZA" dirty="0"/>
          </a:p>
        </p:txBody>
      </p:sp>
      <p:sp>
        <p:nvSpPr>
          <p:cNvPr id="3" name="Content Placeholder 2"/>
          <p:cNvSpPr>
            <a:spLocks noGrp="1"/>
          </p:cNvSpPr>
          <p:nvPr>
            <p:ph idx="1"/>
          </p:nvPr>
        </p:nvSpPr>
        <p:spPr>
          <a:xfrm>
            <a:off x="457200" y="1219200"/>
            <a:ext cx="8229600" cy="4983163"/>
          </a:xfrm>
        </p:spPr>
        <p:txBody>
          <a:bodyPr/>
          <a:lstStyle>
            <a:lvl1pPr>
              <a:defRPr sz="2000"/>
            </a:lvl1pPr>
            <a:lvl2pPr>
              <a:defRPr sz="2000"/>
            </a:lvl2pPr>
            <a:lvl3pPr>
              <a:defRPr sz="2000"/>
            </a:lvl3pPr>
            <a:lvl4pPr>
              <a:defRPr sz="2000"/>
            </a:lvl4pPr>
            <a:lvl5pPr marL="2057400" marR="0" indent="-228600" algn="l" defTabSz="914400" rtl="0" eaLnBrk="0" fontAlgn="base" latinLnBrk="0" hangingPunct="0">
              <a:lnSpc>
                <a:spcPct val="100000"/>
              </a:lnSpc>
              <a:spcBef>
                <a:spcPct val="20000"/>
              </a:spcBef>
              <a:spcAft>
                <a:spcPct val="0"/>
              </a:spcAft>
              <a:buClrTx/>
              <a:buSzTx/>
              <a:buFont typeface="Arial" charset="0"/>
              <a:buChar char="»"/>
              <a:tabLst/>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Date Placeholder 3"/>
          <p:cNvSpPr>
            <a:spLocks noGrp="1"/>
          </p:cNvSpPr>
          <p:nvPr>
            <p:ph type="dt" sz="half" idx="10"/>
          </p:nvPr>
        </p:nvSpPr>
        <p:spPr/>
        <p:txBody>
          <a:bodyPr/>
          <a:lstStyle>
            <a:lvl1pPr>
              <a:defRPr/>
            </a:lvl1pPr>
          </a:lstStyle>
          <a:p>
            <a:pPr>
              <a:defRPr/>
            </a:pPr>
            <a:endParaRPr lang="en-ZA" dirty="0"/>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DC1BAB4B-37C3-4540-AA8B-870B3C3EF0FC}" type="slidenum">
              <a:rPr lang="en-ZA"/>
              <a:pPr>
                <a:defRPr/>
              </a:pPr>
              <a:t>‹#›</a:t>
            </a:fld>
            <a:endParaRPr lang="en-Z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29200"/>
          </a:xfrm>
        </p:spPr>
        <p:txBody>
          <a:bodyPr/>
          <a:lstStyle>
            <a:lvl1pPr>
              <a:spcBef>
                <a:spcPts val="600"/>
              </a:spcBef>
              <a:defRPr sz="2000"/>
            </a:lvl1pPr>
            <a:lvl2pPr>
              <a:spcBef>
                <a:spcPts val="600"/>
              </a:spcBef>
              <a:defRPr sz="2000"/>
            </a:lvl2pPr>
            <a:lvl3pPr>
              <a:spcBef>
                <a:spcPts val="600"/>
              </a:spcBef>
              <a:defRPr sz="2000"/>
            </a:lvl3pPr>
            <a:lvl4pPr>
              <a:spcBef>
                <a:spcPts val="600"/>
              </a:spcBef>
              <a:defRPr sz="2000"/>
            </a:lvl4pPr>
            <a:lvl5pPr>
              <a:spcBef>
                <a:spcPts val="600"/>
              </a:spcBef>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Date Placeholder 3"/>
          <p:cNvSpPr>
            <a:spLocks noGrp="1"/>
          </p:cNvSpPr>
          <p:nvPr>
            <p:ph type="dt" sz="half" idx="10"/>
          </p:nvPr>
        </p:nvSpPr>
        <p:spPr/>
        <p:txBody>
          <a:bodyPr/>
          <a:lstStyle>
            <a:lvl1pPr>
              <a:defRPr/>
            </a:lvl1pPr>
          </a:lstStyle>
          <a:p>
            <a:pPr>
              <a:defRPr/>
            </a:pPr>
            <a:fld id="{99CCDB78-449E-48C8-938F-C30667D2627E}" type="datetime1">
              <a:rPr lang="en-GB" smtClean="0"/>
              <a:pPr>
                <a:defRPr/>
              </a:pPr>
              <a:t>17/04/2013</a:t>
            </a:fld>
            <a:endParaRPr lang="en-ZA" dirty="0"/>
          </a:p>
        </p:txBody>
      </p:sp>
      <p:sp>
        <p:nvSpPr>
          <p:cNvPr id="5" name="Footer Placeholder 4"/>
          <p:cNvSpPr>
            <a:spLocks noGrp="1"/>
          </p:cNvSpPr>
          <p:nvPr>
            <p:ph type="ftr" sz="quarter" idx="11"/>
          </p:nvPr>
        </p:nvSpPr>
        <p:spPr/>
        <p:txBody>
          <a:bodyPr/>
          <a:lstStyle>
            <a:lvl1pPr>
              <a:defRPr/>
            </a:lvl1pPr>
          </a:lstStyle>
          <a:p>
            <a:pPr>
              <a:defRPr/>
            </a:pPr>
            <a:r>
              <a:rPr lang="en-ZA" dirty="0" smtClean="0"/>
              <a:t>ICFP presentation</a:t>
            </a:r>
            <a:endParaRPr lang="en-ZA" dirty="0"/>
          </a:p>
        </p:txBody>
      </p:sp>
      <p:sp>
        <p:nvSpPr>
          <p:cNvPr id="6" name="Slide Number Placeholder 5"/>
          <p:cNvSpPr>
            <a:spLocks noGrp="1"/>
          </p:cNvSpPr>
          <p:nvPr>
            <p:ph type="sldNum" sz="quarter" idx="12"/>
          </p:nvPr>
        </p:nvSpPr>
        <p:spPr/>
        <p:txBody>
          <a:bodyPr/>
          <a:lstStyle>
            <a:lvl1pPr>
              <a:defRPr/>
            </a:lvl1pPr>
          </a:lstStyle>
          <a:p>
            <a:pPr>
              <a:defRPr/>
            </a:pPr>
            <a:fld id="{DC1BAB4B-37C3-4540-AA8B-870B3C3EF0FC}" type="slidenum">
              <a:rPr lang="en-ZA"/>
              <a:pPr>
                <a:defRPr/>
              </a:pPr>
              <a:t>‹#›</a:t>
            </a:fld>
            <a:endParaRPr lang="en-ZA" dirty="0"/>
          </a:p>
        </p:txBody>
      </p:sp>
      <p:sp>
        <p:nvSpPr>
          <p:cNvPr id="7" name="Content Placeholder 2"/>
          <p:cNvSpPr>
            <a:spLocks noGrp="1"/>
          </p:cNvSpPr>
          <p:nvPr>
            <p:ph idx="13"/>
          </p:nvPr>
        </p:nvSpPr>
        <p:spPr>
          <a:xfrm>
            <a:off x="1143000" y="0"/>
            <a:ext cx="6553200" cy="838200"/>
          </a:xfrm>
        </p:spPr>
        <p:txBody>
          <a:bodyPr anchor="ctr"/>
          <a:lstStyle>
            <a:lvl1pPr marL="0">
              <a:spcBef>
                <a:spcPts val="0"/>
              </a:spcBef>
              <a:buNone/>
              <a:defRPr sz="3200" b="1"/>
            </a:lvl1pPr>
            <a:lvl2pPr>
              <a:spcBef>
                <a:spcPts val="600"/>
              </a:spcBef>
              <a:defRPr sz="2000"/>
            </a:lvl2pPr>
            <a:lvl3pPr>
              <a:spcBef>
                <a:spcPts val="600"/>
              </a:spcBef>
              <a:defRPr sz="2000"/>
            </a:lvl3pPr>
            <a:lvl4pPr>
              <a:spcBef>
                <a:spcPts val="600"/>
              </a:spcBef>
              <a:defRPr sz="2000"/>
            </a:lvl4pPr>
            <a:lvl5pPr>
              <a:spcBef>
                <a:spcPts val="600"/>
              </a:spcBef>
              <a:defRPr sz="2000"/>
            </a:lvl5pPr>
          </a:lstStyle>
          <a:p>
            <a:pPr lvl="0"/>
            <a:r>
              <a:rPr lang="en-US" dirty="0" smtClean="0"/>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21BA5FA-AE50-4026-A6B9-96C76F385BF0}" type="datetimeFigureOut">
              <a:rPr lang="en-ZA" smtClean="0"/>
              <a:pPr/>
              <a:t>2013/04/17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2C9ADA1-69FF-46B0-BF27-437596360BE9}"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6023B8F-EDED-4CFB-B141-BA437DA05028}" type="datetime1">
              <a:rPr lang="en-GB" smtClean="0"/>
              <a:pPr>
                <a:defRPr/>
              </a:pPr>
              <a:t>17/04/2013</a:t>
            </a:fld>
            <a:endParaRPr lang="en-ZA" dirty="0"/>
          </a:p>
        </p:txBody>
      </p:sp>
      <p:sp>
        <p:nvSpPr>
          <p:cNvPr id="5"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6" name="Slide Number Placeholder 5"/>
          <p:cNvSpPr>
            <a:spLocks noGrp="1"/>
          </p:cNvSpPr>
          <p:nvPr>
            <p:ph type="sldNum" sz="quarter" idx="12"/>
          </p:nvPr>
        </p:nvSpPr>
        <p:spPr/>
        <p:txBody>
          <a:bodyPr/>
          <a:lstStyle>
            <a:lvl1pPr>
              <a:defRPr/>
            </a:lvl1pPr>
          </a:lstStyle>
          <a:p>
            <a:pPr>
              <a:defRPr/>
            </a:pPr>
            <a:fld id="{276FC88C-4635-4364-8007-9035A10E6287}" type="slidenum">
              <a:rPr lang="en-ZA"/>
              <a:pPr>
                <a:defRPr/>
              </a:pPr>
              <a:t>‹#›</a:t>
            </a:fld>
            <a:endParaRPr lang="en-Z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7543800" cy="990600"/>
          </a:xfrm>
          <a:prstGeom prst="rect">
            <a:avLst/>
          </a:prstGeom>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3"/>
          <p:cNvSpPr>
            <a:spLocks noGrp="1"/>
          </p:cNvSpPr>
          <p:nvPr>
            <p:ph type="dt" sz="half" idx="10"/>
          </p:nvPr>
        </p:nvSpPr>
        <p:spPr/>
        <p:txBody>
          <a:bodyPr/>
          <a:lstStyle>
            <a:lvl1pPr>
              <a:defRPr/>
            </a:lvl1pPr>
          </a:lstStyle>
          <a:p>
            <a:pPr>
              <a:defRPr/>
            </a:pPr>
            <a:fld id="{655EBBC4-6D47-4D11-AF4E-A9CDF8E50476}" type="datetime1">
              <a:rPr lang="en-GB" smtClean="0"/>
              <a:pPr>
                <a:defRPr/>
              </a:pPr>
              <a:t>17/04/2013</a:t>
            </a:fld>
            <a:endParaRPr lang="en-ZA" dirty="0"/>
          </a:p>
        </p:txBody>
      </p:sp>
      <p:sp>
        <p:nvSpPr>
          <p:cNvPr id="6"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7" name="Slide Number Placeholder 5"/>
          <p:cNvSpPr>
            <a:spLocks noGrp="1"/>
          </p:cNvSpPr>
          <p:nvPr>
            <p:ph type="sldNum" sz="quarter" idx="12"/>
          </p:nvPr>
        </p:nvSpPr>
        <p:spPr/>
        <p:txBody>
          <a:bodyPr/>
          <a:lstStyle>
            <a:lvl1pPr>
              <a:defRPr/>
            </a:lvl1pPr>
          </a:lstStyle>
          <a:p>
            <a:pPr>
              <a:defRPr/>
            </a:pPr>
            <a:fld id="{FACE2F3F-AAEA-4EEF-813A-4040A9A5175F}" type="slidenum">
              <a:rPr lang="en-ZA"/>
              <a:pPr>
                <a:defRPr/>
              </a:pPr>
              <a:t>‹#›</a:t>
            </a:fld>
            <a:endParaRPr lang="en-Z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7543800" cy="990600"/>
          </a:xfrm>
          <a:prstGeom prst="rect">
            <a:avLst/>
          </a:prstGeo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3"/>
          <p:cNvSpPr>
            <a:spLocks noGrp="1"/>
          </p:cNvSpPr>
          <p:nvPr>
            <p:ph type="dt" sz="half" idx="10"/>
          </p:nvPr>
        </p:nvSpPr>
        <p:spPr/>
        <p:txBody>
          <a:bodyPr/>
          <a:lstStyle>
            <a:lvl1pPr>
              <a:defRPr/>
            </a:lvl1pPr>
          </a:lstStyle>
          <a:p>
            <a:pPr>
              <a:defRPr/>
            </a:pPr>
            <a:fld id="{C6D4DAAB-0F8C-4B77-BAC5-E1C719F9EBAD}" type="datetime1">
              <a:rPr lang="en-GB" smtClean="0"/>
              <a:pPr>
                <a:defRPr/>
              </a:pPr>
              <a:t>17/04/2013</a:t>
            </a:fld>
            <a:endParaRPr lang="en-ZA" dirty="0"/>
          </a:p>
        </p:txBody>
      </p:sp>
      <p:sp>
        <p:nvSpPr>
          <p:cNvPr id="8"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9" name="Slide Number Placeholder 5"/>
          <p:cNvSpPr>
            <a:spLocks noGrp="1"/>
          </p:cNvSpPr>
          <p:nvPr>
            <p:ph type="sldNum" sz="quarter" idx="12"/>
          </p:nvPr>
        </p:nvSpPr>
        <p:spPr/>
        <p:txBody>
          <a:bodyPr/>
          <a:lstStyle>
            <a:lvl1pPr>
              <a:defRPr/>
            </a:lvl1pPr>
          </a:lstStyle>
          <a:p>
            <a:pPr>
              <a:defRPr/>
            </a:pPr>
            <a:fld id="{689BEF37-32C0-491B-A289-3F2F7DA530A6}" type="slidenum">
              <a:rPr lang="en-ZA"/>
              <a:pPr>
                <a:defRPr/>
              </a:pPr>
              <a:t>‹#›</a:t>
            </a:fld>
            <a:endParaRPr lang="en-Z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7543800" cy="990600"/>
          </a:xfrm>
          <a:prstGeom prst="rect">
            <a:avLst/>
          </a:prstGeom>
        </p:spPr>
        <p:txBody>
          <a:bodyPr/>
          <a:lstStyle/>
          <a:p>
            <a:r>
              <a:rPr lang="en-US" smtClean="0"/>
              <a:t>Click to edit Master title style</a:t>
            </a:r>
            <a:endParaRPr lang="en-ZA"/>
          </a:p>
        </p:txBody>
      </p:sp>
      <p:sp>
        <p:nvSpPr>
          <p:cNvPr id="3" name="Date Placeholder 3"/>
          <p:cNvSpPr>
            <a:spLocks noGrp="1"/>
          </p:cNvSpPr>
          <p:nvPr>
            <p:ph type="dt" sz="half" idx="10"/>
          </p:nvPr>
        </p:nvSpPr>
        <p:spPr/>
        <p:txBody>
          <a:bodyPr/>
          <a:lstStyle>
            <a:lvl1pPr>
              <a:defRPr/>
            </a:lvl1pPr>
          </a:lstStyle>
          <a:p>
            <a:pPr>
              <a:defRPr/>
            </a:pPr>
            <a:fld id="{157A99A2-3097-4732-A26B-3654AA92C36B}" type="datetime1">
              <a:rPr lang="en-GB" smtClean="0"/>
              <a:pPr>
                <a:defRPr/>
              </a:pPr>
              <a:t>17/04/2013</a:t>
            </a:fld>
            <a:endParaRPr lang="en-ZA" dirty="0"/>
          </a:p>
        </p:txBody>
      </p:sp>
      <p:sp>
        <p:nvSpPr>
          <p:cNvPr id="4"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5" name="Slide Number Placeholder 5"/>
          <p:cNvSpPr>
            <a:spLocks noGrp="1"/>
          </p:cNvSpPr>
          <p:nvPr>
            <p:ph type="sldNum" sz="quarter" idx="12"/>
          </p:nvPr>
        </p:nvSpPr>
        <p:spPr/>
        <p:txBody>
          <a:bodyPr/>
          <a:lstStyle>
            <a:lvl1pPr>
              <a:defRPr/>
            </a:lvl1pPr>
          </a:lstStyle>
          <a:p>
            <a:pPr>
              <a:defRPr/>
            </a:pPr>
            <a:fld id="{EF6511DB-02A6-44AC-AF50-920A12BA92A2}" type="slidenum">
              <a:rPr lang="en-ZA"/>
              <a:pPr>
                <a:defRPr/>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60E67F-0717-4DB4-8E0F-146B75A6267D}" type="datetime1">
              <a:rPr lang="en-GB" smtClean="0"/>
              <a:pPr>
                <a:defRPr/>
              </a:pPr>
              <a:t>17/04/2013</a:t>
            </a:fld>
            <a:endParaRPr lang="en-ZA" dirty="0"/>
          </a:p>
        </p:txBody>
      </p:sp>
      <p:sp>
        <p:nvSpPr>
          <p:cNvPr id="3"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4" name="Slide Number Placeholder 5"/>
          <p:cNvSpPr>
            <a:spLocks noGrp="1"/>
          </p:cNvSpPr>
          <p:nvPr>
            <p:ph type="sldNum" sz="quarter" idx="12"/>
          </p:nvPr>
        </p:nvSpPr>
        <p:spPr/>
        <p:txBody>
          <a:bodyPr/>
          <a:lstStyle>
            <a:lvl1pPr>
              <a:defRPr/>
            </a:lvl1pPr>
          </a:lstStyle>
          <a:p>
            <a:pPr>
              <a:defRPr/>
            </a:pPr>
            <a:fld id="{1D2DA13F-7918-495A-87C0-AB9E88369210}" type="slidenum">
              <a:rPr lang="en-ZA"/>
              <a:pPr>
                <a:defRPr/>
              </a:pPr>
              <a:t>‹#›</a:t>
            </a:fld>
            <a:endParaRPr lang="en-Z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97E50E7-EE63-465E-B476-777DBFC4CD13}" type="datetime1">
              <a:rPr lang="en-GB" smtClean="0"/>
              <a:pPr>
                <a:defRPr/>
              </a:pPr>
              <a:t>17/04/2013</a:t>
            </a:fld>
            <a:endParaRPr lang="en-ZA" dirty="0"/>
          </a:p>
        </p:txBody>
      </p:sp>
      <p:sp>
        <p:nvSpPr>
          <p:cNvPr id="6"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7" name="Slide Number Placeholder 5"/>
          <p:cNvSpPr>
            <a:spLocks noGrp="1"/>
          </p:cNvSpPr>
          <p:nvPr>
            <p:ph type="sldNum" sz="quarter" idx="12"/>
          </p:nvPr>
        </p:nvSpPr>
        <p:spPr/>
        <p:txBody>
          <a:bodyPr/>
          <a:lstStyle>
            <a:lvl1pPr>
              <a:defRPr/>
            </a:lvl1pPr>
          </a:lstStyle>
          <a:p>
            <a:pPr>
              <a:defRPr/>
            </a:pPr>
            <a:fld id="{9E815182-DE38-404E-A6A6-C4594598C430}" type="slidenum">
              <a:rPr lang="en-ZA"/>
              <a:pPr>
                <a:defRPr/>
              </a:pPr>
              <a:t>‹#›</a:t>
            </a:fld>
            <a:endParaRPr lang="en-Z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E521C62-81DF-4524-9B57-9147D325BBD9}" type="datetime1">
              <a:rPr lang="en-GB" smtClean="0"/>
              <a:pPr>
                <a:defRPr/>
              </a:pPr>
              <a:t>17/04/2013</a:t>
            </a:fld>
            <a:endParaRPr lang="en-ZA" dirty="0"/>
          </a:p>
        </p:txBody>
      </p:sp>
      <p:sp>
        <p:nvSpPr>
          <p:cNvPr id="6" name="Footer Placeholder 4"/>
          <p:cNvSpPr>
            <a:spLocks noGrp="1"/>
          </p:cNvSpPr>
          <p:nvPr>
            <p:ph type="ftr" sz="quarter" idx="11"/>
          </p:nvPr>
        </p:nvSpPr>
        <p:spPr/>
        <p:txBody>
          <a:bodyPr/>
          <a:lstStyle>
            <a:lvl1pPr>
              <a:defRPr/>
            </a:lvl1pPr>
          </a:lstStyle>
          <a:p>
            <a:pPr>
              <a:defRPr/>
            </a:pPr>
            <a:r>
              <a:rPr lang="en-ZA" smtClean="0"/>
              <a:t>Confidential presentation to Scopa</a:t>
            </a:r>
            <a:endParaRPr lang="en-ZA"/>
          </a:p>
        </p:txBody>
      </p:sp>
      <p:sp>
        <p:nvSpPr>
          <p:cNvPr id="7" name="Slide Number Placeholder 5"/>
          <p:cNvSpPr>
            <a:spLocks noGrp="1"/>
          </p:cNvSpPr>
          <p:nvPr>
            <p:ph type="sldNum" sz="quarter" idx="12"/>
          </p:nvPr>
        </p:nvSpPr>
        <p:spPr/>
        <p:txBody>
          <a:bodyPr/>
          <a:lstStyle>
            <a:lvl1pPr>
              <a:defRPr/>
            </a:lvl1pPr>
          </a:lstStyle>
          <a:p>
            <a:pPr>
              <a:defRPr/>
            </a:pPr>
            <a:fld id="{27B0C7FE-7932-4400-9B0E-D83F5D49E109}" type="slidenum">
              <a:rPr lang="en-ZA"/>
              <a:pPr>
                <a:defRPr/>
              </a:pPr>
              <a:t>‹#›</a:t>
            </a:fld>
            <a:endParaRPr lang="en-Z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2192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9D3AB0-377C-4C22-BEA2-DF028715D08C}" type="datetime1">
              <a:rPr lang="en-GB" smtClean="0"/>
              <a:pPr>
                <a:defRPr/>
              </a:pPr>
              <a:t>17/04/2013</a:t>
            </a:fld>
            <a:endParaRPr lang="en-Z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ZA" dirty="0" smtClean="0"/>
              <a:t>Presentation to ICFP</a:t>
            </a:r>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DC67970-4192-43E6-B894-494C5461FBE0}" type="slidenum">
              <a:rPr lang="en-ZA"/>
              <a:pPr>
                <a:defRPr/>
              </a:pPr>
              <a:t>‹#›</a:t>
            </a:fld>
            <a:endParaRPr lang="en-ZA" dirty="0"/>
          </a:p>
        </p:txBody>
      </p:sp>
      <p:grpSp>
        <p:nvGrpSpPr>
          <p:cNvPr id="1031" name="Group 4"/>
          <p:cNvGrpSpPr>
            <a:grpSpLocks/>
          </p:cNvGrpSpPr>
          <p:nvPr userDrawn="1"/>
        </p:nvGrpSpPr>
        <p:grpSpPr bwMode="auto">
          <a:xfrm>
            <a:off x="0" y="0"/>
            <a:ext cx="9144000" cy="1031875"/>
            <a:chOff x="0" y="0"/>
            <a:chExt cx="9144000" cy="1031631"/>
          </a:xfrm>
        </p:grpSpPr>
        <p:pic>
          <p:nvPicPr>
            <p:cNvPr id="1032" name="Picture 5" descr="top.gif"/>
            <p:cNvPicPr>
              <a:picLocks noChangeAspect="1"/>
            </p:cNvPicPr>
            <p:nvPr/>
          </p:nvPicPr>
          <p:blipFill>
            <a:blip r:embed="rId15" cstate="print"/>
            <a:srcRect/>
            <a:stretch>
              <a:fillRect/>
            </a:stretch>
          </p:blipFill>
          <p:spPr bwMode="auto">
            <a:xfrm>
              <a:off x="0" y="0"/>
              <a:ext cx="9144000" cy="1031631"/>
            </a:xfrm>
            <a:prstGeom prst="rect">
              <a:avLst/>
            </a:prstGeom>
            <a:noFill/>
            <a:ln w="9525">
              <a:noFill/>
              <a:miter lim="800000"/>
              <a:headEnd/>
              <a:tailEnd/>
            </a:ln>
          </p:spPr>
        </p:pic>
        <p:sp>
          <p:nvSpPr>
            <p:cNvPr id="9" name="Rectangle 8"/>
            <p:cNvSpPr/>
            <p:nvPr userDrawn="1"/>
          </p:nvSpPr>
          <p:spPr>
            <a:xfrm>
              <a:off x="1214438" y="0"/>
              <a:ext cx="3857625" cy="785627"/>
            </a:xfrm>
            <a:prstGeom prst="rect">
              <a:avLst/>
            </a:prstGeom>
            <a:solidFill>
              <a:srgbClr val="FFE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ZA" dirty="0"/>
            </a:p>
          </p:txBody>
        </p:sp>
      </p:gr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 id="2147483673" r:id="rId13"/>
  </p:sldLayoutIdLst>
  <p:hf hdr="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ts val="1200"/>
        </a:spcBef>
        <a:spcAft>
          <a:spcPct val="0"/>
        </a:spcAft>
        <a:buFont typeface="Arial" charset="0"/>
        <a:buChar char="•"/>
        <a:defRPr sz="2000" baseline="0">
          <a:solidFill>
            <a:schemeClr val="tx1"/>
          </a:solidFill>
          <a:latin typeface="Arial Narrow" pitchFamily="34" charset="0"/>
          <a:ea typeface="+mn-ea"/>
          <a:cs typeface="+mn-cs"/>
        </a:defRPr>
      </a:lvl1pPr>
      <a:lvl2pPr marL="742950" indent="-285750" algn="l" rtl="0" eaLnBrk="0" fontAlgn="base" hangingPunct="0">
        <a:spcBef>
          <a:spcPts val="600"/>
        </a:spcBef>
        <a:spcAft>
          <a:spcPct val="0"/>
        </a:spcAft>
        <a:buFont typeface="Arial" charset="0"/>
        <a:buChar char="–"/>
        <a:defRPr sz="2000" baseline="0">
          <a:solidFill>
            <a:schemeClr val="tx1"/>
          </a:solidFill>
          <a:latin typeface="Arial Narrow" pitchFamily="34" charset="0"/>
        </a:defRPr>
      </a:lvl2pPr>
      <a:lvl3pPr marL="1143000" indent="-228600" algn="l" rtl="0" eaLnBrk="0" fontAlgn="base" hangingPunct="0">
        <a:spcBef>
          <a:spcPts val="600"/>
        </a:spcBef>
        <a:spcAft>
          <a:spcPct val="0"/>
        </a:spcAft>
        <a:buFont typeface="Arial" charset="0"/>
        <a:buChar char="•"/>
        <a:defRPr sz="2000" baseline="0">
          <a:solidFill>
            <a:schemeClr val="tx1"/>
          </a:solidFill>
          <a:latin typeface="Arial Narrow" pitchFamily="34" charset="0"/>
        </a:defRPr>
      </a:lvl3pPr>
      <a:lvl4pPr marL="1600200" indent="-228600" algn="l" rtl="0" eaLnBrk="0" fontAlgn="base" hangingPunct="0">
        <a:spcBef>
          <a:spcPts val="600"/>
        </a:spcBef>
        <a:spcAft>
          <a:spcPct val="0"/>
        </a:spcAft>
        <a:buFont typeface="Arial" charset="0"/>
        <a:buChar char="–"/>
        <a:defRPr sz="2000" baseline="0">
          <a:solidFill>
            <a:schemeClr val="tx1"/>
          </a:solidFill>
          <a:latin typeface="Arial Narrow" pitchFamily="34" charset="0"/>
        </a:defRPr>
      </a:lvl4pPr>
      <a:lvl5pPr marL="2057400" indent="-228600" algn="l" rtl="0" eaLnBrk="0" fontAlgn="base" hangingPunct="0">
        <a:spcBef>
          <a:spcPts val="600"/>
        </a:spcBef>
        <a:spcAft>
          <a:spcPct val="0"/>
        </a:spcAft>
        <a:buFont typeface="Arial" charset="0"/>
        <a:buChar char="»"/>
        <a:defRPr sz="2000" baseline="0">
          <a:solidFill>
            <a:schemeClr val="tx1"/>
          </a:solidFill>
          <a:latin typeface="Arial Narrow" pitchFamily="34" charset="0"/>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BA5FA-AE50-4026-A6B9-96C76F385BF0}" type="datetimeFigureOut">
              <a:rPr lang="en-ZA" smtClean="0"/>
              <a:pPr/>
              <a:t>2013/04/17</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9ADA1-69FF-46B0-BF27-437596360BE9}"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3505200"/>
          </a:xfrm>
        </p:spPr>
        <p:txBody>
          <a:bodyPr/>
          <a:lstStyle/>
          <a:p>
            <a:pPr eaLnBrk="1" hangingPunct="1">
              <a:lnSpc>
                <a:spcPct val="100000"/>
              </a:lnSpc>
              <a:spcBef>
                <a:spcPts val="600"/>
              </a:spcBef>
              <a:spcAft>
                <a:spcPts val="0"/>
              </a:spcAft>
              <a:defRPr/>
            </a:pPr>
            <a:r>
              <a:rPr lang="en-ZA" sz="3200" b="1" dirty="0" smtClean="0">
                <a:effectLst>
                  <a:outerShdw blurRad="38100" dist="38100" dir="2700000" algn="tl">
                    <a:srgbClr val="C0C0C0"/>
                  </a:outerShdw>
                </a:effectLst>
                <a:latin typeface="Arial Narrow" pitchFamily="34" charset="0"/>
              </a:rPr>
              <a:t>SIU Presentation </a:t>
            </a:r>
            <a:br>
              <a:rPr lang="en-ZA" sz="3200" b="1" dirty="0" smtClean="0">
                <a:effectLst>
                  <a:outerShdw blurRad="38100" dist="38100" dir="2700000" algn="tl">
                    <a:srgbClr val="C0C0C0"/>
                  </a:outerShdw>
                </a:effectLst>
                <a:latin typeface="Arial Narrow" pitchFamily="34" charset="0"/>
              </a:rPr>
            </a:br>
            <a:r>
              <a:rPr lang="en-ZA" sz="1600" b="1" dirty="0" smtClean="0">
                <a:effectLst>
                  <a:outerShdw blurRad="38100" dist="38100" dir="2700000" algn="tl">
                    <a:srgbClr val="C0C0C0"/>
                  </a:outerShdw>
                </a:effectLst>
                <a:latin typeface="Arial Narrow" pitchFamily="34" charset="0"/>
              </a:rPr>
              <a:t>to</a:t>
            </a:r>
            <a:r>
              <a:rPr lang="en-ZA" sz="3200" b="1" dirty="0" smtClean="0">
                <a:effectLst>
                  <a:outerShdw blurRad="38100" dist="38100" dir="2700000" algn="tl">
                    <a:srgbClr val="C0C0C0"/>
                  </a:outerShdw>
                </a:effectLst>
                <a:latin typeface="Arial Narrow" pitchFamily="34" charset="0"/>
              </a:rPr>
              <a:t> </a:t>
            </a:r>
            <a:br>
              <a:rPr lang="en-ZA" sz="3200" b="1" dirty="0" smtClean="0">
                <a:effectLst>
                  <a:outerShdw blurRad="38100" dist="38100" dir="2700000" algn="tl">
                    <a:srgbClr val="C0C0C0"/>
                  </a:outerShdw>
                </a:effectLst>
                <a:latin typeface="Arial Narrow" pitchFamily="34" charset="0"/>
              </a:rPr>
            </a:br>
            <a:r>
              <a:rPr lang="en-GB" sz="3200" b="1" dirty="0" smtClean="0">
                <a:effectLst>
                  <a:outerShdw blurRad="38100" dist="38100" dir="2700000" algn="tl">
                    <a:srgbClr val="000000">
                      <a:alpha val="43137"/>
                    </a:srgbClr>
                  </a:outerShdw>
                </a:effectLst>
                <a:latin typeface="Arial Narrow" pitchFamily="34" charset="0"/>
              </a:rPr>
              <a:t>Portfolio Committee: </a:t>
            </a:r>
            <a:br>
              <a:rPr lang="en-GB" sz="3200" b="1" dirty="0" smtClean="0">
                <a:effectLst>
                  <a:outerShdw blurRad="38100" dist="38100" dir="2700000" algn="tl">
                    <a:srgbClr val="000000">
                      <a:alpha val="43137"/>
                    </a:srgbClr>
                  </a:outerShdw>
                </a:effectLst>
                <a:latin typeface="Arial Narrow" pitchFamily="34" charset="0"/>
              </a:rPr>
            </a:br>
            <a:r>
              <a:rPr lang="en-GB" sz="3200" b="1" dirty="0" smtClean="0">
                <a:effectLst>
                  <a:outerShdw blurRad="38100" dist="38100" dir="2700000" algn="tl">
                    <a:srgbClr val="000000">
                      <a:alpha val="43137"/>
                    </a:srgbClr>
                  </a:outerShdw>
                </a:effectLst>
                <a:latin typeface="Arial Narrow" pitchFamily="34" charset="0"/>
              </a:rPr>
              <a:t>Justice and Constitutional Development </a:t>
            </a:r>
            <a:r>
              <a:rPr lang="en-ZA" sz="3200" b="1" dirty="0" smtClean="0">
                <a:effectLst>
                  <a:outerShdw blurRad="38100" dist="38100" dir="2700000" algn="tl">
                    <a:srgbClr val="C0C0C0"/>
                  </a:outerShdw>
                </a:effectLst>
                <a:latin typeface="Arial Narrow" pitchFamily="34" charset="0"/>
              </a:rPr>
              <a:t/>
            </a:r>
            <a:br>
              <a:rPr lang="en-ZA" sz="3200" b="1" dirty="0" smtClean="0">
                <a:effectLst>
                  <a:outerShdw blurRad="38100" dist="38100" dir="2700000" algn="tl">
                    <a:srgbClr val="C0C0C0"/>
                  </a:outerShdw>
                </a:effectLst>
                <a:latin typeface="Arial Narrow" pitchFamily="34" charset="0"/>
              </a:rPr>
            </a:br>
            <a:r>
              <a:rPr lang="en-ZA" sz="2400" b="1" dirty="0" smtClean="0">
                <a:effectLst>
                  <a:outerShdw blurRad="38100" dist="38100" dir="2700000" algn="tl">
                    <a:srgbClr val="C0C0C0"/>
                  </a:outerShdw>
                </a:effectLst>
                <a:latin typeface="Arial Narrow" pitchFamily="34" charset="0"/>
              </a:rPr>
              <a:t/>
            </a:r>
            <a:br>
              <a:rPr lang="en-ZA" sz="2400" b="1" dirty="0" smtClean="0">
                <a:effectLst>
                  <a:outerShdw blurRad="38100" dist="38100" dir="2700000" algn="tl">
                    <a:srgbClr val="C0C0C0"/>
                  </a:outerShdw>
                </a:effectLst>
                <a:latin typeface="Arial Narrow" pitchFamily="34" charset="0"/>
              </a:rPr>
            </a:br>
            <a:r>
              <a:rPr lang="en-ZA" sz="2400" b="1" dirty="0" smtClean="0">
                <a:effectLst>
                  <a:outerShdw blurRad="38100" dist="38100" dir="2700000" algn="tl">
                    <a:srgbClr val="C0C0C0"/>
                  </a:outerShdw>
                </a:effectLst>
                <a:latin typeface="Arial Narrow" pitchFamily="34" charset="0"/>
              </a:rPr>
              <a:t>12 October 2011</a:t>
            </a:r>
            <a:br>
              <a:rPr lang="en-ZA" sz="2400" b="1" dirty="0" smtClean="0">
                <a:effectLst>
                  <a:outerShdw blurRad="38100" dist="38100" dir="2700000" algn="tl">
                    <a:srgbClr val="C0C0C0"/>
                  </a:outerShdw>
                </a:effectLst>
                <a:latin typeface="Arial Narrow" pitchFamily="34" charset="0"/>
              </a:rPr>
            </a:br>
            <a:r>
              <a:rPr lang="en-ZA" sz="2400" b="1" dirty="0" smtClean="0">
                <a:effectLst>
                  <a:outerShdw blurRad="38100" dist="38100" dir="2700000" algn="tl">
                    <a:srgbClr val="C0C0C0"/>
                  </a:outerShdw>
                </a:effectLst>
                <a:latin typeface="Arial Narrow" pitchFamily="34" charset="0"/>
              </a:rPr>
              <a:t/>
            </a:r>
            <a:br>
              <a:rPr lang="en-ZA" sz="2400" b="1" dirty="0" smtClean="0">
                <a:effectLst>
                  <a:outerShdw blurRad="38100" dist="38100" dir="2700000" algn="tl">
                    <a:srgbClr val="C0C0C0"/>
                  </a:outerShdw>
                </a:effectLst>
                <a:latin typeface="Arial Narrow" pitchFamily="34" charset="0"/>
              </a:rPr>
            </a:br>
            <a:endParaRPr lang="en-ZA" sz="2400" b="1" dirty="0" smtClean="0">
              <a:effectLst>
                <a:outerShdw blurRad="38100" dist="38100" dir="2700000" algn="tl">
                  <a:srgbClr val="C0C0C0"/>
                </a:outerShdw>
              </a:effectLst>
              <a:latin typeface="Arial Narrow" pitchFamily="34" charset="0"/>
            </a:endParaRPr>
          </a:p>
        </p:txBody>
      </p:sp>
      <p:sp>
        <p:nvSpPr>
          <p:cNvPr id="3" name="Subtitle 2"/>
          <p:cNvSpPr>
            <a:spLocks noGrp="1"/>
          </p:cNvSpPr>
          <p:nvPr>
            <p:ph type="subTitle" idx="1"/>
          </p:nvPr>
        </p:nvSpPr>
        <p:spPr>
          <a:xfrm>
            <a:off x="1371600" y="4876800"/>
            <a:ext cx="6400800" cy="1371600"/>
          </a:xfrm>
        </p:spPr>
        <p:txBody>
          <a:bodyPr/>
          <a:lstStyle/>
          <a:p>
            <a:pPr eaLnBrk="1" hangingPunct="1">
              <a:lnSpc>
                <a:spcPct val="100000"/>
              </a:lnSpc>
              <a:spcBef>
                <a:spcPts val="600"/>
              </a:spcBef>
              <a:spcAft>
                <a:spcPts val="0"/>
              </a:spcAft>
            </a:pPr>
            <a:endParaRPr lang="en-US" sz="2000" b="1" dirty="0" smtClean="0">
              <a:latin typeface="Arial Narrow" pitchFamily="34" charset="0"/>
            </a:endParaRPr>
          </a:p>
          <a:p>
            <a:pPr eaLnBrk="1" hangingPunct="1">
              <a:lnSpc>
                <a:spcPct val="100000"/>
              </a:lnSpc>
              <a:spcBef>
                <a:spcPts val="600"/>
              </a:spcBef>
              <a:spcAft>
                <a:spcPts val="0"/>
              </a:spcAft>
              <a:defRPr/>
            </a:pPr>
            <a:endParaRPr lang="en-ZA" sz="2400" b="1" dirty="0" smtClean="0">
              <a:effectLst>
                <a:outerShdw blurRad="38100" dist="38100" dir="2700000" algn="tl">
                  <a:srgbClr val="C0C0C0"/>
                </a:outerShdw>
              </a:effectLst>
              <a:latin typeface="Arial Narrow" pitchFamily="34" charset="0"/>
            </a:endParaRPr>
          </a:p>
          <a:p>
            <a:pPr eaLnBrk="1" hangingPunct="1">
              <a:lnSpc>
                <a:spcPct val="100000"/>
              </a:lnSpc>
              <a:spcBef>
                <a:spcPts val="600"/>
              </a:spcBef>
              <a:spcAft>
                <a:spcPts val="0"/>
              </a:spcAft>
            </a:pPr>
            <a:endParaRPr lang="en-US" sz="2400" b="1"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dirty="0" smtClean="0">
                <a:solidFill>
                  <a:schemeClr val="tx1"/>
                </a:solidFill>
              </a:rPr>
              <a:t>12 October 2011</a:t>
            </a:r>
            <a:endParaRPr lang="en-ZA" dirty="0">
              <a:solidFill>
                <a:schemeClr val="tx1"/>
              </a:solidFill>
            </a:endParaRPr>
          </a:p>
        </p:txBody>
      </p:sp>
      <p:sp>
        <p:nvSpPr>
          <p:cNvPr id="5" name="Slide Number Placeholder 4"/>
          <p:cNvSpPr>
            <a:spLocks noGrp="1"/>
          </p:cNvSpPr>
          <p:nvPr>
            <p:ph type="sldNum" sz="quarter" idx="12"/>
          </p:nvPr>
        </p:nvSpPr>
        <p:spPr/>
        <p:txBody>
          <a:bodyPr/>
          <a:lstStyle/>
          <a:p>
            <a:pPr>
              <a:defRPr/>
            </a:pPr>
            <a:fld id="{D25CB0B9-B3F5-426D-8407-BE78E549B530}" type="slidenum">
              <a:rPr lang="en-ZA" smtClean="0">
                <a:solidFill>
                  <a:schemeClr val="tx1"/>
                </a:solidFill>
              </a:rPr>
              <a:pPr>
                <a:defRPr/>
              </a:pPr>
              <a:t>1</a:t>
            </a:fld>
            <a:endParaRPr lang="en-ZA" dirty="0">
              <a:solidFill>
                <a:schemeClr val="tx1"/>
              </a:solidFill>
            </a:endParaRPr>
          </a:p>
        </p:txBody>
      </p:sp>
      <p:sp>
        <p:nvSpPr>
          <p:cNvPr id="6" name="Footer Placeholder 5"/>
          <p:cNvSpPr>
            <a:spLocks noGrp="1"/>
          </p:cNvSpPr>
          <p:nvPr>
            <p:ph type="ftr" sz="quarter" idx="11"/>
          </p:nvPr>
        </p:nvSpPr>
        <p:spPr>
          <a:xfrm>
            <a:off x="2209800" y="6356350"/>
            <a:ext cx="51054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410200" cy="762000"/>
          </a:xfrm>
        </p:spPr>
        <p:txBody>
          <a:bodyPr anchor="ctr" anchorCtr="0"/>
          <a:lstStyle/>
          <a:p>
            <a:pPr algn="l">
              <a:lnSpc>
                <a:spcPct val="100000"/>
              </a:lnSpc>
              <a:spcBef>
                <a:spcPts val="600"/>
              </a:spcBef>
              <a:spcAft>
                <a:spcPts val="0"/>
              </a:spcAft>
            </a:pPr>
            <a:r>
              <a:rPr lang="en-ZA" b="1" dirty="0" smtClean="0">
                <a:latin typeface="Arial Narrow" pitchFamily="34" charset="0"/>
              </a:rPr>
              <a:t>Strategic Overview – 3 years</a:t>
            </a:r>
            <a:r>
              <a:rPr lang="en-ZA" sz="2400" b="1" dirty="0" smtClean="0">
                <a:effectLst>
                  <a:outerShdw blurRad="38100" dist="38100" dir="2700000" algn="tl">
                    <a:srgbClr val="000000">
                      <a:alpha val="43137"/>
                    </a:srgbClr>
                  </a:outerShdw>
                </a:effectLst>
                <a:latin typeface="Arial Narrow" pitchFamily="34" charset="0"/>
              </a:rPr>
              <a:t> </a:t>
            </a:r>
            <a:endParaRPr lang="en-ZA" sz="2400" b="1" dirty="0">
              <a:effectLst>
                <a:outerShdw blurRad="38100" dist="38100" dir="2700000" algn="tl">
                  <a:srgbClr val="000000">
                    <a:alpha val="43137"/>
                  </a:srgbClr>
                </a:outerShdw>
              </a:effectLst>
              <a:latin typeface="Arial Narrow" pitchFamily="34" charset="0"/>
            </a:endParaRPr>
          </a:p>
        </p:txBody>
      </p:sp>
      <p:sp>
        <p:nvSpPr>
          <p:cNvPr id="3" name="Content Placeholder 2"/>
          <p:cNvSpPr>
            <a:spLocks noGrp="1"/>
          </p:cNvSpPr>
          <p:nvPr>
            <p:ph idx="1"/>
          </p:nvPr>
        </p:nvSpPr>
        <p:spPr>
          <a:xfrm>
            <a:off x="457200" y="1066800"/>
            <a:ext cx="8229600" cy="5562600"/>
          </a:xfrm>
        </p:spPr>
        <p:txBody>
          <a:bodyPr>
            <a:noAutofit/>
          </a:bodyPr>
          <a:lstStyle/>
          <a:p>
            <a:pPr>
              <a:lnSpc>
                <a:spcPct val="100000"/>
              </a:lnSpc>
              <a:spcBef>
                <a:spcPts val="600"/>
              </a:spcBef>
              <a:spcAft>
                <a:spcPts val="0"/>
              </a:spcAft>
              <a:buNone/>
            </a:pPr>
            <a:r>
              <a:rPr lang="en-ZA" sz="2000" b="1" dirty="0" smtClean="0">
                <a:latin typeface="Arial Narrow" pitchFamily="34" charset="0"/>
              </a:rPr>
              <a:t>2009/10</a:t>
            </a:r>
          </a:p>
          <a:p>
            <a:pPr>
              <a:lnSpc>
                <a:spcPct val="100000"/>
              </a:lnSpc>
              <a:spcBef>
                <a:spcPts val="600"/>
              </a:spcBef>
              <a:spcAft>
                <a:spcPts val="0"/>
              </a:spcAft>
            </a:pPr>
            <a:r>
              <a:rPr lang="en-ZA" sz="2000" dirty="0" smtClean="0"/>
              <a:t>Environment uncertain with recession and large dependence on partner funding </a:t>
            </a:r>
          </a:p>
          <a:p>
            <a:pPr>
              <a:lnSpc>
                <a:spcPct val="100000"/>
              </a:lnSpc>
              <a:spcBef>
                <a:spcPts val="600"/>
              </a:spcBef>
              <a:spcAft>
                <a:spcPts val="0"/>
              </a:spcAft>
            </a:pPr>
            <a:r>
              <a:rPr lang="en-ZA" sz="2000" dirty="0" smtClean="0"/>
              <a:t>Concluded most of an intensive </a:t>
            </a:r>
            <a:r>
              <a:rPr lang="en-ZA" dirty="0" smtClean="0"/>
              <a:t>organisational assessment and design </a:t>
            </a:r>
            <a:r>
              <a:rPr lang="en-ZA" sz="2000" dirty="0" smtClean="0"/>
              <a:t>process to better capacitate the SIU</a:t>
            </a:r>
          </a:p>
          <a:p>
            <a:pPr>
              <a:lnSpc>
                <a:spcPct val="100000"/>
              </a:lnSpc>
              <a:spcBef>
                <a:spcPts val="600"/>
              </a:spcBef>
              <a:spcAft>
                <a:spcPts val="0"/>
              </a:spcAft>
            </a:pPr>
            <a:r>
              <a:rPr lang="en-ZA" sz="2000" dirty="0" smtClean="0">
                <a:latin typeface="Arial Narrow" pitchFamily="34" charset="0"/>
              </a:rPr>
              <a:t>Adopted a 3 to 5 year approach to strategic planning</a:t>
            </a:r>
          </a:p>
          <a:p>
            <a:pPr>
              <a:lnSpc>
                <a:spcPct val="100000"/>
              </a:lnSpc>
              <a:spcBef>
                <a:spcPts val="600"/>
              </a:spcBef>
              <a:spcAft>
                <a:spcPts val="0"/>
              </a:spcAft>
            </a:pPr>
            <a:r>
              <a:rPr lang="en-ZA" sz="2000" dirty="0" smtClean="0">
                <a:latin typeface="Arial Narrow" pitchFamily="34" charset="0"/>
              </a:rPr>
              <a:t>Key focus on positioning the SIU as the forensic service provider to the state</a:t>
            </a:r>
          </a:p>
          <a:p>
            <a:pPr lvl="1">
              <a:lnSpc>
                <a:spcPct val="100000"/>
              </a:lnSpc>
              <a:spcBef>
                <a:spcPts val="600"/>
              </a:spcBef>
              <a:spcAft>
                <a:spcPts val="0"/>
              </a:spcAft>
            </a:pPr>
            <a:r>
              <a:rPr lang="en-ZA" sz="2000" dirty="0" smtClean="0"/>
              <a:t>and increasing projects and funding </a:t>
            </a:r>
            <a:endParaRPr lang="en-ZA" sz="2000" dirty="0" smtClean="0">
              <a:latin typeface="Arial Narrow" pitchFamily="34" charset="0"/>
            </a:endParaRPr>
          </a:p>
          <a:p>
            <a:pPr>
              <a:lnSpc>
                <a:spcPct val="100000"/>
              </a:lnSpc>
              <a:spcBef>
                <a:spcPts val="600"/>
              </a:spcBef>
              <a:spcAft>
                <a:spcPts val="0"/>
              </a:spcAft>
              <a:buNone/>
            </a:pPr>
            <a:r>
              <a:rPr lang="en-ZA" sz="2000" b="1" dirty="0" smtClean="0"/>
              <a:t>2010/11</a:t>
            </a:r>
          </a:p>
          <a:p>
            <a:pPr>
              <a:lnSpc>
                <a:spcPct val="100000"/>
              </a:lnSpc>
              <a:spcBef>
                <a:spcPts val="600"/>
              </a:spcBef>
              <a:spcAft>
                <a:spcPts val="0"/>
              </a:spcAft>
            </a:pPr>
            <a:r>
              <a:rPr lang="en-ZA" sz="2000" dirty="0" smtClean="0"/>
              <a:t>SIU became part of new government initiatives on corruption </a:t>
            </a:r>
          </a:p>
          <a:p>
            <a:pPr lvl="1">
              <a:lnSpc>
                <a:spcPct val="100000"/>
              </a:lnSpc>
              <a:spcBef>
                <a:spcPts val="600"/>
              </a:spcBef>
              <a:spcAft>
                <a:spcPts val="0"/>
              </a:spcAft>
            </a:pPr>
            <a:r>
              <a:rPr lang="en-ZA" sz="2000" dirty="0" smtClean="0"/>
              <a:t>ACTT, MAWG, DPSA</a:t>
            </a:r>
          </a:p>
          <a:p>
            <a:pPr lvl="1">
              <a:lnSpc>
                <a:spcPct val="100000"/>
              </a:lnSpc>
              <a:spcBef>
                <a:spcPts val="600"/>
              </a:spcBef>
              <a:spcAft>
                <a:spcPts val="0"/>
              </a:spcAft>
            </a:pPr>
            <a:r>
              <a:rPr lang="en-ZA" sz="2000" dirty="0" smtClean="0"/>
              <a:t>significant increase in impact, workload and funding</a:t>
            </a:r>
          </a:p>
          <a:p>
            <a:pPr lvl="1">
              <a:lnSpc>
                <a:spcPct val="100000"/>
              </a:lnSpc>
              <a:spcBef>
                <a:spcPts val="600"/>
              </a:spcBef>
              <a:spcAft>
                <a:spcPts val="0"/>
              </a:spcAft>
            </a:pPr>
            <a:r>
              <a:rPr lang="en-ZA" sz="2000" dirty="0" smtClean="0"/>
              <a:t>focus of investigations shift to procurement </a:t>
            </a:r>
          </a:p>
          <a:p>
            <a:pPr>
              <a:lnSpc>
                <a:spcPct val="100000"/>
              </a:lnSpc>
              <a:spcBef>
                <a:spcPts val="600"/>
              </a:spcBef>
              <a:spcAft>
                <a:spcPts val="0"/>
              </a:spcAft>
            </a:pPr>
            <a:r>
              <a:rPr lang="en-ZA" sz="2000" dirty="0" smtClean="0"/>
              <a:t>Aligned strategic plan </a:t>
            </a:r>
            <a:r>
              <a:rPr lang="en-ZA" dirty="0" smtClean="0"/>
              <a:t>to</a:t>
            </a:r>
            <a:r>
              <a:rPr lang="en-ZA" sz="2000" dirty="0" smtClean="0"/>
              <a:t> the Results Based Management and Outcomes Management approach of government and developed a Logic Model linked to Outcome 3 (Outputs 3 &amp; 5) and Outcome 12 (Output 4)</a:t>
            </a:r>
          </a:p>
          <a:p>
            <a:pPr>
              <a:lnSpc>
                <a:spcPct val="100000"/>
              </a:lnSpc>
              <a:spcBef>
                <a:spcPts val="600"/>
              </a:spcBef>
              <a:spcAft>
                <a:spcPts val="0"/>
              </a:spcAft>
            </a:pPr>
            <a:endParaRPr lang="en-GB" dirty="0" smtClean="0"/>
          </a:p>
          <a:p>
            <a:pPr lvl="1">
              <a:lnSpc>
                <a:spcPct val="100000"/>
              </a:lnSpc>
              <a:spcBef>
                <a:spcPts val="600"/>
              </a:spcBef>
              <a:spcAft>
                <a:spcPts val="0"/>
              </a:spcAft>
            </a:pPr>
            <a:endParaRPr lang="en-ZA" sz="2000" dirty="0" smtClean="0">
              <a:latin typeface="Arial Narrow" pitchFamily="34" charset="0"/>
            </a:endParaRPr>
          </a:p>
          <a:p>
            <a:pPr>
              <a:lnSpc>
                <a:spcPct val="100000"/>
              </a:lnSpc>
              <a:spcBef>
                <a:spcPts val="600"/>
              </a:spcBef>
              <a:spcAft>
                <a:spcPts val="0"/>
              </a:spcAft>
              <a:buNone/>
            </a:pPr>
            <a:endParaRPr lang="en-ZA" sz="2000" dirty="0">
              <a:latin typeface="Arial Narrow" pitchFamily="34" charset="0"/>
            </a:endParaRP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10</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nSpc>
                <a:spcPct val="100000"/>
              </a:lnSpc>
              <a:spcBef>
                <a:spcPts val="600"/>
              </a:spcBef>
              <a:spcAft>
                <a:spcPts val="0"/>
              </a:spcAft>
            </a:pPr>
            <a:r>
              <a:rPr lang="en-ZA" dirty="0" smtClean="0"/>
              <a:t>Building capacity through partnerships</a:t>
            </a:r>
            <a:endParaRPr lang="en-GB" dirty="0"/>
          </a:p>
        </p:txBody>
      </p:sp>
      <p:sp>
        <p:nvSpPr>
          <p:cNvPr id="3" name="Content Placeholder 2"/>
          <p:cNvSpPr>
            <a:spLocks noGrp="1"/>
          </p:cNvSpPr>
          <p:nvPr>
            <p:ph idx="1"/>
          </p:nvPr>
        </p:nvSpPr>
        <p:spPr>
          <a:xfrm>
            <a:off x="533400" y="1219200"/>
            <a:ext cx="8153400" cy="4983163"/>
          </a:xfrm>
        </p:spPr>
        <p:txBody>
          <a:bodyPr/>
          <a:lstStyle/>
          <a:p>
            <a:pPr>
              <a:lnSpc>
                <a:spcPct val="100000"/>
              </a:lnSpc>
              <a:spcBef>
                <a:spcPts val="600"/>
              </a:spcBef>
              <a:spcAft>
                <a:spcPts val="0"/>
              </a:spcAft>
              <a:buFont typeface="Arial" pitchFamily="34" charset="0"/>
              <a:buChar char="•"/>
            </a:pPr>
            <a:r>
              <a:rPr lang="en-ZA" sz="2000" dirty="0" smtClean="0"/>
              <a:t>The major focus of the SIU has been to build more capacity in the state to deal with corruption investigations:</a:t>
            </a:r>
          </a:p>
          <a:p>
            <a:pPr lvl="1">
              <a:lnSpc>
                <a:spcPct val="100000"/>
              </a:lnSpc>
              <a:spcBef>
                <a:spcPts val="600"/>
              </a:spcBef>
              <a:spcAft>
                <a:spcPts val="0"/>
              </a:spcAft>
              <a:buFont typeface="Arial" pitchFamily="34" charset="0"/>
              <a:buChar char="•"/>
            </a:pPr>
            <a:r>
              <a:rPr lang="en-ZA" dirty="0" smtClean="0"/>
              <a:t>has grown from about 67 to 600 staff in 9 years </a:t>
            </a:r>
          </a:p>
          <a:p>
            <a:pPr lvl="1">
              <a:lnSpc>
                <a:spcPct val="100000"/>
              </a:lnSpc>
              <a:spcBef>
                <a:spcPts val="600"/>
              </a:spcBef>
              <a:spcAft>
                <a:spcPts val="0"/>
              </a:spcAft>
              <a:buFont typeface="Arial" pitchFamily="34" charset="0"/>
              <a:buChar char="•"/>
            </a:pPr>
            <a:r>
              <a:rPr lang="en-ZA" dirty="0" smtClean="0"/>
              <a:t>trainee investigator program has addressed EE challenges in the forensic field </a:t>
            </a:r>
          </a:p>
          <a:p>
            <a:pPr>
              <a:lnSpc>
                <a:spcPct val="100000"/>
              </a:lnSpc>
              <a:spcBef>
                <a:spcPts val="600"/>
              </a:spcBef>
              <a:spcAft>
                <a:spcPts val="0"/>
              </a:spcAft>
              <a:buFont typeface="Arial" pitchFamily="34" charset="0"/>
              <a:buChar char="•"/>
            </a:pPr>
            <a:r>
              <a:rPr lang="en-ZA" sz="2000" dirty="0" smtClean="0"/>
              <a:t>The new  operating model is designed for scalability – will allow for rapid increase investigator numbers in response to the increased demand</a:t>
            </a:r>
          </a:p>
          <a:p>
            <a:pPr>
              <a:lnSpc>
                <a:spcPct val="100000"/>
              </a:lnSpc>
              <a:spcBef>
                <a:spcPts val="600"/>
              </a:spcBef>
              <a:spcAft>
                <a:spcPts val="0"/>
              </a:spcAft>
              <a:buFont typeface="Arial" pitchFamily="34" charset="0"/>
              <a:buChar char="•"/>
            </a:pPr>
            <a:r>
              <a:rPr lang="en-ZA" dirty="0" smtClean="0"/>
              <a:t>To bolster capacity have</a:t>
            </a:r>
            <a:r>
              <a:rPr lang="en-ZA" sz="2000" dirty="0" smtClean="0"/>
              <a:t> sourced additional investigators from the private sector</a:t>
            </a:r>
          </a:p>
          <a:p>
            <a:pPr lvl="1">
              <a:lnSpc>
                <a:spcPct val="100000"/>
              </a:lnSpc>
              <a:spcBef>
                <a:spcPts val="600"/>
              </a:spcBef>
              <a:spcAft>
                <a:spcPts val="0"/>
              </a:spcAft>
              <a:buFont typeface="Arial" pitchFamily="34" charset="0"/>
              <a:buChar char="•"/>
            </a:pPr>
            <a:r>
              <a:rPr lang="en-ZA" dirty="0" smtClean="0"/>
              <a:t>intended as short term intervention and skills transfer initiative</a:t>
            </a:r>
          </a:p>
          <a:p>
            <a:pPr lvl="1">
              <a:lnSpc>
                <a:spcPct val="100000"/>
              </a:lnSpc>
              <a:spcBef>
                <a:spcPts val="600"/>
              </a:spcBef>
              <a:spcAft>
                <a:spcPts val="0"/>
              </a:spcAft>
              <a:buFont typeface="Arial" pitchFamily="34" charset="0"/>
              <a:buChar char="•"/>
            </a:pPr>
            <a:r>
              <a:rPr lang="en-ZA" dirty="0" smtClean="0"/>
              <a:t>allow time to recruit and develop staff</a:t>
            </a:r>
          </a:p>
          <a:p>
            <a:pPr lvl="1">
              <a:lnSpc>
                <a:spcPct val="100000"/>
              </a:lnSpc>
              <a:spcBef>
                <a:spcPts val="600"/>
              </a:spcBef>
              <a:spcAft>
                <a:spcPts val="0"/>
              </a:spcAft>
              <a:buFont typeface="Arial" pitchFamily="34" charset="0"/>
              <a:buChar char="•"/>
            </a:pPr>
            <a:r>
              <a:rPr lang="en-ZA" dirty="0" smtClean="0"/>
              <a:t>cater for some of the uncertainty from our funding model</a:t>
            </a:r>
          </a:p>
          <a:p>
            <a:pPr>
              <a:lnSpc>
                <a:spcPct val="100000"/>
              </a:lnSpc>
              <a:spcBef>
                <a:spcPts val="600"/>
              </a:spcBef>
              <a:spcAft>
                <a:spcPts val="0"/>
              </a:spcAft>
              <a:buFont typeface="Arial" pitchFamily="34" charset="0"/>
              <a:buChar char="•"/>
            </a:pPr>
            <a:r>
              <a:rPr lang="en-ZA" dirty="0" smtClean="0"/>
              <a:t>Big </a:t>
            </a:r>
            <a:r>
              <a:rPr lang="en-ZA" sz="2000" dirty="0" smtClean="0"/>
              <a:t>recruitment drive and development initiatives to provide long term capacity that is sustainable and helps to </a:t>
            </a:r>
            <a:r>
              <a:rPr lang="en-ZA" dirty="0" smtClean="0"/>
              <a:t>bolster government’s overall capacity to ensure effective investigations</a:t>
            </a:r>
            <a:endParaRPr lang="en-ZA" sz="2000" dirty="0" smtClean="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81200" y="6356350"/>
            <a:ext cx="55626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11</a:t>
            </a:fld>
            <a:endParaRPr lang="en-Z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334000" cy="762000"/>
          </a:xfrm>
        </p:spPr>
        <p:txBody>
          <a:bodyPr>
            <a:noAutofit/>
          </a:bodyPr>
          <a:lstStyle/>
          <a:p>
            <a:pPr>
              <a:lnSpc>
                <a:spcPct val="100000"/>
              </a:lnSpc>
              <a:spcBef>
                <a:spcPts val="600"/>
              </a:spcBef>
              <a:spcAft>
                <a:spcPts val="0"/>
              </a:spcAft>
            </a:pPr>
            <a:r>
              <a:rPr lang="en-GB" sz="2800" b="1" dirty="0" smtClean="0">
                <a:latin typeface="Arial Narrow" pitchFamily="34" charset="0"/>
              </a:rPr>
              <a:t/>
            </a:r>
            <a:br>
              <a:rPr lang="en-GB" sz="2800" b="1" dirty="0" smtClean="0">
                <a:latin typeface="Arial Narrow" pitchFamily="34" charset="0"/>
              </a:rPr>
            </a:br>
            <a:r>
              <a:rPr lang="en-GB" sz="2800" b="1" dirty="0" smtClean="0">
                <a:latin typeface="Arial Narrow" pitchFamily="34" charset="0"/>
              </a:rPr>
              <a:t>Capacity summary</a:t>
            </a:r>
            <a:br>
              <a:rPr lang="en-GB" sz="2800" b="1" dirty="0" smtClean="0">
                <a:latin typeface="Arial Narrow" pitchFamily="34" charset="0"/>
              </a:rPr>
            </a:br>
            <a:endParaRPr lang="en-GB" sz="2800" dirty="0">
              <a:latin typeface="Arial Narrow" pitchFamily="34" charset="0"/>
            </a:endParaRPr>
          </a:p>
        </p:txBody>
      </p:sp>
      <p:sp>
        <p:nvSpPr>
          <p:cNvPr id="3" name="Content Placeholder 2"/>
          <p:cNvSpPr>
            <a:spLocks noGrp="1"/>
          </p:cNvSpPr>
          <p:nvPr>
            <p:ph idx="1"/>
          </p:nvPr>
        </p:nvSpPr>
        <p:spPr>
          <a:xfrm>
            <a:off x="457200" y="1143000"/>
            <a:ext cx="8229600" cy="5419740"/>
          </a:xfrm>
        </p:spPr>
        <p:txBody>
          <a:bodyPr>
            <a:noAutofit/>
          </a:bodyPr>
          <a:lstStyle/>
          <a:p>
            <a:pPr algn="just">
              <a:lnSpc>
                <a:spcPct val="100000"/>
              </a:lnSpc>
              <a:spcBef>
                <a:spcPts val="600"/>
              </a:spcBef>
              <a:spcAft>
                <a:spcPts val="0"/>
              </a:spcAft>
            </a:pPr>
            <a:r>
              <a:rPr lang="en-US" dirty="0" smtClean="0">
                <a:latin typeface="Arial Narrow" pitchFamily="34" charset="0"/>
              </a:rPr>
              <a:t>Establishment is 668 funded posts</a:t>
            </a:r>
          </a:p>
          <a:p>
            <a:pPr lvl="1">
              <a:lnSpc>
                <a:spcPct val="100000"/>
              </a:lnSpc>
              <a:spcBef>
                <a:spcPts val="600"/>
              </a:spcBef>
              <a:spcAft>
                <a:spcPts val="0"/>
              </a:spcAft>
            </a:pPr>
            <a:r>
              <a:rPr lang="en-US" dirty="0" smtClean="0"/>
              <a:t>expect to grow to 706 in next 3 years </a:t>
            </a:r>
          </a:p>
          <a:p>
            <a:pPr lvl="1">
              <a:lnSpc>
                <a:spcPct val="100000"/>
              </a:lnSpc>
              <a:spcBef>
                <a:spcPts val="600"/>
              </a:spcBef>
              <a:spcAft>
                <a:spcPts val="0"/>
              </a:spcAft>
            </a:pPr>
            <a:r>
              <a:rPr lang="en-US" dirty="0" smtClean="0"/>
              <a:t>about 40% is dependent on project funding which make permanent employment risky</a:t>
            </a:r>
            <a:endParaRPr lang="en-US" dirty="0" smtClean="0">
              <a:latin typeface="Arial Narrow" pitchFamily="34" charset="0"/>
            </a:endParaRPr>
          </a:p>
          <a:p>
            <a:pPr lvl="1">
              <a:lnSpc>
                <a:spcPct val="100000"/>
              </a:lnSpc>
              <a:spcBef>
                <a:spcPts val="600"/>
              </a:spcBef>
              <a:spcAft>
                <a:spcPts val="0"/>
              </a:spcAft>
            </a:pPr>
            <a:r>
              <a:rPr lang="en-ZA" dirty="0" smtClean="0"/>
              <a:t>have tried to mitigate by using consultants, contract and temporary staff </a:t>
            </a:r>
          </a:p>
          <a:p>
            <a:pPr lvl="1">
              <a:lnSpc>
                <a:spcPct val="100000"/>
              </a:lnSpc>
              <a:spcBef>
                <a:spcPts val="600"/>
              </a:spcBef>
              <a:spcAft>
                <a:spcPts val="0"/>
              </a:spcAft>
            </a:pPr>
            <a:r>
              <a:rPr lang="en-US" dirty="0" smtClean="0">
                <a:cs typeface="Arial" pitchFamily="34" charset="0"/>
              </a:rPr>
              <a:t>recruitment drive is on going </a:t>
            </a:r>
          </a:p>
          <a:p>
            <a:pPr>
              <a:lnSpc>
                <a:spcPct val="100000"/>
              </a:lnSpc>
              <a:spcBef>
                <a:spcPts val="600"/>
              </a:spcBef>
              <a:spcAft>
                <a:spcPts val="0"/>
              </a:spcAft>
            </a:pPr>
            <a:r>
              <a:rPr lang="en-US" dirty="0" smtClean="0"/>
              <a:t>441 full-time ops staff</a:t>
            </a:r>
          </a:p>
          <a:p>
            <a:pPr lvl="1">
              <a:lnSpc>
                <a:spcPct val="100000"/>
              </a:lnSpc>
              <a:spcBef>
                <a:spcPts val="600"/>
              </a:spcBef>
              <a:spcAft>
                <a:spcPts val="0"/>
              </a:spcAft>
            </a:pPr>
            <a:r>
              <a:rPr lang="en-US" dirty="0" smtClean="0"/>
              <a:t>25 working full-time with ACTT </a:t>
            </a:r>
          </a:p>
          <a:p>
            <a:pPr lvl="1">
              <a:lnSpc>
                <a:spcPct val="100000"/>
              </a:lnSpc>
              <a:spcBef>
                <a:spcPts val="600"/>
              </a:spcBef>
              <a:spcAft>
                <a:spcPts val="0"/>
              </a:spcAft>
            </a:pPr>
            <a:r>
              <a:rPr lang="en-US" dirty="0" smtClean="0"/>
              <a:t>and 11 with Wasps</a:t>
            </a:r>
            <a:endParaRPr lang="en-US" dirty="0" smtClean="0">
              <a:cs typeface="Arial" pitchFamily="34" charset="0"/>
            </a:endParaRPr>
          </a:p>
          <a:p>
            <a:pPr>
              <a:lnSpc>
                <a:spcPct val="100000"/>
              </a:lnSpc>
              <a:spcBef>
                <a:spcPts val="600"/>
              </a:spcBef>
              <a:spcAft>
                <a:spcPts val="0"/>
              </a:spcAft>
            </a:pPr>
            <a:r>
              <a:rPr lang="en-US" dirty="0" smtClean="0">
                <a:latin typeface="Arial Narrow" pitchFamily="34" charset="0"/>
              </a:rPr>
              <a:t>Permanent posts filled decreased due </a:t>
            </a:r>
            <a:r>
              <a:rPr lang="en-US" dirty="0" smtClean="0"/>
              <a:t>to uncertainty about project funding</a:t>
            </a:r>
            <a:endParaRPr lang="en-US" dirty="0" smtClean="0">
              <a:latin typeface="Arial Narrow" pitchFamily="34" charset="0"/>
            </a:endParaRPr>
          </a:p>
          <a:p>
            <a:pPr lvl="1">
              <a:lnSpc>
                <a:spcPct val="100000"/>
              </a:lnSpc>
              <a:spcBef>
                <a:spcPts val="600"/>
              </a:spcBef>
              <a:spcAft>
                <a:spcPts val="0"/>
              </a:spcAft>
            </a:pPr>
            <a:r>
              <a:rPr lang="en-US" dirty="0" smtClean="0">
                <a:latin typeface="Arial Narrow" pitchFamily="34" charset="0"/>
              </a:rPr>
              <a:t>594 in 2007/08 to 522 in 2010/11</a:t>
            </a:r>
          </a:p>
          <a:p>
            <a:pPr>
              <a:lnSpc>
                <a:spcPct val="100000"/>
              </a:lnSpc>
              <a:spcBef>
                <a:spcPts val="600"/>
              </a:spcBef>
              <a:spcAft>
                <a:spcPts val="0"/>
              </a:spcAft>
            </a:pPr>
            <a:r>
              <a:rPr lang="en-US" dirty="0" smtClean="0">
                <a:latin typeface="Arial Narrow" pitchFamily="34" charset="0"/>
              </a:rPr>
              <a:t>Challenges due to cumbersome process of salary approval on which implementing the new </a:t>
            </a:r>
            <a:r>
              <a:rPr lang="en-US" dirty="0" err="1" smtClean="0">
                <a:latin typeface="Arial Narrow" pitchFamily="34" charset="0"/>
              </a:rPr>
              <a:t>organisational</a:t>
            </a:r>
            <a:r>
              <a:rPr lang="en-US" dirty="0" smtClean="0">
                <a:latin typeface="Arial Narrow" pitchFamily="34" charset="0"/>
              </a:rPr>
              <a:t> structure depends </a:t>
            </a:r>
            <a:endParaRPr lang="en-GB" dirty="0" smtClean="0">
              <a:latin typeface="Arial Narrow" pitchFamily="34" charset="0"/>
            </a:endParaRPr>
          </a:p>
          <a:p>
            <a:pPr>
              <a:lnSpc>
                <a:spcPct val="100000"/>
              </a:lnSpc>
              <a:spcBef>
                <a:spcPts val="600"/>
              </a:spcBef>
              <a:spcAft>
                <a:spcPts val="0"/>
              </a:spcAft>
            </a:pPr>
            <a:endParaRPr lang="en-GB" dirty="0">
              <a:latin typeface="Arial Narrow" pitchFamily="34" charset="0"/>
            </a:endParaRPr>
          </a:p>
        </p:txBody>
      </p:sp>
      <p:sp>
        <p:nvSpPr>
          <p:cNvPr id="7" name="Date Placeholder 6"/>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8" name="Slide Number Placeholder 7"/>
          <p:cNvSpPr>
            <a:spLocks noGrp="1"/>
          </p:cNvSpPr>
          <p:nvPr>
            <p:ph type="sldNum" sz="quarter" idx="12"/>
          </p:nvPr>
        </p:nvSpPr>
        <p:spPr/>
        <p:txBody>
          <a:bodyPr/>
          <a:lstStyle/>
          <a:p>
            <a:pPr>
              <a:defRPr/>
            </a:pPr>
            <a:fld id="{DC1BAB4B-37C3-4540-AA8B-870B3C3EF0FC}" type="slidenum">
              <a:rPr lang="en-ZA" smtClean="0">
                <a:solidFill>
                  <a:schemeClr val="tx1"/>
                </a:solidFill>
              </a:rPr>
              <a:pPr>
                <a:defRPr/>
              </a:pPr>
              <a:t>12</a:t>
            </a:fld>
            <a:endParaRPr lang="en-ZA" dirty="0">
              <a:solidFill>
                <a:schemeClr val="tx1"/>
              </a:solidFill>
            </a:endParaRPr>
          </a:p>
        </p:txBody>
      </p:sp>
      <p:sp>
        <p:nvSpPr>
          <p:cNvPr id="11"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gn="l">
              <a:lnSpc>
                <a:spcPct val="100000"/>
              </a:lnSpc>
              <a:spcBef>
                <a:spcPts val="600"/>
              </a:spcBef>
              <a:spcAft>
                <a:spcPts val="0"/>
              </a:spcAft>
            </a:pPr>
            <a:r>
              <a:rPr lang="en-US" dirty="0" smtClean="0"/>
              <a:t>Capacity</a:t>
            </a:r>
            <a:r>
              <a:rPr lang="en-US" dirty="0" smtClean="0">
                <a:latin typeface="Arial Narrow" pitchFamily="34" charset="0"/>
              </a:rPr>
              <a:t> summary</a:t>
            </a:r>
            <a:endParaRPr lang="en-US" dirty="0">
              <a:latin typeface="Arial Narrow" pitchFamily="34" charset="0"/>
            </a:endParaRPr>
          </a:p>
        </p:txBody>
      </p:sp>
      <p:sp>
        <p:nvSpPr>
          <p:cNvPr id="3" name="Content Placeholder 2"/>
          <p:cNvSpPr>
            <a:spLocks noGrp="1"/>
          </p:cNvSpPr>
          <p:nvPr>
            <p:ph idx="1"/>
          </p:nvPr>
        </p:nvSpPr>
        <p:spPr>
          <a:xfrm>
            <a:off x="457200" y="1295400"/>
            <a:ext cx="8229600" cy="5029200"/>
          </a:xfrm>
        </p:spPr>
        <p:txBody>
          <a:bodyPr/>
          <a:lstStyle/>
          <a:p>
            <a:r>
              <a:rPr lang="en-US" dirty="0" smtClean="0"/>
              <a:t>To address capacity issues and demands for new investigations </a:t>
            </a:r>
          </a:p>
          <a:p>
            <a:r>
              <a:rPr lang="en-US" dirty="0" smtClean="0">
                <a:cs typeface="Arial" pitchFamily="34" charset="0"/>
              </a:rPr>
              <a:t>SIU has negotiated an innovative agreement with the private sector to in-source forensic investigators</a:t>
            </a:r>
          </a:p>
          <a:p>
            <a:pPr lvl="1"/>
            <a:r>
              <a:rPr lang="en-US" dirty="0" smtClean="0">
                <a:cs typeface="Arial" pitchFamily="34" charset="0"/>
              </a:rPr>
              <a:t>at a discount of about 50% of AG rates </a:t>
            </a:r>
          </a:p>
          <a:p>
            <a:pPr lvl="1"/>
            <a:r>
              <a:rPr lang="en-ZA" dirty="0" smtClean="0"/>
              <a:t>thanks to cooperation from private sector</a:t>
            </a:r>
          </a:p>
          <a:p>
            <a:r>
              <a:rPr lang="en-US" dirty="0" smtClean="0"/>
              <a:t>Currently using about 135 forensic </a:t>
            </a:r>
            <a:r>
              <a:rPr lang="en-US" dirty="0" smtClean="0">
                <a:cs typeface="Arial" pitchFamily="34" charset="0"/>
              </a:rPr>
              <a:t>investigators </a:t>
            </a:r>
            <a:r>
              <a:rPr lang="en-US" dirty="0" smtClean="0"/>
              <a:t>from over 20 forensic firms</a:t>
            </a: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13</a:t>
            </a:fld>
            <a:endParaRPr lang="en-ZA" dirty="0"/>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Promoting EE </a:t>
            </a:r>
            <a:endParaRPr lang="en-GB" dirty="0"/>
          </a:p>
        </p:txBody>
      </p:sp>
      <p:sp>
        <p:nvSpPr>
          <p:cNvPr id="3" name="Content Placeholder 2"/>
          <p:cNvSpPr>
            <a:spLocks noGrp="1"/>
          </p:cNvSpPr>
          <p:nvPr>
            <p:ph idx="1"/>
          </p:nvPr>
        </p:nvSpPr>
        <p:spPr/>
        <p:txBody>
          <a:bodyPr/>
          <a:lstStyle/>
          <a:p>
            <a:pPr>
              <a:spcBef>
                <a:spcPts val="600"/>
              </a:spcBef>
            </a:pPr>
            <a:r>
              <a:rPr lang="en-ZA" dirty="0" smtClean="0"/>
              <a:t>Promoting employment equity has been a challenge in the forensic industry  traditionally dominated by white males from SAPS commercial branch</a:t>
            </a:r>
          </a:p>
          <a:p>
            <a:pPr>
              <a:spcBef>
                <a:spcPts val="600"/>
              </a:spcBef>
            </a:pPr>
            <a:r>
              <a:rPr lang="en-ZA" dirty="0" smtClean="0"/>
              <a:t>Difficult to compete with private sector salaries </a:t>
            </a:r>
          </a:p>
          <a:p>
            <a:pPr>
              <a:spcBef>
                <a:spcPts val="600"/>
              </a:spcBef>
            </a:pPr>
            <a:r>
              <a:rPr lang="en-ZA" dirty="0" smtClean="0"/>
              <a:t>SIU started own trainee programme –nearly 300 new investigators over 6 years </a:t>
            </a:r>
          </a:p>
          <a:p>
            <a:pPr>
              <a:spcBef>
                <a:spcPts val="600"/>
              </a:spcBef>
            </a:pPr>
            <a:r>
              <a:rPr lang="en-ZA" dirty="0" smtClean="0"/>
              <a:t>Also a  leadership development programme </a:t>
            </a:r>
          </a:p>
          <a:p>
            <a:pPr>
              <a:spcBef>
                <a:spcPts val="600"/>
              </a:spcBef>
            </a:pPr>
            <a:r>
              <a:rPr lang="en-ZA" dirty="0" smtClean="0"/>
              <a:t>Agreed on a new plan with EE committee setting ambitious targets</a:t>
            </a:r>
          </a:p>
          <a:p>
            <a:pPr>
              <a:spcBef>
                <a:spcPts val="600"/>
              </a:spcBef>
            </a:pPr>
            <a:r>
              <a:rPr lang="en-ZA" dirty="0" smtClean="0"/>
              <a:t>Still a challenge at senior management level, but it is a focus of current recruitment and SIU has made good progress so far</a:t>
            </a:r>
          </a:p>
          <a:p>
            <a:pPr>
              <a:spcBef>
                <a:spcPts val="600"/>
              </a:spcBef>
            </a:pPr>
            <a:r>
              <a:rPr lang="en-ZA" b="1" dirty="0" err="1" smtClean="0"/>
              <a:t>Exco</a:t>
            </a:r>
            <a:r>
              <a:rPr lang="en-ZA" b="1" dirty="0" smtClean="0"/>
              <a:t>: </a:t>
            </a:r>
            <a:r>
              <a:rPr lang="en-ZA" dirty="0" smtClean="0"/>
              <a:t>currently 3 white male, 2 African male</a:t>
            </a:r>
          </a:p>
          <a:p>
            <a:pPr lvl="1"/>
            <a:r>
              <a:rPr lang="en-ZA" dirty="0" smtClean="0"/>
              <a:t>1 African male soon as Portfolio Manager</a:t>
            </a:r>
          </a:p>
          <a:p>
            <a:pPr lvl="1"/>
            <a:r>
              <a:rPr lang="en-ZA" dirty="0" smtClean="0"/>
              <a:t>headhunting 1 African female for Stakeholder Head</a:t>
            </a:r>
          </a:p>
          <a:p>
            <a:pPr>
              <a:spcBef>
                <a:spcPts val="600"/>
              </a:spcBef>
            </a:pPr>
            <a:r>
              <a:rPr lang="en-ZA" dirty="0" smtClean="0"/>
              <a:t>Senior management in Operations and Business Support:</a:t>
            </a:r>
          </a:p>
          <a:p>
            <a:pPr lvl="1"/>
            <a:r>
              <a:rPr lang="en-ZA" dirty="0" smtClean="0"/>
              <a:t>6 African, 2 Coloured, 7 White </a:t>
            </a:r>
          </a:p>
          <a:p>
            <a:pPr lvl="1"/>
            <a:endParaRPr lang="en-GB" dirty="0"/>
          </a:p>
        </p:txBody>
      </p:sp>
      <p:sp>
        <p:nvSpPr>
          <p:cNvPr id="4" name="Date Placeholder 3"/>
          <p:cNvSpPr>
            <a:spLocks noGrp="1"/>
          </p:cNvSpPr>
          <p:nvPr>
            <p:ph type="dt" sz="half" idx="10"/>
          </p:nvPr>
        </p:nvSpPr>
        <p:spPr/>
        <p:txBody>
          <a:bodyPr/>
          <a:lstStyle/>
          <a:p>
            <a:pPr>
              <a:defRPr/>
            </a:pPr>
            <a:r>
              <a:rPr lang="en-US" dirty="0" smtClean="0">
                <a:solidFill>
                  <a:schemeClr val="tx1"/>
                </a:solidFill>
              </a:rPr>
              <a:t>12 October 2011</a:t>
            </a:r>
            <a:endParaRPr lang="en-ZA" dirty="0" smtClean="0">
              <a:solidFill>
                <a:schemeClr val="tx1"/>
              </a:solidFill>
            </a:endParaRPr>
          </a:p>
          <a:p>
            <a:pPr>
              <a:defRPr/>
            </a:pPr>
            <a:endParaRPr lang="en-ZA" dirty="0"/>
          </a:p>
        </p:txBody>
      </p:sp>
      <p:sp>
        <p:nvSpPr>
          <p:cNvPr id="5" name="Footer Placeholder 4"/>
          <p:cNvSpPr>
            <a:spLocks noGrp="1"/>
          </p:cNvSpPr>
          <p:nvPr>
            <p:ph type="ftr" sz="quarter" idx="11"/>
          </p:nvPr>
        </p:nvSpPr>
        <p:spPr>
          <a:xfrm>
            <a:off x="2743200" y="6356350"/>
            <a:ext cx="4724400" cy="365125"/>
          </a:xfrm>
        </p:spPr>
        <p:txBody>
          <a:bodyPr/>
          <a:lstStyle/>
          <a:p>
            <a:pPr>
              <a:defRPr/>
            </a:pPr>
            <a:r>
              <a:rPr lang="en-GB" dirty="0" smtClean="0">
                <a:solidFill>
                  <a:schemeClr val="tx1"/>
                </a:solidFill>
              </a:rPr>
              <a:t>SIU presentation to PC on Justice and Constitutional Development</a:t>
            </a:r>
            <a:endParaRPr lang="en-ZA" dirty="0" smtClean="0">
              <a:solidFill>
                <a:schemeClr val="tx1"/>
              </a:solidFill>
            </a:endParaRPr>
          </a:p>
          <a:p>
            <a:pPr>
              <a:defRPr/>
            </a:pP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14</a:t>
            </a:fld>
            <a:endParaRPr lang="en-Z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10600" cy="5562600"/>
          </a:xfrm>
        </p:spPr>
        <p:txBody>
          <a:bodyPr>
            <a:noAutofit/>
          </a:bodyPr>
          <a:lstStyle/>
          <a:p>
            <a:pPr>
              <a:lnSpc>
                <a:spcPct val="100000"/>
              </a:lnSpc>
              <a:spcBef>
                <a:spcPts val="600"/>
              </a:spcBef>
              <a:spcAft>
                <a:spcPts val="0"/>
              </a:spcAft>
              <a:buNone/>
            </a:pPr>
            <a:r>
              <a:rPr lang="en-ZA" sz="1800" b="1" dirty="0" smtClean="0">
                <a:latin typeface="Arial Narrow" pitchFamily="34" charset="0"/>
              </a:rPr>
              <a:t>ACTT (Anti Corruption Task Team)</a:t>
            </a:r>
            <a:r>
              <a:rPr lang="en-ZA" sz="1800" b="1" dirty="0" smtClean="0"/>
              <a:t> </a:t>
            </a:r>
            <a:r>
              <a:rPr lang="en-ZA" sz="1800" dirty="0" err="1" smtClean="0"/>
              <a:t>i</a:t>
            </a:r>
            <a:r>
              <a:rPr lang="en-US" sz="1800" dirty="0" smtClean="0">
                <a:latin typeface="Arial Narrow" pitchFamily="34" charset="0"/>
              </a:rPr>
              <a:t>n the Justice cluster</a:t>
            </a:r>
            <a:endParaRPr lang="en-ZA" sz="1800" dirty="0" smtClean="0">
              <a:latin typeface="Arial Narrow" pitchFamily="34" charset="0"/>
            </a:endParaRPr>
          </a:p>
          <a:p>
            <a:pPr>
              <a:lnSpc>
                <a:spcPct val="100000"/>
              </a:lnSpc>
              <a:spcBef>
                <a:spcPts val="600"/>
              </a:spcBef>
              <a:spcAft>
                <a:spcPts val="0"/>
              </a:spcAft>
            </a:pPr>
            <a:r>
              <a:rPr lang="en-US" sz="1800" dirty="0" smtClean="0">
                <a:latin typeface="Arial Narrow" pitchFamily="34" charset="0"/>
              </a:rPr>
              <a:t>Task team set to fast-track high priority corruption investigations and prosecutions, </a:t>
            </a:r>
            <a:r>
              <a:rPr lang="en-US" sz="1800" dirty="0" smtClean="0"/>
              <a:t>a</a:t>
            </a:r>
            <a:r>
              <a:rPr lang="en-US" sz="1800" dirty="0" smtClean="0">
                <a:latin typeface="Arial Narrow" pitchFamily="34" charset="0"/>
              </a:rPr>
              <a:t>nd to co-ordinate efforts with other bodies. </a:t>
            </a:r>
            <a:endParaRPr lang="en-ZA" sz="1800" dirty="0" smtClean="0">
              <a:latin typeface="Arial Narrow" pitchFamily="34" charset="0"/>
            </a:endParaRPr>
          </a:p>
          <a:p>
            <a:pPr>
              <a:lnSpc>
                <a:spcPct val="100000"/>
              </a:lnSpc>
              <a:spcBef>
                <a:spcPts val="600"/>
              </a:spcBef>
              <a:spcAft>
                <a:spcPts val="0"/>
              </a:spcAft>
            </a:pPr>
            <a:r>
              <a:rPr lang="en-US" sz="1800" dirty="0" smtClean="0">
                <a:latin typeface="Arial Narrow" pitchFamily="34" charset="0"/>
              </a:rPr>
              <a:t>Consists of the Hawks, SIU, and </a:t>
            </a:r>
            <a:r>
              <a:rPr lang="en-US" sz="1800" dirty="0" smtClean="0"/>
              <a:t>NPA (including prosecutors and the </a:t>
            </a:r>
            <a:r>
              <a:rPr lang="en-US" sz="1800" dirty="0" smtClean="0">
                <a:latin typeface="Arial Narrow" pitchFamily="34" charset="0"/>
              </a:rPr>
              <a:t>AFU) - supported </a:t>
            </a:r>
            <a:r>
              <a:rPr lang="en-US" sz="1800" dirty="0" smtClean="0"/>
              <a:t>by SARS, the FIC and the Accountant-General in Treasury</a:t>
            </a:r>
          </a:p>
          <a:p>
            <a:pPr>
              <a:lnSpc>
                <a:spcPct val="100000"/>
              </a:lnSpc>
              <a:spcBef>
                <a:spcPts val="600"/>
              </a:spcBef>
              <a:spcAft>
                <a:spcPts val="0"/>
              </a:spcAft>
            </a:pPr>
            <a:r>
              <a:rPr lang="en-US" sz="1800" dirty="0" smtClean="0"/>
              <a:t>SIU has committed considerable resources to this process </a:t>
            </a:r>
            <a:endParaRPr lang="en-ZA" sz="1800" dirty="0" smtClean="0">
              <a:latin typeface="Arial Narrow" pitchFamily="34" charset="0"/>
            </a:endParaRPr>
          </a:p>
          <a:p>
            <a:pPr>
              <a:lnSpc>
                <a:spcPct val="100000"/>
              </a:lnSpc>
              <a:spcBef>
                <a:spcPts val="600"/>
              </a:spcBef>
              <a:spcAft>
                <a:spcPts val="0"/>
              </a:spcAft>
              <a:buNone/>
            </a:pPr>
            <a:r>
              <a:rPr lang="en-ZA" sz="1800" b="1" dirty="0" smtClean="0">
                <a:latin typeface="Arial Narrow" pitchFamily="34" charset="0"/>
              </a:rPr>
              <a:t>MAWG (Multi Agency Working Group on procurement) </a:t>
            </a:r>
            <a:r>
              <a:rPr lang="en-ZA" sz="1800" dirty="0" smtClean="0">
                <a:latin typeface="Arial Narrow" pitchFamily="34" charset="0"/>
              </a:rPr>
              <a:t>in </a:t>
            </a:r>
            <a:r>
              <a:rPr lang="en-US" sz="1800" dirty="0" smtClean="0">
                <a:latin typeface="Arial Narrow" pitchFamily="34" charset="0"/>
              </a:rPr>
              <a:t>the </a:t>
            </a:r>
            <a:r>
              <a:rPr lang="en-US" sz="1800" dirty="0" smtClean="0"/>
              <a:t>F</a:t>
            </a:r>
            <a:r>
              <a:rPr lang="en-US" sz="1800" dirty="0" smtClean="0">
                <a:latin typeface="Arial Narrow" pitchFamily="34" charset="0"/>
              </a:rPr>
              <a:t>inance cluster</a:t>
            </a:r>
            <a:endParaRPr lang="en-ZA" sz="1800" dirty="0" smtClean="0">
              <a:latin typeface="Arial Narrow" pitchFamily="34" charset="0"/>
            </a:endParaRPr>
          </a:p>
          <a:p>
            <a:pPr>
              <a:lnSpc>
                <a:spcPct val="100000"/>
              </a:lnSpc>
              <a:spcBef>
                <a:spcPts val="600"/>
              </a:spcBef>
              <a:spcAft>
                <a:spcPts val="0"/>
              </a:spcAft>
            </a:pPr>
            <a:r>
              <a:rPr lang="en-US" sz="1800" dirty="0" smtClean="0"/>
              <a:t>D</a:t>
            </a:r>
            <a:r>
              <a:rPr lang="en-US" sz="1800" dirty="0" smtClean="0">
                <a:latin typeface="Arial Narrow" pitchFamily="34" charset="0"/>
              </a:rPr>
              <a:t>eals with irregularities in the </a:t>
            </a:r>
            <a:r>
              <a:rPr lang="en-US" sz="1800" dirty="0" err="1" smtClean="0">
                <a:latin typeface="Arial Narrow" pitchFamily="34" charset="0"/>
              </a:rPr>
              <a:t>gov’t</a:t>
            </a:r>
            <a:r>
              <a:rPr lang="en-US" sz="1800" dirty="0" smtClean="0">
                <a:latin typeface="Arial Narrow" pitchFamily="34" charset="0"/>
              </a:rPr>
              <a:t> procurement system, focusing on closing systems gaps as well as detecting and investigating irregularities</a:t>
            </a:r>
            <a:endParaRPr lang="en-ZA" sz="1800" dirty="0" smtClean="0">
              <a:latin typeface="Arial Narrow" pitchFamily="34" charset="0"/>
            </a:endParaRPr>
          </a:p>
          <a:p>
            <a:pPr>
              <a:lnSpc>
                <a:spcPct val="100000"/>
              </a:lnSpc>
              <a:spcBef>
                <a:spcPts val="600"/>
              </a:spcBef>
              <a:spcAft>
                <a:spcPts val="0"/>
              </a:spcAft>
            </a:pPr>
            <a:r>
              <a:rPr lang="en-US" sz="1800" dirty="0" smtClean="0"/>
              <a:t>Comprising t</a:t>
            </a:r>
            <a:r>
              <a:rPr lang="en-US" sz="1800" dirty="0" smtClean="0">
                <a:latin typeface="Arial Narrow" pitchFamily="34" charset="0"/>
              </a:rPr>
              <a:t>he AG, SARS, FIC, DPSA and SIU – supported by Hawks and NPA</a:t>
            </a:r>
          </a:p>
          <a:p>
            <a:pPr>
              <a:lnSpc>
                <a:spcPct val="100000"/>
              </a:lnSpc>
              <a:spcBef>
                <a:spcPts val="600"/>
              </a:spcBef>
              <a:spcAft>
                <a:spcPts val="0"/>
              </a:spcAft>
            </a:pPr>
            <a:r>
              <a:rPr lang="en-ZA" sz="1800" dirty="0" smtClean="0">
                <a:latin typeface="Arial Narrow" pitchFamily="34" charset="0"/>
              </a:rPr>
              <a:t>SIU has played a significant part in the development </a:t>
            </a:r>
            <a:r>
              <a:rPr lang="en-ZA" sz="1800" dirty="0" smtClean="0"/>
              <a:t>of strategy and implementation</a:t>
            </a:r>
            <a:endParaRPr lang="en-ZA" sz="1800" dirty="0" smtClean="0">
              <a:latin typeface="Arial Narrow" pitchFamily="34" charset="0"/>
            </a:endParaRPr>
          </a:p>
          <a:p>
            <a:pPr>
              <a:lnSpc>
                <a:spcPct val="100000"/>
              </a:lnSpc>
              <a:spcBef>
                <a:spcPts val="600"/>
              </a:spcBef>
              <a:spcAft>
                <a:spcPts val="0"/>
              </a:spcAft>
              <a:buNone/>
            </a:pPr>
            <a:r>
              <a:rPr lang="en-ZA" sz="1800" b="1" dirty="0" smtClean="0">
                <a:latin typeface="Arial Narrow" pitchFamily="34" charset="0"/>
              </a:rPr>
              <a:t>Wasps (</a:t>
            </a:r>
            <a:r>
              <a:rPr lang="en-US" sz="1800" b="1" dirty="0" smtClean="0"/>
              <a:t>Special Anti-Corruption Unit in DPSA) </a:t>
            </a:r>
            <a:r>
              <a:rPr lang="en-US" sz="1800" dirty="0" smtClean="0">
                <a:latin typeface="Arial Narrow" pitchFamily="34" charset="0"/>
              </a:rPr>
              <a:t>in the Governance cluster</a:t>
            </a:r>
            <a:endParaRPr lang="en-ZA" sz="1800" dirty="0" smtClean="0">
              <a:latin typeface="Arial Narrow" pitchFamily="34" charset="0"/>
            </a:endParaRPr>
          </a:p>
          <a:p>
            <a:pPr>
              <a:lnSpc>
                <a:spcPct val="100000"/>
              </a:lnSpc>
              <a:spcBef>
                <a:spcPts val="600"/>
              </a:spcBef>
              <a:spcAft>
                <a:spcPts val="0"/>
              </a:spcAft>
            </a:pPr>
            <a:r>
              <a:rPr lang="en-US" sz="1800" dirty="0" smtClean="0"/>
              <a:t>F</a:t>
            </a:r>
            <a:r>
              <a:rPr lang="en-US" sz="1800" dirty="0" smtClean="0">
                <a:latin typeface="Arial Narrow" pitchFamily="34" charset="0"/>
              </a:rPr>
              <a:t>ocus </a:t>
            </a:r>
            <a:r>
              <a:rPr lang="en-US" sz="1800" dirty="0" smtClean="0"/>
              <a:t>on the investigation and prosecution of disciplinary cases against senior public servants involved in corruption ensuring effective action is taken.</a:t>
            </a:r>
            <a:endParaRPr lang="en-US" sz="1800" dirty="0" smtClean="0">
              <a:latin typeface="Arial Narrow" pitchFamily="34" charset="0"/>
            </a:endParaRPr>
          </a:p>
          <a:p>
            <a:pPr>
              <a:lnSpc>
                <a:spcPct val="100000"/>
              </a:lnSpc>
              <a:spcBef>
                <a:spcPts val="600"/>
              </a:spcBef>
              <a:spcAft>
                <a:spcPts val="0"/>
              </a:spcAft>
            </a:pPr>
            <a:r>
              <a:rPr lang="en-US" sz="1800" dirty="0" smtClean="0">
                <a:latin typeface="Arial Narrow" pitchFamily="34" charset="0"/>
              </a:rPr>
              <a:t>It will work closely with departments </a:t>
            </a:r>
            <a:endParaRPr lang="en-ZA" sz="1800" dirty="0" smtClean="0">
              <a:latin typeface="Arial Narrow" pitchFamily="34" charset="0"/>
            </a:endParaRPr>
          </a:p>
          <a:p>
            <a:pPr>
              <a:lnSpc>
                <a:spcPct val="100000"/>
              </a:lnSpc>
              <a:spcBef>
                <a:spcPts val="600"/>
              </a:spcBef>
              <a:spcAft>
                <a:spcPts val="0"/>
              </a:spcAft>
            </a:pPr>
            <a:r>
              <a:rPr lang="en-US" sz="1800" dirty="0" smtClean="0">
                <a:latin typeface="Arial Narrow" pitchFamily="34" charset="0"/>
              </a:rPr>
              <a:t>The SIU </a:t>
            </a:r>
            <a:r>
              <a:rPr lang="en-US" sz="1800" dirty="0" smtClean="0"/>
              <a:t>has committed to </a:t>
            </a:r>
            <a:r>
              <a:rPr lang="en-US" sz="1800" dirty="0" smtClean="0">
                <a:latin typeface="Arial Narrow" pitchFamily="34" charset="0"/>
              </a:rPr>
              <a:t>provide investigative and legal support</a:t>
            </a:r>
            <a:endParaRPr lang="en-ZA" sz="1800" dirty="0" smtClean="0">
              <a:latin typeface="Arial Narrow" pitchFamily="34" charset="0"/>
            </a:endParaRP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15</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dirty="0" smtClean="0">
                <a:solidFill>
                  <a:schemeClr val="tx1"/>
                </a:solidFill>
              </a:rPr>
              <a:t>12 October 2011</a:t>
            </a:r>
            <a:endParaRPr lang="en-ZA" dirty="0">
              <a:solidFill>
                <a:schemeClr val="tx1"/>
              </a:solidFill>
            </a:endParaRPr>
          </a:p>
        </p:txBody>
      </p:sp>
      <p:sp>
        <p:nvSpPr>
          <p:cNvPr id="7"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Participation in other initiatives</a:t>
            </a:r>
            <a:endParaRPr lang="en-ZA" sz="2800" b="1" dirty="0">
              <a:latin typeface="Arial Narrow" pitchFamily="34" charset="0"/>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6962836" cy="838200"/>
          </a:xfrm>
        </p:spPr>
        <p:txBody>
          <a:bodyPr anchor="ctr" anchorCtr="0">
            <a:normAutofit/>
          </a:bodyPr>
          <a:lstStyle/>
          <a:p>
            <a:pPr algn="l">
              <a:lnSpc>
                <a:spcPct val="100000"/>
              </a:lnSpc>
              <a:spcBef>
                <a:spcPts val="600"/>
              </a:spcBef>
              <a:spcAft>
                <a:spcPts val="0"/>
              </a:spcAft>
            </a:pPr>
            <a:r>
              <a:rPr lang="en-US" sz="2800" b="1" dirty="0" smtClean="0">
                <a:latin typeface="Arial Narrow" pitchFamily="34" charset="0"/>
              </a:rPr>
              <a:t>SIU performance overview</a:t>
            </a:r>
            <a:endParaRPr lang="en-GB" sz="2800" b="1" dirty="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5" name="Slide Number Placeholder 4"/>
          <p:cNvSpPr>
            <a:spLocks noGrp="1"/>
          </p:cNvSpPr>
          <p:nvPr>
            <p:ph type="sldNum" sz="quarter" idx="12"/>
          </p:nvPr>
        </p:nvSpPr>
        <p:spPr/>
        <p:txBody>
          <a:bodyPr/>
          <a:lstStyle/>
          <a:p>
            <a:pPr>
              <a:defRPr/>
            </a:pPr>
            <a:fld id="{DC1BAB4B-37C3-4540-AA8B-870B3C3EF0FC}" type="slidenum">
              <a:rPr lang="en-ZA" smtClean="0">
                <a:solidFill>
                  <a:schemeClr val="tx1"/>
                </a:solidFill>
              </a:rPr>
              <a:pPr>
                <a:defRPr/>
              </a:pPr>
              <a:t>16</a:t>
            </a:fld>
            <a:endParaRPr lang="en-ZA" dirty="0">
              <a:solidFill>
                <a:schemeClr val="tx1"/>
              </a:solidFill>
            </a:endParaRPr>
          </a:p>
        </p:txBody>
      </p:sp>
      <p:graphicFrame>
        <p:nvGraphicFramePr>
          <p:cNvPr id="1028" name="Object 4"/>
          <p:cNvGraphicFramePr>
            <a:graphicFrameLocks noChangeAspect="1"/>
          </p:cNvGraphicFramePr>
          <p:nvPr/>
        </p:nvGraphicFramePr>
        <p:xfrm>
          <a:off x="228600" y="1295400"/>
          <a:ext cx="8688388" cy="5029200"/>
        </p:xfrm>
        <a:graphic>
          <a:graphicData uri="http://schemas.openxmlformats.org/presentationml/2006/ole">
            <mc:AlternateContent xmlns:mc="http://schemas.openxmlformats.org/markup-compatibility/2006">
              <mc:Choice xmlns:v="urn:schemas-microsoft-com:vml" Requires="v">
                <p:oleObj spid="_x0000_s1028" name="Worksheet" r:id="rId5" imgW="5991228" imgH="3343332" progId="Excel.Sheet.8">
                  <p:embed/>
                </p:oleObj>
              </mc:Choice>
              <mc:Fallback>
                <p:oleObj name="Worksheet" r:id="rId5" imgW="5991228" imgH="3343332" progId="Excel.Shee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295400"/>
                        <a:ext cx="8688388"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06963"/>
          </a:xfrm>
        </p:spPr>
        <p:txBody>
          <a:bodyPr/>
          <a:lstStyle/>
          <a:p>
            <a:pPr>
              <a:spcBef>
                <a:spcPts val="600"/>
              </a:spcBef>
            </a:pPr>
            <a:r>
              <a:rPr lang="en-ZA" dirty="0" smtClean="0"/>
              <a:t>A significant change in focus in service delivery: </a:t>
            </a:r>
          </a:p>
          <a:p>
            <a:pPr lvl="1"/>
            <a:r>
              <a:rPr lang="en-ZA" dirty="0" smtClean="0"/>
              <a:t>from multiple small cases </a:t>
            </a:r>
          </a:p>
          <a:p>
            <a:pPr lvl="1"/>
            <a:r>
              <a:rPr lang="en-ZA" dirty="0" smtClean="0"/>
              <a:t>to fewer complex, long term investigations into procurement.</a:t>
            </a:r>
          </a:p>
          <a:p>
            <a:pPr>
              <a:spcBef>
                <a:spcPts val="600"/>
              </a:spcBef>
            </a:pPr>
            <a:r>
              <a:rPr lang="en-ZA" dirty="0" smtClean="0"/>
              <a:t>Essentially it will mean the SIU deals with fewer but more important cases </a:t>
            </a:r>
          </a:p>
          <a:p>
            <a:pPr>
              <a:spcBef>
                <a:spcPts val="600"/>
              </a:spcBef>
            </a:pPr>
            <a:r>
              <a:rPr lang="en-ZA" dirty="0" smtClean="0"/>
              <a:t>This coincides with the new focus of government on procurement irregularities </a:t>
            </a:r>
          </a:p>
          <a:p>
            <a:pPr lvl="1"/>
            <a:r>
              <a:rPr lang="en-ZA" b="1" dirty="0" smtClean="0"/>
              <a:t>Social grants: </a:t>
            </a:r>
            <a:r>
              <a:rPr lang="en-ZA" dirty="0" smtClean="0"/>
              <a:t>shift from removals of grants to procurement issues</a:t>
            </a:r>
          </a:p>
          <a:p>
            <a:pPr lvl="2"/>
            <a:r>
              <a:rPr lang="en-ZA" dirty="0" smtClean="0"/>
              <a:t> There is still one significant removal possible but probably not this year</a:t>
            </a:r>
          </a:p>
          <a:p>
            <a:pPr lvl="1"/>
            <a:r>
              <a:rPr lang="en-ZA" b="1" dirty="0" smtClean="0"/>
              <a:t>Housing</a:t>
            </a:r>
            <a:r>
              <a:rPr lang="en-ZA" dirty="0" smtClean="0"/>
              <a:t>:  shift  from illegal subsidies to housing contracts</a:t>
            </a:r>
          </a:p>
          <a:p>
            <a:pPr lvl="1"/>
            <a:r>
              <a:rPr lang="en-ZA" b="1" dirty="0" smtClean="0"/>
              <a:t>Transport: </a:t>
            </a:r>
            <a:r>
              <a:rPr lang="en-ZA" dirty="0" smtClean="0"/>
              <a:t> agreement on driving licences has not been renewed</a:t>
            </a:r>
          </a:p>
          <a:p>
            <a:pPr>
              <a:lnSpc>
                <a:spcPct val="100000"/>
              </a:lnSpc>
              <a:spcBef>
                <a:spcPts val="600"/>
              </a:spcBef>
              <a:spcAft>
                <a:spcPts val="0"/>
              </a:spcAft>
            </a:pPr>
            <a:endParaRPr lang="en-GB" sz="2000"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133600" y="6356350"/>
            <a:ext cx="55626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17</a:t>
            </a:fld>
            <a:endParaRPr lang="en-ZA" dirty="0"/>
          </a:p>
        </p:txBody>
      </p:sp>
      <p:sp>
        <p:nvSpPr>
          <p:cNvPr id="8" name="Title 1"/>
          <p:cNvSpPr>
            <a:spLocks noGrp="1"/>
          </p:cNvSpPr>
          <p:nvPr>
            <p:ph type="title"/>
          </p:nvPr>
        </p:nvSpPr>
        <p:spPr>
          <a:xfrm>
            <a:off x="1066800" y="0"/>
            <a:ext cx="7620000" cy="990600"/>
          </a:xfrm>
        </p:spPr>
        <p:txBody>
          <a:bodyPr anchor="ctr" anchorCtr="0"/>
          <a:lstStyle/>
          <a:p>
            <a:pPr algn="l">
              <a:lnSpc>
                <a:spcPct val="100000"/>
              </a:lnSpc>
              <a:spcBef>
                <a:spcPts val="600"/>
              </a:spcBef>
              <a:spcAft>
                <a:spcPts val="0"/>
              </a:spcAft>
            </a:pPr>
            <a:r>
              <a:rPr lang="en-ZA" sz="2800" b="1" dirty="0" smtClean="0">
                <a:latin typeface="Arial Narrow" pitchFamily="34" charset="0"/>
              </a:rPr>
              <a:t>Analysis of performance</a:t>
            </a:r>
            <a:endParaRPr lang="en-ZA" sz="2800" b="1" dirty="0">
              <a:latin typeface="Arial Narrow"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 of performance cont.</a:t>
            </a:r>
            <a:endParaRPr lang="en-GB" dirty="0"/>
          </a:p>
        </p:txBody>
      </p:sp>
      <p:sp>
        <p:nvSpPr>
          <p:cNvPr id="3" name="Content Placeholder 2"/>
          <p:cNvSpPr>
            <a:spLocks noGrp="1"/>
          </p:cNvSpPr>
          <p:nvPr>
            <p:ph idx="1"/>
          </p:nvPr>
        </p:nvSpPr>
        <p:spPr/>
        <p:txBody>
          <a:bodyPr/>
          <a:lstStyle/>
          <a:p>
            <a:pPr>
              <a:spcBef>
                <a:spcPts val="600"/>
              </a:spcBef>
            </a:pPr>
            <a:r>
              <a:rPr lang="en-ZA" dirty="0" smtClean="0"/>
              <a:t>Impact on performance as measured currently</a:t>
            </a:r>
          </a:p>
          <a:p>
            <a:pPr lvl="1"/>
            <a:r>
              <a:rPr lang="en-ZA" dirty="0" smtClean="0"/>
              <a:t>Financial indicators will decrease in short term as it will take longer to deliver</a:t>
            </a:r>
          </a:p>
          <a:p>
            <a:pPr lvl="1"/>
            <a:r>
              <a:rPr lang="en-ZA" dirty="0" smtClean="0"/>
              <a:t>Number indicators: will also decrease but not as significantly </a:t>
            </a:r>
          </a:p>
          <a:p>
            <a:pPr>
              <a:spcBef>
                <a:spcPts val="600"/>
              </a:spcBef>
            </a:pPr>
            <a:r>
              <a:rPr lang="en-ZA" dirty="0" smtClean="0"/>
              <a:t>2 new indicators to try to measure impact </a:t>
            </a:r>
          </a:p>
          <a:p>
            <a:pPr lvl="1"/>
            <a:r>
              <a:rPr lang="en-GB" dirty="0" smtClean="0">
                <a:ea typeface="Verdana" pitchFamily="34" charset="0"/>
                <a:cs typeface="Verdana" pitchFamily="34" charset="0"/>
              </a:rPr>
              <a:t>contributing to completed investigations for JCPS output 5 </a:t>
            </a:r>
          </a:p>
          <a:p>
            <a:pPr lvl="1"/>
            <a:r>
              <a:rPr lang="en-ZA" dirty="0" smtClean="0">
                <a:ea typeface="Verdana" pitchFamily="34" charset="0"/>
                <a:cs typeface="Verdana" pitchFamily="34" charset="0"/>
              </a:rPr>
              <a:t>value of contracts where irregularities found </a:t>
            </a:r>
            <a:endParaRPr lang="en-GB" dirty="0" smtClean="0">
              <a:ea typeface="Verdana" pitchFamily="34" charset="0"/>
              <a:cs typeface="Verdana" pitchFamily="34" charset="0"/>
            </a:endParaRPr>
          </a:p>
          <a:p>
            <a:pPr marL="342900" lvl="1" indent="-342900">
              <a:spcBef>
                <a:spcPts val="1200"/>
              </a:spcBef>
              <a:buFont typeface="Arial" charset="0"/>
              <a:buChar char="•"/>
            </a:pPr>
            <a:r>
              <a:rPr lang="en-ZA" dirty="0" smtClean="0">
                <a:ea typeface="Verdana" pitchFamily="34" charset="0"/>
                <a:cs typeface="Verdana" pitchFamily="34" charset="0"/>
              </a:rPr>
              <a:t>Looking at internal indicators </a:t>
            </a:r>
          </a:p>
          <a:p>
            <a:pPr lvl="1"/>
            <a:r>
              <a:rPr lang="en-ZA" dirty="0" smtClean="0">
                <a:ea typeface="Verdana" pitchFamily="34" charset="0"/>
                <a:cs typeface="Verdana" pitchFamily="34" charset="0"/>
              </a:rPr>
              <a:t>value of contracts where potential irregularities identified  </a:t>
            </a:r>
            <a:endParaRPr lang="en-GB" dirty="0" smtClean="0">
              <a:ea typeface="Verdana" pitchFamily="34" charset="0"/>
              <a:cs typeface="Verdana" pitchFamily="34" charset="0"/>
            </a:endParaRPr>
          </a:p>
          <a:p>
            <a:pPr lvl="1"/>
            <a:r>
              <a:rPr lang="en-ZA" dirty="0" smtClean="0">
                <a:ea typeface="Verdana" pitchFamily="34" charset="0"/>
                <a:cs typeface="Verdana" pitchFamily="34" charset="0"/>
              </a:rPr>
              <a:t>value of contracts under investigation</a:t>
            </a:r>
            <a:endParaRPr lang="en-GB" dirty="0" smtClean="0">
              <a:ea typeface="Verdana" pitchFamily="34" charset="0"/>
              <a:cs typeface="Verdana" pitchFamily="34" charset="0"/>
            </a:endParaRPr>
          </a:p>
          <a:p>
            <a:pPr lvl="1"/>
            <a:r>
              <a:rPr lang="en-ZA" dirty="0" smtClean="0">
                <a:ea typeface="Verdana" pitchFamily="34" charset="0"/>
                <a:cs typeface="Verdana" pitchFamily="34" charset="0"/>
              </a:rPr>
              <a:t>value of contracts where irregularities found </a:t>
            </a:r>
          </a:p>
          <a:p>
            <a:pPr lvl="1"/>
            <a:r>
              <a:rPr lang="en-ZA" dirty="0" smtClean="0">
                <a:ea typeface="Verdana" pitchFamily="34" charset="0"/>
                <a:cs typeface="Verdana" pitchFamily="34" charset="0"/>
              </a:rPr>
              <a:t>value of potential remedial action, </a:t>
            </a:r>
            <a:r>
              <a:rPr lang="en-ZA" dirty="0" err="1" smtClean="0">
                <a:ea typeface="Verdana" pitchFamily="34" charset="0"/>
                <a:cs typeface="Verdana" pitchFamily="34" charset="0"/>
              </a:rPr>
              <a:t>eg</a:t>
            </a:r>
            <a:r>
              <a:rPr lang="en-ZA" dirty="0" smtClean="0">
                <a:ea typeface="Verdana" pitchFamily="34" charset="0"/>
                <a:cs typeface="Verdana" pitchFamily="34" charset="0"/>
              </a:rPr>
              <a:t> cancellation of contracts</a:t>
            </a:r>
          </a:p>
          <a:p>
            <a:pPr marL="742950" lvl="2" indent="-342900">
              <a:spcBef>
                <a:spcPts val="1200"/>
              </a:spcBef>
            </a:pPr>
            <a:endParaRPr lang="en-GB" dirty="0" smtClean="0">
              <a:ea typeface="Verdana" pitchFamily="34" charset="0"/>
              <a:cs typeface="Verdana" pitchFamily="34" charset="0"/>
            </a:endParaRPr>
          </a:p>
          <a:p>
            <a:endParaRPr lang="en-GB" dirty="0"/>
          </a:p>
        </p:txBody>
      </p:sp>
      <p:sp>
        <p:nvSpPr>
          <p:cNvPr id="4" name="Date Placeholder 3"/>
          <p:cNvSpPr>
            <a:spLocks noGrp="1"/>
          </p:cNvSpPr>
          <p:nvPr>
            <p:ph type="dt" sz="half" idx="10"/>
          </p:nvPr>
        </p:nvSpPr>
        <p:spPr/>
        <p:txBody>
          <a:bodyPr/>
          <a:lstStyle/>
          <a:p>
            <a:pPr>
              <a:defRPr/>
            </a:pPr>
            <a:r>
              <a:rPr lang="en-US" dirty="0" smtClean="0"/>
              <a:t>12 October 2011</a:t>
            </a:r>
            <a:endParaRPr lang="en-ZA" dirty="0" smtClean="0"/>
          </a:p>
          <a:p>
            <a:pPr>
              <a:defRPr/>
            </a:pPr>
            <a:endParaRPr lang="en-ZA" dirty="0"/>
          </a:p>
        </p:txBody>
      </p:sp>
      <p:sp>
        <p:nvSpPr>
          <p:cNvPr id="5" name="Footer Placeholder 4"/>
          <p:cNvSpPr>
            <a:spLocks noGrp="1"/>
          </p:cNvSpPr>
          <p:nvPr>
            <p:ph type="ftr" sz="quarter" idx="11"/>
          </p:nvPr>
        </p:nvSpPr>
        <p:spPr>
          <a:xfrm>
            <a:off x="2667000" y="6356350"/>
            <a:ext cx="4876800" cy="365125"/>
          </a:xfrm>
        </p:spPr>
        <p:txBody>
          <a:bodyPr/>
          <a:lstStyle/>
          <a:p>
            <a:pPr>
              <a:defRPr/>
            </a:pPr>
            <a:r>
              <a:rPr lang="en-GB" dirty="0" smtClean="0"/>
              <a:t>SIU presentation to PC on Justice and Constitutional Development</a:t>
            </a:r>
            <a:endParaRPr lang="en-ZA" dirty="0" smtClean="0"/>
          </a:p>
          <a:p>
            <a:pPr>
              <a:defRPr/>
            </a:pP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18</a:t>
            </a:fld>
            <a:endParaRPr lang="en-Z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gn="l">
              <a:lnSpc>
                <a:spcPct val="100000"/>
              </a:lnSpc>
              <a:spcBef>
                <a:spcPts val="600"/>
              </a:spcBef>
              <a:spcAft>
                <a:spcPts val="0"/>
              </a:spcAft>
            </a:pPr>
            <a:r>
              <a:rPr lang="en-US" dirty="0" smtClean="0">
                <a:latin typeface="Arial Narrow" pitchFamily="34" charset="0"/>
              </a:rPr>
              <a:t>New Proclamations 2010/11</a:t>
            </a:r>
            <a:endParaRPr lang="en-US" dirty="0">
              <a:latin typeface="Arial Narrow" pitchFamily="34" charset="0"/>
            </a:endParaRPr>
          </a:p>
        </p:txBody>
      </p:sp>
      <p:sp>
        <p:nvSpPr>
          <p:cNvPr id="4" name="Date Placeholder 3"/>
          <p:cNvSpPr>
            <a:spLocks noGrp="1"/>
          </p:cNvSpPr>
          <p:nvPr>
            <p:ph type="dt" sz="half" idx="10"/>
          </p:nvPr>
        </p:nvSpPr>
        <p:spPr/>
        <p:txBody>
          <a:bodyPr/>
          <a:lstStyle/>
          <a:p>
            <a:pPr>
              <a:defRPr/>
            </a:pPr>
            <a:r>
              <a:rPr lang="en-US" dirty="0" smtClean="0"/>
              <a:t>12 October 2011</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19</a:t>
            </a:fld>
            <a:endParaRPr lang="en-ZA" dirty="0"/>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
        <p:nvSpPr>
          <p:cNvPr id="9" name="Content Placeholder 7"/>
          <p:cNvSpPr>
            <a:spLocks noGrp="1"/>
          </p:cNvSpPr>
          <p:nvPr>
            <p:ph sz="half" idx="1"/>
          </p:nvPr>
        </p:nvSpPr>
        <p:spPr>
          <a:xfrm>
            <a:off x="457200" y="1219200"/>
            <a:ext cx="4038600" cy="4906963"/>
          </a:xfrm>
        </p:spPr>
        <p:txBody>
          <a:bodyPr/>
          <a:lstStyle/>
          <a:p>
            <a:pPr lvl="0">
              <a:spcBef>
                <a:spcPts val="600"/>
              </a:spcBef>
              <a:buFont typeface="+mj-lt"/>
              <a:buAutoNum type="arabicPeriod"/>
            </a:pPr>
            <a:r>
              <a:rPr lang="en-GB" sz="1800" b="1" dirty="0" smtClean="0"/>
              <a:t>Department of Health: Gauteng Province</a:t>
            </a:r>
            <a:endParaRPr lang="en-ZA" sz="1800" b="1" dirty="0" smtClean="0"/>
          </a:p>
          <a:p>
            <a:pPr lvl="0">
              <a:spcBef>
                <a:spcPts val="600"/>
              </a:spcBef>
              <a:buFont typeface="+mj-lt"/>
              <a:buAutoNum type="arabicPeriod"/>
            </a:pPr>
            <a:r>
              <a:rPr lang="en-GB" sz="1800" b="1" dirty="0" smtClean="0"/>
              <a:t>South African Social Security Agency </a:t>
            </a:r>
            <a:endParaRPr lang="en-ZA" sz="1800" b="1" dirty="0" smtClean="0"/>
          </a:p>
          <a:p>
            <a:pPr lvl="0">
              <a:spcBef>
                <a:spcPts val="600"/>
              </a:spcBef>
              <a:buFont typeface="+mj-lt"/>
              <a:buAutoNum type="arabicPeriod"/>
            </a:pPr>
            <a:r>
              <a:rPr lang="en-GB" sz="1800" b="1" dirty="0" smtClean="0"/>
              <a:t>Extension to Housing Proclamation R.7 of 25 April 2007</a:t>
            </a:r>
            <a:endParaRPr lang="en-ZA" sz="1800" b="1" dirty="0" smtClean="0"/>
          </a:p>
          <a:p>
            <a:pPr lvl="0">
              <a:spcBef>
                <a:spcPts val="600"/>
              </a:spcBef>
              <a:buFont typeface="+mj-lt"/>
              <a:buAutoNum type="arabicPeriod"/>
            </a:pPr>
            <a:r>
              <a:rPr lang="en-GB" sz="1800" b="1" dirty="0" smtClean="0"/>
              <a:t>Department of Arts and Culture</a:t>
            </a:r>
            <a:endParaRPr lang="en-ZA" sz="1800" b="1" dirty="0" smtClean="0"/>
          </a:p>
          <a:p>
            <a:pPr lvl="0">
              <a:spcBef>
                <a:spcPts val="600"/>
              </a:spcBef>
              <a:buFont typeface="+mj-lt"/>
              <a:buAutoNum type="arabicPeriod"/>
            </a:pPr>
            <a:r>
              <a:rPr lang="en-GB" sz="1800" b="1" dirty="0" smtClean="0"/>
              <a:t>Department of Education: Eastern Cape Province</a:t>
            </a:r>
            <a:endParaRPr lang="en-ZA" sz="1800" b="1" dirty="0" smtClean="0"/>
          </a:p>
          <a:p>
            <a:pPr lvl="0">
              <a:spcBef>
                <a:spcPts val="600"/>
              </a:spcBef>
              <a:buFont typeface="+mj-lt"/>
              <a:buAutoNum type="arabicPeriod"/>
            </a:pPr>
            <a:r>
              <a:rPr lang="en-GB" sz="1800" b="1" dirty="0" smtClean="0"/>
              <a:t>Department of Public Works</a:t>
            </a:r>
            <a:endParaRPr lang="en-ZA" sz="1800" b="1" dirty="0" smtClean="0"/>
          </a:p>
          <a:p>
            <a:pPr lvl="0">
              <a:spcBef>
                <a:spcPts val="600"/>
              </a:spcBef>
              <a:buFont typeface="+mj-lt"/>
              <a:buAutoNum type="arabicPeriod"/>
            </a:pPr>
            <a:r>
              <a:rPr lang="en-GB" sz="1800" b="1" dirty="0" smtClean="0"/>
              <a:t>South African Police Service </a:t>
            </a:r>
            <a:endParaRPr lang="en-ZA" sz="1800" b="1" dirty="0" smtClean="0"/>
          </a:p>
          <a:p>
            <a:pPr lvl="0">
              <a:spcBef>
                <a:spcPts val="600"/>
              </a:spcBef>
              <a:buFont typeface="+mj-lt"/>
              <a:buAutoNum type="arabicPeriod"/>
            </a:pPr>
            <a:r>
              <a:rPr lang="en-GB" sz="1800" b="1" dirty="0" smtClean="0"/>
              <a:t>Department of Public Works: KwaZulu-Natal Province</a:t>
            </a:r>
          </a:p>
          <a:p>
            <a:pPr lvl="0">
              <a:spcBef>
                <a:spcPts val="600"/>
              </a:spcBef>
              <a:buFont typeface="+mj-lt"/>
              <a:buAutoNum type="arabicPeriod"/>
            </a:pPr>
            <a:r>
              <a:rPr lang="en-GB" sz="1800" b="1" dirty="0" smtClean="0"/>
              <a:t>South African Broadcasting Corporation </a:t>
            </a:r>
            <a:endParaRPr lang="en-ZA" sz="1800" b="1" dirty="0" smtClean="0"/>
          </a:p>
          <a:p>
            <a:pPr lvl="0">
              <a:spcBef>
                <a:spcPts val="600"/>
              </a:spcBef>
              <a:buFont typeface="+mj-lt"/>
              <a:buAutoNum type="arabicPeriod"/>
            </a:pPr>
            <a:r>
              <a:rPr lang="en-GB" sz="1800" b="1" dirty="0" err="1" smtClean="0"/>
              <a:t>Ikhala</a:t>
            </a:r>
            <a:r>
              <a:rPr lang="en-GB" sz="1800" b="1" dirty="0" smtClean="0"/>
              <a:t> Further Education and Training College: Eastern Cape </a:t>
            </a:r>
            <a:endParaRPr lang="en-ZA" sz="1800" b="1" dirty="0" smtClean="0"/>
          </a:p>
          <a:p>
            <a:pPr>
              <a:buNone/>
            </a:pPr>
            <a:endParaRPr lang="en-ZA" sz="1800" dirty="0"/>
          </a:p>
        </p:txBody>
      </p:sp>
      <p:sp>
        <p:nvSpPr>
          <p:cNvPr id="10" name="Content Placeholder 8"/>
          <p:cNvSpPr txBox="1">
            <a:spLocks/>
          </p:cNvSpPr>
          <p:nvPr/>
        </p:nvSpPr>
        <p:spPr>
          <a:xfrm>
            <a:off x="4648200" y="1219200"/>
            <a:ext cx="4038600" cy="4906963"/>
          </a:xfrm>
          <a:prstGeom prst="rect">
            <a:avLst/>
          </a:prstGeom>
        </p:spPr>
        <p:txBody>
          <a:bodyPr/>
          <a:lstStyle/>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Tshwane Metropolitan Municipality: Gauteng Province</a:t>
            </a: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Ekurhuleni Metropolitan Municipality: Gauteng Province</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George Local Municipality: Western Cape Province</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National Heritage Council (Department of Arts and Culture)</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Stellenbosch Local Municipality: Western Cape Province</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Amendment to Stellenbosch Proclamation</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Oudtshoorn Local Municipality: Western Cape Province</a:t>
            </a:r>
            <a:endParaRPr kumimoji="0" lang="en-ZA" sz="1800" b="1"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mj-lt"/>
              <a:buAutoNum type="arabicPeriod" startAt="11"/>
              <a:tabLst/>
              <a:defRPr/>
            </a:pPr>
            <a:r>
              <a:rPr kumimoji="0" lang="en-GB" sz="1800" b="1" i="0" u="none" strike="noStrike" kern="0" cap="none" spc="0" normalizeH="0" baseline="0" noProof="0" dirty="0" smtClean="0">
                <a:ln>
                  <a:noFill/>
                </a:ln>
                <a:solidFill>
                  <a:schemeClr val="tx1"/>
                </a:solidFill>
                <a:effectLst/>
                <a:uLnTx/>
                <a:uFillTx/>
                <a:latin typeface="Arial Narrow" pitchFamily="34" charset="0"/>
                <a:ea typeface="+mn-ea"/>
                <a:cs typeface="+mn-cs"/>
              </a:rPr>
              <a:t>Department of Rural Development and Land Reform</a:t>
            </a:r>
            <a:endParaRPr kumimoji="0" lang="en-ZA" sz="1800" b="0"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marR="0" lvl="0" indent="-342900" algn="l" defTabSz="914400" rtl="0" eaLnBrk="0" fontAlgn="base" latinLnBrk="0" hangingPunct="0">
              <a:lnSpc>
                <a:spcPct val="100000"/>
              </a:lnSpc>
              <a:spcBef>
                <a:spcPts val="600"/>
              </a:spcBef>
              <a:spcAft>
                <a:spcPct val="0"/>
              </a:spcAft>
              <a:buClrTx/>
              <a:buSzTx/>
              <a:buFont typeface="Arial" charset="0"/>
              <a:buChar char="•"/>
              <a:tabLst/>
              <a:defRPr/>
            </a:pPr>
            <a:endParaRPr kumimoji="0" lang="en-ZA" sz="1800" b="0" i="0" u="none" strike="noStrike" kern="0" cap="none" spc="0" normalizeH="0" baseline="0" noProof="0" dirty="0">
              <a:ln>
                <a:noFill/>
              </a:ln>
              <a:solidFill>
                <a:schemeClr val="tx1"/>
              </a:solidFill>
              <a:effectLst/>
              <a:uLnTx/>
              <a:uFillTx/>
              <a:latin typeface="Arial Narrow" pitchFamily="34"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Summary</a:t>
            </a:r>
            <a:endParaRPr lang="en-ZA" sz="2800" b="1" dirty="0">
              <a:latin typeface="Arial Narrow" pitchFamily="34" charset="0"/>
            </a:endParaRPr>
          </a:p>
        </p:txBody>
      </p:sp>
      <p:sp>
        <p:nvSpPr>
          <p:cNvPr id="17410" name="Content Placeholder 2"/>
          <p:cNvSpPr>
            <a:spLocks noGrp="1"/>
          </p:cNvSpPr>
          <p:nvPr>
            <p:ph idx="4294967295"/>
          </p:nvPr>
        </p:nvSpPr>
        <p:spPr>
          <a:xfrm>
            <a:off x="533400" y="1066800"/>
            <a:ext cx="8001000" cy="5334000"/>
          </a:xfrm>
        </p:spPr>
        <p:txBody>
          <a:bodyPr/>
          <a:lstStyle/>
          <a:p>
            <a:pPr marL="457200" indent="-457200" eaLnBrk="1" hangingPunct="1">
              <a:lnSpc>
                <a:spcPct val="100000"/>
              </a:lnSpc>
              <a:spcBef>
                <a:spcPts val="600"/>
              </a:spcBef>
              <a:spcAft>
                <a:spcPts val="0"/>
              </a:spcAft>
              <a:buFont typeface="Arial" charset="0"/>
              <a:buAutoNum type="arabicPeriod"/>
            </a:pPr>
            <a:r>
              <a:rPr lang="en-ZA" sz="1800" b="1" dirty="0" smtClean="0">
                <a:latin typeface="Arial Narrow" pitchFamily="34" charset="0"/>
              </a:rPr>
              <a:t>Introduction to SIU, mandate and legal scope</a:t>
            </a:r>
          </a:p>
          <a:p>
            <a:pPr marL="457200" indent="-457200" eaLnBrk="1" hangingPunct="1">
              <a:lnSpc>
                <a:spcPct val="100000"/>
              </a:lnSpc>
              <a:spcBef>
                <a:spcPts val="600"/>
              </a:spcBef>
              <a:spcAft>
                <a:spcPts val="0"/>
              </a:spcAft>
              <a:buFont typeface="Arial" charset="0"/>
              <a:buAutoNum type="arabicPeriod"/>
            </a:pPr>
            <a:r>
              <a:rPr lang="en-ZA" sz="1800" b="1" dirty="0" smtClean="0"/>
              <a:t>Strategy Overview</a:t>
            </a:r>
          </a:p>
          <a:p>
            <a:pPr marL="457200" indent="-457200" eaLnBrk="1" hangingPunct="1">
              <a:lnSpc>
                <a:spcPct val="100000"/>
              </a:lnSpc>
              <a:spcBef>
                <a:spcPts val="600"/>
              </a:spcBef>
              <a:spcAft>
                <a:spcPts val="0"/>
              </a:spcAft>
              <a:buFont typeface="Arial" charset="0"/>
              <a:buAutoNum type="arabicPeriod"/>
            </a:pPr>
            <a:r>
              <a:rPr lang="en-ZA" sz="1800" b="1" dirty="0" smtClean="0">
                <a:latin typeface="Arial Narrow" pitchFamily="34" charset="0"/>
              </a:rPr>
              <a:t>Building capacity</a:t>
            </a:r>
          </a:p>
          <a:p>
            <a:pPr marL="457200" indent="-457200" eaLnBrk="1" hangingPunct="1">
              <a:lnSpc>
                <a:spcPct val="100000"/>
              </a:lnSpc>
              <a:spcBef>
                <a:spcPts val="600"/>
              </a:spcBef>
              <a:spcAft>
                <a:spcPts val="0"/>
              </a:spcAft>
              <a:buFont typeface="Arial" charset="0"/>
              <a:buAutoNum type="arabicPeriod"/>
            </a:pPr>
            <a:r>
              <a:rPr lang="en-ZA" sz="1800" b="1" dirty="0" smtClean="0"/>
              <a:t>Participation with other government initiatives </a:t>
            </a:r>
          </a:p>
          <a:p>
            <a:pPr marL="457200" indent="-457200" eaLnBrk="1" hangingPunct="1">
              <a:lnSpc>
                <a:spcPct val="100000"/>
              </a:lnSpc>
              <a:spcBef>
                <a:spcPts val="600"/>
              </a:spcBef>
              <a:spcAft>
                <a:spcPts val="0"/>
              </a:spcAft>
              <a:buFont typeface="Arial" charset="0"/>
              <a:buAutoNum type="arabicPeriod"/>
            </a:pPr>
            <a:r>
              <a:rPr lang="en-ZA" sz="1800" b="1" dirty="0" smtClean="0"/>
              <a:t>Overview of performance</a:t>
            </a:r>
          </a:p>
          <a:p>
            <a:pPr marL="457200" indent="-457200" eaLnBrk="1" hangingPunct="1">
              <a:lnSpc>
                <a:spcPct val="100000"/>
              </a:lnSpc>
              <a:spcBef>
                <a:spcPts val="600"/>
              </a:spcBef>
              <a:spcAft>
                <a:spcPts val="0"/>
              </a:spcAft>
              <a:buFont typeface="Arial" charset="0"/>
              <a:buAutoNum type="arabicPeriod"/>
            </a:pPr>
            <a:r>
              <a:rPr lang="en-ZA" sz="1800" b="1" dirty="0" smtClean="0"/>
              <a:t>Operational summary</a:t>
            </a:r>
          </a:p>
          <a:p>
            <a:pPr marL="457200" indent="-457200" eaLnBrk="1" hangingPunct="1">
              <a:lnSpc>
                <a:spcPct val="100000"/>
              </a:lnSpc>
              <a:spcBef>
                <a:spcPts val="600"/>
              </a:spcBef>
              <a:spcAft>
                <a:spcPts val="0"/>
              </a:spcAft>
              <a:buFont typeface="Arial" charset="0"/>
              <a:buAutoNum type="arabicPeriod"/>
            </a:pPr>
            <a:r>
              <a:rPr lang="en-ZA" sz="1800" b="1" dirty="0" smtClean="0">
                <a:latin typeface="Arial Narrow" pitchFamily="34" charset="0"/>
              </a:rPr>
              <a:t>Challenges in dealing with corruption</a:t>
            </a:r>
          </a:p>
          <a:p>
            <a:pPr marL="457200" indent="-457200" eaLnBrk="1" hangingPunct="1">
              <a:lnSpc>
                <a:spcPct val="100000"/>
              </a:lnSpc>
              <a:spcBef>
                <a:spcPts val="600"/>
              </a:spcBef>
              <a:spcAft>
                <a:spcPts val="0"/>
              </a:spcAft>
              <a:buFont typeface="Arial" charset="0"/>
              <a:buAutoNum type="arabicPeriod"/>
            </a:pPr>
            <a:r>
              <a:rPr lang="en-ZA" sz="1800" b="1" dirty="0" smtClean="0"/>
              <a:t>Budget growth and project income</a:t>
            </a:r>
            <a:endParaRPr lang="en-ZA" sz="1800" b="1" dirty="0" smtClean="0">
              <a:latin typeface="Arial Narrow" pitchFamily="34" charset="0"/>
            </a:endParaRPr>
          </a:p>
          <a:p>
            <a:pPr marL="457200" indent="-457200" eaLnBrk="1" hangingPunct="1">
              <a:lnSpc>
                <a:spcPct val="100000"/>
              </a:lnSpc>
              <a:spcBef>
                <a:spcPts val="600"/>
              </a:spcBef>
              <a:spcAft>
                <a:spcPts val="0"/>
              </a:spcAft>
              <a:buFont typeface="Arial" charset="0"/>
              <a:buAutoNum type="arabicPeriod"/>
            </a:pPr>
            <a:r>
              <a:rPr lang="en-ZA" sz="1800" b="1" dirty="0" smtClean="0">
                <a:latin typeface="Arial Narrow" pitchFamily="34" charset="0"/>
              </a:rPr>
              <a:t>Funding issues</a:t>
            </a:r>
          </a:p>
          <a:p>
            <a:pPr marL="457200" indent="-457200" eaLnBrk="1" hangingPunct="1">
              <a:lnSpc>
                <a:spcPct val="100000"/>
              </a:lnSpc>
              <a:spcBef>
                <a:spcPts val="600"/>
              </a:spcBef>
              <a:spcAft>
                <a:spcPts val="0"/>
              </a:spcAft>
              <a:buFont typeface="Arial" charset="0"/>
              <a:buAutoNum type="arabicPeriod"/>
            </a:pPr>
            <a:r>
              <a:rPr lang="en-ZA" sz="1800" b="1" dirty="0" smtClean="0"/>
              <a:t>Financial information, a</a:t>
            </a:r>
            <a:r>
              <a:rPr lang="en-ZA" sz="1800" b="1" dirty="0" smtClean="0">
                <a:latin typeface="Arial Narrow" pitchFamily="34" charset="0"/>
              </a:rPr>
              <a:t>udit and MTEF</a:t>
            </a:r>
          </a:p>
          <a:p>
            <a:pPr marL="457200" indent="-457200" eaLnBrk="1" hangingPunct="1">
              <a:lnSpc>
                <a:spcPct val="100000"/>
              </a:lnSpc>
              <a:spcBef>
                <a:spcPts val="600"/>
              </a:spcBef>
              <a:spcAft>
                <a:spcPts val="0"/>
              </a:spcAft>
              <a:buFont typeface="Arial" charset="0"/>
              <a:buAutoNum type="arabicPeriod"/>
            </a:pPr>
            <a:r>
              <a:rPr lang="en-ZA" sz="1800" b="1" dirty="0" smtClean="0">
                <a:latin typeface="Arial Narrow" pitchFamily="34" charset="0"/>
              </a:rPr>
              <a:t>Conclusion</a:t>
            </a:r>
          </a:p>
          <a:p>
            <a:pPr marL="457200" indent="-457200" eaLnBrk="1" hangingPunct="1">
              <a:lnSpc>
                <a:spcPct val="100000"/>
              </a:lnSpc>
              <a:spcBef>
                <a:spcPts val="600"/>
              </a:spcBef>
              <a:spcAft>
                <a:spcPts val="0"/>
              </a:spcAft>
              <a:buNone/>
            </a:pPr>
            <a:endParaRPr lang="en-GB" sz="1800" b="1" dirty="0" smtClean="0"/>
          </a:p>
          <a:p>
            <a:pPr algn="ctr" eaLnBrk="1" hangingPunct="1">
              <a:lnSpc>
                <a:spcPct val="100000"/>
              </a:lnSpc>
              <a:spcBef>
                <a:spcPts val="600"/>
              </a:spcBef>
              <a:spcAft>
                <a:spcPts val="0"/>
              </a:spcAft>
              <a:buNone/>
            </a:pPr>
            <a:r>
              <a:rPr lang="en-GB" sz="1600" b="1" i="1" dirty="0" smtClean="0"/>
              <a:t>Corruption hurts the poor disproportionately by diverting funds intended for </a:t>
            </a:r>
            <a:br>
              <a:rPr lang="en-GB" sz="1600" b="1" i="1" dirty="0" smtClean="0"/>
            </a:br>
            <a:r>
              <a:rPr lang="en-GB" sz="1600" b="1" i="1" dirty="0" smtClean="0"/>
              <a:t>development, undermining a government’s ability to provide basic services, feeding inequality and injustice, and discouraging foreign investment and aid </a:t>
            </a:r>
          </a:p>
          <a:p>
            <a:pPr algn="ctr" eaLnBrk="1" hangingPunct="1">
              <a:lnSpc>
                <a:spcPct val="100000"/>
              </a:lnSpc>
              <a:spcBef>
                <a:spcPts val="600"/>
              </a:spcBef>
              <a:spcAft>
                <a:spcPts val="0"/>
              </a:spcAft>
              <a:buNone/>
            </a:pPr>
            <a:r>
              <a:rPr lang="en-GB" sz="1600" b="1" i="1" dirty="0" smtClean="0"/>
              <a:t>Kofi Anan – previous Secretary-General of the United Nations</a:t>
            </a:r>
          </a:p>
          <a:p>
            <a:pPr marL="457200" indent="-457200" algn="ctr" eaLnBrk="1" hangingPunct="1">
              <a:lnSpc>
                <a:spcPct val="100000"/>
              </a:lnSpc>
              <a:spcBef>
                <a:spcPts val="600"/>
              </a:spcBef>
              <a:spcAft>
                <a:spcPts val="0"/>
              </a:spcAft>
              <a:buFont typeface="Arial" charset="0"/>
              <a:buAutoNum type="arabicPeriod"/>
            </a:pPr>
            <a:endParaRPr lang="en-ZA" sz="1800" b="1"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5" name="Slide Number Placeholder 4"/>
          <p:cNvSpPr>
            <a:spLocks noGrp="1"/>
          </p:cNvSpPr>
          <p:nvPr>
            <p:ph type="sldNum" sz="quarter" idx="12"/>
          </p:nvPr>
        </p:nvSpPr>
        <p:spPr/>
        <p:txBody>
          <a:bodyPr/>
          <a:lstStyle/>
          <a:p>
            <a:pPr>
              <a:defRPr/>
            </a:pPr>
            <a:fld id="{1D2DA13F-7918-495A-87C0-AB9E88369210}" type="slidenum">
              <a:rPr lang="en-ZA" smtClean="0">
                <a:solidFill>
                  <a:schemeClr val="tx1"/>
                </a:solidFill>
              </a:rPr>
              <a:pPr>
                <a:defRPr/>
              </a:pPr>
              <a:t>2</a:t>
            </a:fld>
            <a:endParaRPr lang="en-ZA" dirty="0">
              <a:solidFill>
                <a:schemeClr val="tx1"/>
              </a:solidFill>
            </a:endParaRPr>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gn="l">
              <a:lnSpc>
                <a:spcPct val="100000"/>
              </a:lnSpc>
              <a:spcBef>
                <a:spcPts val="600"/>
              </a:spcBef>
              <a:spcAft>
                <a:spcPts val="0"/>
              </a:spcAft>
            </a:pPr>
            <a:r>
              <a:rPr lang="en-US" dirty="0" smtClean="0"/>
              <a:t>Operations</a:t>
            </a:r>
            <a:r>
              <a:rPr lang="en-US" dirty="0" smtClean="0">
                <a:latin typeface="Arial Narrow" pitchFamily="34" charset="0"/>
              </a:rPr>
              <a:t> summary</a:t>
            </a:r>
            <a:endParaRPr lang="en-US" dirty="0">
              <a:latin typeface="Arial Narrow" pitchFamily="34" charset="0"/>
            </a:endParaRPr>
          </a:p>
        </p:txBody>
      </p:sp>
      <p:sp>
        <p:nvSpPr>
          <p:cNvPr id="3" name="Content Placeholder 2"/>
          <p:cNvSpPr>
            <a:spLocks noGrp="1"/>
          </p:cNvSpPr>
          <p:nvPr>
            <p:ph idx="1"/>
          </p:nvPr>
        </p:nvSpPr>
        <p:spPr>
          <a:xfrm>
            <a:off x="457200" y="1143000"/>
            <a:ext cx="8229600" cy="5181600"/>
          </a:xfrm>
        </p:spPr>
        <p:txBody>
          <a:bodyPr/>
          <a:lstStyle/>
          <a:p>
            <a:pPr>
              <a:lnSpc>
                <a:spcPct val="100000"/>
              </a:lnSpc>
              <a:spcBef>
                <a:spcPts val="600"/>
              </a:spcBef>
              <a:spcAft>
                <a:spcPts val="0"/>
              </a:spcAft>
            </a:pPr>
            <a:r>
              <a:rPr lang="en-US" dirty="0" smtClean="0"/>
              <a:t>2 more since last FY: </a:t>
            </a:r>
          </a:p>
          <a:p>
            <a:pPr marL="914400" lvl="1" indent="-457200">
              <a:lnSpc>
                <a:spcPct val="100000"/>
              </a:lnSpc>
              <a:spcBef>
                <a:spcPts val="0"/>
              </a:spcBef>
              <a:spcAft>
                <a:spcPts val="0"/>
              </a:spcAft>
              <a:buFont typeface="+mj-lt"/>
              <a:buAutoNum type="arabicPeriod"/>
            </a:pPr>
            <a:r>
              <a:rPr lang="en-US" dirty="0" err="1" smtClean="0"/>
              <a:t>Midvaal</a:t>
            </a:r>
            <a:r>
              <a:rPr lang="en-US" dirty="0" smtClean="0"/>
              <a:t> Local Municipality (20 May 2011)</a:t>
            </a:r>
          </a:p>
          <a:p>
            <a:pPr marL="914400" lvl="1" indent="-457200">
              <a:lnSpc>
                <a:spcPct val="100000"/>
              </a:lnSpc>
              <a:spcBef>
                <a:spcPts val="0"/>
              </a:spcBef>
              <a:spcAft>
                <a:spcPts val="0"/>
              </a:spcAft>
              <a:buFont typeface="+mj-lt"/>
              <a:buAutoNum type="arabicPeriod"/>
            </a:pPr>
            <a:r>
              <a:rPr lang="en-US" dirty="0" smtClean="0"/>
              <a:t>Former Department of Roads and Transport Eastern Cape (20 May 2011) </a:t>
            </a:r>
          </a:p>
          <a:p>
            <a:pPr>
              <a:spcBef>
                <a:spcPts val="600"/>
              </a:spcBef>
              <a:spcAft>
                <a:spcPts val="0"/>
              </a:spcAft>
            </a:pPr>
            <a:r>
              <a:rPr lang="en-US" dirty="0" smtClean="0"/>
              <a:t>Numerous additional requests for investigations and motivations for proclamations in process</a:t>
            </a:r>
          </a:p>
          <a:p>
            <a:pPr>
              <a:lnSpc>
                <a:spcPct val="100000"/>
              </a:lnSpc>
              <a:spcBef>
                <a:spcPts val="600"/>
              </a:spcBef>
              <a:spcAft>
                <a:spcPts val="0"/>
              </a:spcAft>
            </a:pPr>
            <a:r>
              <a:rPr lang="en-US" dirty="0" smtClean="0"/>
              <a:t>60 current investigations</a:t>
            </a:r>
          </a:p>
          <a:p>
            <a:pPr>
              <a:lnSpc>
                <a:spcPct val="100000"/>
              </a:lnSpc>
              <a:spcBef>
                <a:spcPts val="600"/>
              </a:spcBef>
              <a:spcAft>
                <a:spcPts val="0"/>
              </a:spcAft>
            </a:pPr>
            <a:r>
              <a:rPr lang="en-US" dirty="0" smtClean="0"/>
              <a:t>22 active proclamations</a:t>
            </a:r>
          </a:p>
          <a:p>
            <a:pPr>
              <a:lnSpc>
                <a:spcPct val="100000"/>
              </a:lnSpc>
              <a:spcBef>
                <a:spcPts val="600"/>
              </a:spcBef>
              <a:spcAft>
                <a:spcPts val="0"/>
              </a:spcAft>
            </a:pPr>
            <a:r>
              <a:rPr lang="en-US" dirty="0" smtClean="0"/>
              <a:t>Investigation growth areas include:</a:t>
            </a:r>
          </a:p>
          <a:p>
            <a:pPr lvl="1">
              <a:lnSpc>
                <a:spcPct val="100000"/>
              </a:lnSpc>
              <a:spcBef>
                <a:spcPts val="600"/>
              </a:spcBef>
              <a:spcAft>
                <a:spcPts val="0"/>
              </a:spcAft>
            </a:pPr>
            <a:r>
              <a:rPr lang="en-US" dirty="0" smtClean="0"/>
              <a:t>Procurement</a:t>
            </a:r>
          </a:p>
          <a:p>
            <a:pPr lvl="1">
              <a:lnSpc>
                <a:spcPct val="100000"/>
              </a:lnSpc>
              <a:spcBef>
                <a:spcPts val="600"/>
              </a:spcBef>
              <a:spcAft>
                <a:spcPts val="0"/>
              </a:spcAft>
            </a:pPr>
            <a:r>
              <a:rPr lang="en-US" dirty="0" smtClean="0"/>
              <a:t>Public works</a:t>
            </a:r>
          </a:p>
          <a:p>
            <a:pPr lvl="1">
              <a:lnSpc>
                <a:spcPct val="100000"/>
              </a:lnSpc>
              <a:spcBef>
                <a:spcPts val="600"/>
              </a:spcBef>
              <a:spcAft>
                <a:spcPts val="0"/>
              </a:spcAft>
            </a:pPr>
            <a:r>
              <a:rPr lang="en-US" dirty="0" smtClean="0"/>
              <a:t>Rural development  and land reform</a:t>
            </a:r>
          </a:p>
          <a:p>
            <a:pPr lvl="1">
              <a:lnSpc>
                <a:spcPct val="100000"/>
              </a:lnSpc>
              <a:spcBef>
                <a:spcPts val="600"/>
              </a:spcBef>
              <a:spcAft>
                <a:spcPts val="0"/>
              </a:spcAft>
            </a:pPr>
            <a:r>
              <a:rPr lang="en-US" dirty="0" smtClean="0"/>
              <a:t>Parastatals </a:t>
            </a:r>
          </a:p>
          <a:p>
            <a:pPr lvl="1">
              <a:lnSpc>
                <a:spcPct val="100000"/>
              </a:lnSpc>
              <a:spcBef>
                <a:spcPts val="600"/>
              </a:spcBef>
              <a:spcAft>
                <a:spcPts val="0"/>
              </a:spcAft>
            </a:pPr>
            <a:r>
              <a:rPr lang="en-US" dirty="0" smtClean="0"/>
              <a:t>Local government</a:t>
            </a:r>
          </a:p>
          <a:p>
            <a:pPr lvl="1">
              <a:lnSpc>
                <a:spcPct val="100000"/>
              </a:lnSpc>
              <a:spcBef>
                <a:spcPts val="600"/>
              </a:spcBef>
              <a:spcAft>
                <a:spcPts val="0"/>
              </a:spcAft>
            </a:pPr>
            <a:r>
              <a:rPr lang="en-US" dirty="0" smtClean="0"/>
              <a:t>Education and Health</a:t>
            </a:r>
          </a:p>
          <a:p>
            <a:pPr marL="914400" lvl="1" indent="-457200">
              <a:lnSpc>
                <a:spcPct val="100000"/>
              </a:lnSpc>
              <a:spcBef>
                <a:spcPts val="600"/>
              </a:spcBef>
              <a:spcAft>
                <a:spcPts val="0"/>
              </a:spcAft>
              <a:buNone/>
            </a:pPr>
            <a:endParaRPr lang="en-US" sz="2000"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20</a:t>
            </a:fld>
            <a:endParaRPr lang="en-ZA" dirty="0"/>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gn="l">
              <a:lnSpc>
                <a:spcPct val="100000"/>
              </a:lnSpc>
              <a:spcBef>
                <a:spcPts val="600"/>
              </a:spcBef>
              <a:spcAft>
                <a:spcPts val="0"/>
              </a:spcAft>
            </a:pPr>
            <a:r>
              <a:rPr lang="en-US" dirty="0" smtClean="0">
                <a:latin typeface="Arial Narrow" pitchFamily="34" charset="0"/>
              </a:rPr>
              <a:t>Operations summary</a:t>
            </a:r>
            <a:endParaRPr lang="en-US" dirty="0">
              <a:latin typeface="Arial Narrow" pitchFamily="34" charset="0"/>
            </a:endParaRPr>
          </a:p>
        </p:txBody>
      </p:sp>
      <p:sp>
        <p:nvSpPr>
          <p:cNvPr id="3" name="Content Placeholder 2"/>
          <p:cNvSpPr>
            <a:spLocks noGrp="1"/>
          </p:cNvSpPr>
          <p:nvPr>
            <p:ph idx="1"/>
          </p:nvPr>
        </p:nvSpPr>
        <p:spPr>
          <a:xfrm>
            <a:off x="457200" y="1295400"/>
            <a:ext cx="8229600" cy="5029200"/>
          </a:xfrm>
        </p:spPr>
        <p:txBody>
          <a:bodyPr/>
          <a:lstStyle/>
          <a:p>
            <a:pPr>
              <a:lnSpc>
                <a:spcPct val="100000"/>
              </a:lnSpc>
              <a:spcBef>
                <a:spcPts val="600"/>
              </a:spcBef>
              <a:spcAft>
                <a:spcPts val="0"/>
              </a:spcAft>
              <a:buNone/>
            </a:pPr>
            <a:r>
              <a:rPr lang="en-US" b="1" dirty="0" smtClean="0"/>
              <a:t>Procurement contracts under investigation:</a:t>
            </a:r>
          </a:p>
          <a:p>
            <a:pPr>
              <a:lnSpc>
                <a:spcPct val="100000"/>
              </a:lnSpc>
              <a:spcBef>
                <a:spcPts val="600"/>
              </a:spcBef>
              <a:spcAft>
                <a:spcPts val="0"/>
              </a:spcAft>
            </a:pPr>
            <a:r>
              <a:rPr lang="en-US" dirty="0" smtClean="0"/>
              <a:t>588 to the value of R9.1 billion</a:t>
            </a:r>
          </a:p>
          <a:p>
            <a:pPr>
              <a:lnSpc>
                <a:spcPct val="100000"/>
              </a:lnSpc>
              <a:spcBef>
                <a:spcPts val="600"/>
              </a:spcBef>
              <a:spcAft>
                <a:spcPts val="0"/>
              </a:spcAft>
              <a:buNone/>
            </a:pPr>
            <a:endParaRPr lang="en-US" dirty="0" smtClean="0"/>
          </a:p>
          <a:p>
            <a:pPr>
              <a:spcBef>
                <a:spcPts val="600"/>
              </a:spcBef>
              <a:spcAft>
                <a:spcPts val="0"/>
              </a:spcAft>
              <a:buNone/>
            </a:pPr>
            <a:r>
              <a:rPr lang="en-US" b="1" dirty="0" smtClean="0"/>
              <a:t>Conflict of interest matters under investigation:</a:t>
            </a:r>
          </a:p>
          <a:p>
            <a:pPr>
              <a:lnSpc>
                <a:spcPct val="100000"/>
              </a:lnSpc>
              <a:spcBef>
                <a:spcPts val="600"/>
              </a:spcBef>
              <a:spcAft>
                <a:spcPts val="0"/>
              </a:spcAft>
            </a:pPr>
            <a:r>
              <a:rPr lang="en-US" dirty="0" smtClean="0"/>
              <a:t>360 to the value of R3.4 billion</a:t>
            </a:r>
          </a:p>
          <a:p>
            <a:pPr>
              <a:lnSpc>
                <a:spcPct val="100000"/>
              </a:lnSpc>
              <a:spcBef>
                <a:spcPts val="600"/>
              </a:spcBef>
              <a:spcAft>
                <a:spcPts val="0"/>
              </a:spcAft>
              <a:buNone/>
            </a:pPr>
            <a:endParaRPr lang="en-US" b="1" dirty="0" smtClean="0"/>
          </a:p>
          <a:p>
            <a:pPr>
              <a:lnSpc>
                <a:spcPct val="100000"/>
              </a:lnSpc>
              <a:spcBef>
                <a:spcPts val="600"/>
              </a:spcBef>
              <a:spcAft>
                <a:spcPts val="0"/>
              </a:spcAft>
              <a:buNone/>
            </a:pPr>
            <a:r>
              <a:rPr lang="en-US" b="1" dirty="0" smtClean="0"/>
              <a:t>Procurement investigations were irregularities were found:</a:t>
            </a:r>
          </a:p>
          <a:p>
            <a:pPr>
              <a:lnSpc>
                <a:spcPct val="100000"/>
              </a:lnSpc>
              <a:spcBef>
                <a:spcPts val="600"/>
              </a:spcBef>
              <a:spcAft>
                <a:spcPts val="0"/>
              </a:spcAft>
            </a:pPr>
            <a:r>
              <a:rPr lang="en-US" dirty="0" smtClean="0"/>
              <a:t>43 to the value of R1.4 billion (April to June 2011)</a:t>
            </a:r>
          </a:p>
          <a:p>
            <a:pPr>
              <a:lnSpc>
                <a:spcPct val="100000"/>
              </a:lnSpc>
              <a:spcBef>
                <a:spcPts val="600"/>
              </a:spcBef>
              <a:spcAft>
                <a:spcPts val="0"/>
              </a:spcAft>
              <a:buNone/>
            </a:pPr>
            <a:endParaRPr lang="en-US" b="1" dirty="0" smtClean="0"/>
          </a:p>
          <a:p>
            <a:pPr>
              <a:lnSpc>
                <a:spcPct val="100000"/>
              </a:lnSpc>
              <a:spcBef>
                <a:spcPts val="600"/>
              </a:spcBef>
              <a:spcAft>
                <a:spcPts val="0"/>
              </a:spcAft>
              <a:buNone/>
            </a:pPr>
            <a:r>
              <a:rPr lang="en-US" b="1" dirty="0" smtClean="0"/>
              <a:t>Conflict of interest matters where irregularities were found:</a:t>
            </a:r>
          </a:p>
          <a:p>
            <a:pPr>
              <a:lnSpc>
                <a:spcPct val="100000"/>
              </a:lnSpc>
              <a:spcBef>
                <a:spcPts val="600"/>
              </a:spcBef>
              <a:spcAft>
                <a:spcPts val="0"/>
              </a:spcAft>
            </a:pPr>
            <a:r>
              <a:rPr lang="en-US" dirty="0" smtClean="0"/>
              <a:t>45 to the value of R99 million (April to June 2011)</a:t>
            </a:r>
          </a:p>
          <a:p>
            <a:pPr>
              <a:lnSpc>
                <a:spcPct val="100000"/>
              </a:lnSpc>
              <a:spcBef>
                <a:spcPts val="600"/>
              </a:spcBef>
              <a:spcAft>
                <a:spcPts val="0"/>
              </a:spcAft>
              <a:buNone/>
            </a:pPr>
            <a:endParaRPr lang="en-US" dirty="0" smtClean="0"/>
          </a:p>
          <a:p>
            <a:pPr>
              <a:lnSpc>
                <a:spcPct val="100000"/>
              </a:lnSpc>
              <a:spcBef>
                <a:spcPts val="600"/>
              </a:spcBef>
              <a:spcAft>
                <a:spcPts val="0"/>
              </a:spcAft>
            </a:pPr>
            <a:endParaRPr lang="en-US" dirty="0" smtClean="0"/>
          </a:p>
          <a:p>
            <a:pPr>
              <a:lnSpc>
                <a:spcPct val="100000"/>
              </a:lnSpc>
              <a:spcBef>
                <a:spcPts val="600"/>
              </a:spcBef>
              <a:spcAft>
                <a:spcPts val="0"/>
              </a:spcAft>
              <a:buNone/>
            </a:pPr>
            <a:endParaRPr lang="en-US" sz="2000" b="1" dirty="0" smtClean="0">
              <a:latin typeface="Arial Narrow" pitchFamily="34" charset="0"/>
            </a:endParaRPr>
          </a:p>
          <a:p>
            <a:pPr>
              <a:lnSpc>
                <a:spcPct val="100000"/>
              </a:lnSpc>
              <a:spcBef>
                <a:spcPts val="600"/>
              </a:spcBef>
              <a:spcAft>
                <a:spcPts val="0"/>
              </a:spcAft>
              <a:buNone/>
            </a:pPr>
            <a:endParaRPr lang="en-US" dirty="0" smtClean="0"/>
          </a:p>
          <a:p>
            <a:pPr>
              <a:lnSpc>
                <a:spcPct val="100000"/>
              </a:lnSpc>
              <a:spcBef>
                <a:spcPts val="600"/>
              </a:spcBef>
              <a:spcAft>
                <a:spcPts val="0"/>
              </a:spcAft>
              <a:buNone/>
            </a:pPr>
            <a:endParaRPr lang="en-US" sz="2000"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21</a:t>
            </a:fld>
            <a:endParaRPr lang="en-ZA" dirty="0"/>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543800" cy="762000"/>
          </a:xfrm>
        </p:spPr>
        <p:txBody>
          <a:bodyPr/>
          <a:lstStyle/>
          <a:p>
            <a:pPr algn="l">
              <a:lnSpc>
                <a:spcPct val="100000"/>
              </a:lnSpc>
              <a:spcBef>
                <a:spcPts val="600"/>
              </a:spcBef>
              <a:spcAft>
                <a:spcPts val="0"/>
              </a:spcAft>
            </a:pPr>
            <a:r>
              <a:rPr lang="en-US" dirty="0" smtClean="0">
                <a:latin typeface="Arial Narrow" pitchFamily="34" charset="0"/>
              </a:rPr>
              <a:t>Operations</a:t>
            </a:r>
            <a:endParaRPr lang="en-US" dirty="0">
              <a:latin typeface="Arial Narrow" pitchFamily="34" charset="0"/>
            </a:endParaRPr>
          </a:p>
        </p:txBody>
      </p:sp>
      <p:sp>
        <p:nvSpPr>
          <p:cNvPr id="3" name="Content Placeholder 2"/>
          <p:cNvSpPr>
            <a:spLocks noGrp="1"/>
          </p:cNvSpPr>
          <p:nvPr>
            <p:ph idx="1"/>
          </p:nvPr>
        </p:nvSpPr>
        <p:spPr>
          <a:xfrm>
            <a:off x="457200" y="1066800"/>
            <a:ext cx="8458200" cy="5105400"/>
          </a:xfrm>
        </p:spPr>
        <p:txBody>
          <a:bodyPr/>
          <a:lstStyle/>
          <a:p>
            <a:pPr>
              <a:lnSpc>
                <a:spcPct val="100000"/>
              </a:lnSpc>
              <a:spcBef>
                <a:spcPts val="600"/>
              </a:spcBef>
              <a:spcAft>
                <a:spcPts val="0"/>
              </a:spcAft>
              <a:buNone/>
            </a:pPr>
            <a:r>
              <a:rPr lang="en-US" sz="2400" b="1" dirty="0" smtClean="0">
                <a:latin typeface="Arial Narrow" pitchFamily="34" charset="0"/>
              </a:rPr>
              <a:t>SAPS</a:t>
            </a:r>
          </a:p>
          <a:p>
            <a:pPr>
              <a:lnSpc>
                <a:spcPct val="100000"/>
              </a:lnSpc>
              <a:spcBef>
                <a:spcPts val="600"/>
              </a:spcBef>
              <a:spcAft>
                <a:spcPts val="0"/>
              </a:spcAft>
            </a:pPr>
            <a:r>
              <a:rPr lang="en-US" sz="2000" dirty="0" smtClean="0">
                <a:latin typeface="Arial Narrow" pitchFamily="34" charset="0"/>
              </a:rPr>
              <a:t>Assistance to Public Protector in SAPS HO and Durban leases only part of a far wider investigation requested by the ICD and current National Commissioner</a:t>
            </a:r>
          </a:p>
          <a:p>
            <a:pPr>
              <a:lnSpc>
                <a:spcPct val="100000"/>
              </a:lnSpc>
              <a:spcBef>
                <a:spcPts val="600"/>
              </a:spcBef>
              <a:spcAft>
                <a:spcPts val="0"/>
              </a:spcAft>
            </a:pPr>
            <a:r>
              <a:rPr lang="en-US" dirty="0" smtClean="0"/>
              <a:t>A major concern was s</a:t>
            </a:r>
            <a:r>
              <a:rPr lang="en-US" sz="2000" dirty="0" smtClean="0"/>
              <a:t>ignificant irregularities in the SAPS build programme</a:t>
            </a:r>
            <a:r>
              <a:rPr lang="en-US" dirty="0" smtClean="0"/>
              <a:t> with </a:t>
            </a:r>
            <a:r>
              <a:rPr lang="en-ZA" dirty="0" smtClean="0"/>
              <a:t>allegations of SCM irregularities in the building and/or renovation of </a:t>
            </a:r>
            <a:r>
              <a:rPr lang="en-ZA" b="1" dirty="0" smtClean="0"/>
              <a:t>33 police stations exceeding R330 million</a:t>
            </a:r>
            <a:r>
              <a:rPr lang="en-ZA" dirty="0" smtClean="0"/>
              <a:t>:</a:t>
            </a:r>
          </a:p>
          <a:p>
            <a:pPr lvl="1">
              <a:lnSpc>
                <a:spcPct val="100000"/>
              </a:lnSpc>
              <a:spcBef>
                <a:spcPts val="600"/>
              </a:spcBef>
              <a:spcAft>
                <a:spcPts val="0"/>
              </a:spcAft>
            </a:pPr>
            <a:r>
              <a:rPr lang="en-ZA" dirty="0" smtClean="0"/>
              <a:t>l</a:t>
            </a:r>
            <a:r>
              <a:rPr lang="en-US" dirty="0" err="1" smtClean="0"/>
              <a:t>owest</a:t>
            </a:r>
            <a:r>
              <a:rPr lang="en-US" dirty="0" smtClean="0"/>
              <a:t> quotations not accepted</a:t>
            </a:r>
          </a:p>
          <a:p>
            <a:pPr lvl="1">
              <a:lnSpc>
                <a:spcPct val="100000"/>
              </a:lnSpc>
              <a:spcBef>
                <a:spcPts val="600"/>
              </a:spcBef>
              <a:spcAft>
                <a:spcPts val="0"/>
              </a:spcAft>
            </a:pPr>
            <a:r>
              <a:rPr lang="en-US" dirty="0" smtClean="0"/>
              <a:t>no quotations from the winning bidder</a:t>
            </a:r>
          </a:p>
          <a:p>
            <a:pPr lvl="1">
              <a:lnSpc>
                <a:spcPct val="100000"/>
              </a:lnSpc>
              <a:spcBef>
                <a:spcPts val="600"/>
              </a:spcBef>
              <a:spcAft>
                <a:spcPts val="0"/>
              </a:spcAft>
            </a:pPr>
            <a:r>
              <a:rPr lang="en-US" dirty="0" smtClean="0"/>
              <a:t>possible cover quoting and BEE fronting</a:t>
            </a:r>
          </a:p>
          <a:p>
            <a:pPr lvl="1">
              <a:lnSpc>
                <a:spcPct val="100000"/>
              </a:lnSpc>
              <a:spcBef>
                <a:spcPts val="600"/>
              </a:spcBef>
              <a:spcAft>
                <a:spcPts val="0"/>
              </a:spcAft>
            </a:pPr>
            <a:r>
              <a:rPr lang="en-US" dirty="0" smtClean="0"/>
              <a:t>possible conflicts of interest - SAPS officials appear to have interests in the suppliers awarded work for goods and services</a:t>
            </a:r>
          </a:p>
          <a:p>
            <a:pPr lvl="1">
              <a:lnSpc>
                <a:spcPct val="100000"/>
              </a:lnSpc>
              <a:spcBef>
                <a:spcPts val="600"/>
              </a:spcBef>
              <a:spcAft>
                <a:spcPts val="0"/>
              </a:spcAft>
            </a:pPr>
            <a:r>
              <a:rPr lang="en-US" dirty="0" smtClean="0"/>
              <a:t>actual payments exceeding budgeted costs</a:t>
            </a:r>
          </a:p>
          <a:p>
            <a:pPr>
              <a:lnSpc>
                <a:spcPct val="100000"/>
              </a:lnSpc>
              <a:spcBef>
                <a:spcPts val="600"/>
              </a:spcBef>
              <a:spcAft>
                <a:spcPts val="0"/>
              </a:spcAft>
            </a:pPr>
            <a:r>
              <a:rPr lang="en-ZA" dirty="0" smtClean="0"/>
              <a:t>Agreed priorities are the following building and/or renovation projects :</a:t>
            </a:r>
          </a:p>
          <a:p>
            <a:pPr lvl="1">
              <a:lnSpc>
                <a:spcPct val="100000"/>
              </a:lnSpc>
              <a:spcBef>
                <a:spcPts val="600"/>
              </a:spcBef>
              <a:spcAft>
                <a:spcPts val="0"/>
              </a:spcAft>
            </a:pPr>
            <a:r>
              <a:rPr lang="en-GB" dirty="0" err="1" smtClean="0"/>
              <a:t>Pienaar</a:t>
            </a:r>
            <a:r>
              <a:rPr lang="en-GB" dirty="0" smtClean="0"/>
              <a:t>, </a:t>
            </a:r>
            <a:r>
              <a:rPr lang="en-GB" dirty="0" err="1" smtClean="0"/>
              <a:t>Hazyview</a:t>
            </a:r>
            <a:r>
              <a:rPr lang="en-GB" dirty="0" smtClean="0"/>
              <a:t>, Brighton Beach, and </a:t>
            </a:r>
            <a:r>
              <a:rPr lang="en-GB" dirty="0" err="1" smtClean="0"/>
              <a:t>eSikhawini</a:t>
            </a:r>
            <a:r>
              <a:rPr lang="en-GB" dirty="0" smtClean="0"/>
              <a:t> police stations</a:t>
            </a:r>
            <a:endParaRPr lang="en-US" dirty="0" smtClean="0">
              <a:latin typeface="Arial Narrow" pitchFamily="34" charset="0"/>
            </a:endParaRPr>
          </a:p>
          <a:p>
            <a:pPr lvl="1">
              <a:lnSpc>
                <a:spcPct val="100000"/>
              </a:lnSpc>
              <a:spcBef>
                <a:spcPts val="600"/>
              </a:spcBef>
              <a:spcAft>
                <a:spcPts val="0"/>
              </a:spcAft>
            </a:pPr>
            <a:endParaRPr lang="en-US" sz="2000" dirty="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05000" y="6356350"/>
            <a:ext cx="58674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22</a:t>
            </a:fld>
            <a:endParaRPr lang="en-Z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spcBef>
                <a:spcPts val="600"/>
              </a:spcBef>
              <a:spcAft>
                <a:spcPts val="0"/>
              </a:spcAft>
            </a:pPr>
            <a:r>
              <a:rPr lang="en-US" dirty="0" smtClean="0"/>
              <a:t>Operations</a:t>
            </a:r>
            <a:endParaRPr lang="en-US" dirty="0"/>
          </a:p>
        </p:txBody>
      </p:sp>
      <p:sp>
        <p:nvSpPr>
          <p:cNvPr id="3" name="Content Placeholder 2"/>
          <p:cNvSpPr>
            <a:spLocks noGrp="1"/>
          </p:cNvSpPr>
          <p:nvPr>
            <p:ph idx="1"/>
          </p:nvPr>
        </p:nvSpPr>
        <p:spPr>
          <a:xfrm>
            <a:off x="457200" y="1066800"/>
            <a:ext cx="8229600" cy="5486400"/>
          </a:xfrm>
        </p:spPr>
        <p:txBody>
          <a:bodyPr/>
          <a:lstStyle/>
          <a:p>
            <a:pPr>
              <a:lnSpc>
                <a:spcPct val="100000"/>
              </a:lnSpc>
              <a:spcBef>
                <a:spcPts val="600"/>
              </a:spcBef>
              <a:spcAft>
                <a:spcPts val="0"/>
              </a:spcAft>
              <a:buNone/>
            </a:pPr>
            <a:r>
              <a:rPr lang="en-US" sz="2400" b="1" dirty="0" smtClean="0"/>
              <a:t>Department of Public Works (DPW)</a:t>
            </a:r>
          </a:p>
          <a:p>
            <a:pPr>
              <a:lnSpc>
                <a:spcPct val="100000"/>
              </a:lnSpc>
              <a:spcBef>
                <a:spcPts val="600"/>
              </a:spcBef>
              <a:spcAft>
                <a:spcPts val="0"/>
              </a:spcAft>
            </a:pPr>
            <a:r>
              <a:rPr lang="en-US" dirty="0" smtClean="0"/>
              <a:t>Looking at entire DPW function - a core state entity with significant vulnerabilities</a:t>
            </a:r>
          </a:p>
          <a:p>
            <a:pPr>
              <a:lnSpc>
                <a:spcPct val="100000"/>
              </a:lnSpc>
              <a:spcBef>
                <a:spcPts val="600"/>
              </a:spcBef>
              <a:spcAft>
                <a:spcPts val="0"/>
              </a:spcAft>
            </a:pPr>
            <a:r>
              <a:rPr lang="en-US" dirty="0" smtClean="0"/>
              <a:t>At least R35m paid to entities where DPW staff have undeclared business interests</a:t>
            </a:r>
          </a:p>
          <a:p>
            <a:pPr>
              <a:lnSpc>
                <a:spcPct val="100000"/>
              </a:lnSpc>
              <a:spcBef>
                <a:spcPts val="600"/>
              </a:spcBef>
              <a:spcAft>
                <a:spcPts val="0"/>
              </a:spcAft>
            </a:pPr>
            <a:r>
              <a:rPr lang="en-US" dirty="0" smtClean="0"/>
              <a:t>Contract for construction of accommodation at border post: </a:t>
            </a:r>
          </a:p>
          <a:p>
            <a:pPr lvl="1">
              <a:lnSpc>
                <a:spcPct val="100000"/>
              </a:lnSpc>
              <a:spcBef>
                <a:spcPts val="600"/>
              </a:spcBef>
              <a:spcAft>
                <a:spcPts val="0"/>
              </a:spcAft>
            </a:pPr>
            <a:r>
              <a:rPr lang="en-US" dirty="0" smtClean="0"/>
              <a:t>value of contract is R374m </a:t>
            </a:r>
          </a:p>
          <a:p>
            <a:pPr lvl="1">
              <a:lnSpc>
                <a:spcPct val="100000"/>
              </a:lnSpc>
              <a:spcBef>
                <a:spcPts val="600"/>
              </a:spcBef>
              <a:spcAft>
                <a:spcPts val="0"/>
              </a:spcAft>
            </a:pPr>
            <a:r>
              <a:rPr lang="en-US" dirty="0" smtClean="0"/>
              <a:t>Investigating maladministration, financial misconduct and corruption on part of senior DPW officials and contractor</a:t>
            </a:r>
          </a:p>
          <a:p>
            <a:pPr lvl="1">
              <a:lnSpc>
                <a:spcPct val="100000"/>
              </a:lnSpc>
              <a:spcBef>
                <a:spcPts val="600"/>
              </a:spcBef>
              <a:spcAft>
                <a:spcPts val="0"/>
              </a:spcAft>
            </a:pPr>
            <a:r>
              <a:rPr lang="en-US" dirty="0" smtClean="0"/>
              <a:t>Looking to civil recovery of about R46m as well as other action</a:t>
            </a:r>
          </a:p>
          <a:p>
            <a:pPr>
              <a:lnSpc>
                <a:spcPct val="100000"/>
              </a:lnSpc>
              <a:spcBef>
                <a:spcPts val="600"/>
              </a:spcBef>
              <a:spcAft>
                <a:spcPts val="0"/>
              </a:spcAft>
            </a:pPr>
            <a:r>
              <a:rPr lang="en-US" dirty="0" smtClean="0"/>
              <a:t>Pretoria lease agreement for residential accommodation: </a:t>
            </a:r>
          </a:p>
          <a:p>
            <a:pPr lvl="1">
              <a:spcAft>
                <a:spcPts val="0"/>
              </a:spcAft>
            </a:pPr>
            <a:r>
              <a:rPr lang="en-US" dirty="0" smtClean="0"/>
              <a:t>at approx R217 000 pm without relevant approval</a:t>
            </a:r>
          </a:p>
          <a:p>
            <a:pPr lvl="1">
              <a:spcAft>
                <a:spcPts val="0"/>
              </a:spcAft>
            </a:pPr>
            <a:r>
              <a:rPr lang="en-US" dirty="0" smtClean="0"/>
              <a:t>payments to date exceeds R7m </a:t>
            </a:r>
          </a:p>
          <a:p>
            <a:pPr lvl="1">
              <a:spcAft>
                <a:spcPts val="0"/>
              </a:spcAft>
            </a:pPr>
            <a:r>
              <a:rPr lang="en-US" dirty="0" smtClean="0"/>
              <a:t>contractor has been positively linked to DPW official</a:t>
            </a:r>
          </a:p>
          <a:p>
            <a:pPr>
              <a:spcAft>
                <a:spcPts val="0"/>
              </a:spcAft>
            </a:pPr>
            <a:r>
              <a:rPr lang="en-US" dirty="0" smtClean="0"/>
              <a:t>Priority matters currently under investigation: leased accommodation, specific contracts, conflicts of interest and general SCM irregularities – total: </a:t>
            </a:r>
            <a:r>
              <a:rPr lang="en-US" b="1" dirty="0" smtClean="0"/>
              <a:t>R3.3 billion</a:t>
            </a:r>
          </a:p>
          <a:p>
            <a:pPr lvl="1">
              <a:lnSpc>
                <a:spcPct val="100000"/>
              </a:lnSpc>
              <a:spcBef>
                <a:spcPts val="600"/>
              </a:spcBef>
              <a:spcAft>
                <a:spcPts val="0"/>
              </a:spcAft>
            </a:pPr>
            <a:endParaRPr lang="en-US" dirty="0" smtClean="0"/>
          </a:p>
          <a:p>
            <a:pPr>
              <a:lnSpc>
                <a:spcPct val="100000"/>
              </a:lnSpc>
              <a:spcBef>
                <a:spcPts val="600"/>
              </a:spcBef>
              <a:spcAft>
                <a:spcPts val="0"/>
              </a:spcAft>
            </a:pPr>
            <a:endParaRPr lang="en-US"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81200" y="6356350"/>
            <a:ext cx="59436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23</a:t>
            </a:fld>
            <a:endParaRPr lang="en-Z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458200" cy="5105400"/>
          </a:xfrm>
        </p:spPr>
        <p:txBody>
          <a:bodyPr/>
          <a:lstStyle/>
          <a:p>
            <a:pPr>
              <a:lnSpc>
                <a:spcPct val="100000"/>
              </a:lnSpc>
              <a:spcBef>
                <a:spcPts val="600"/>
              </a:spcBef>
              <a:spcAft>
                <a:spcPts val="0"/>
              </a:spcAft>
              <a:buNone/>
            </a:pPr>
            <a:r>
              <a:rPr lang="en-US" sz="2400" b="1" dirty="0" smtClean="0">
                <a:latin typeface="Arial Narrow" pitchFamily="34" charset="0"/>
              </a:rPr>
              <a:t>Arts and Culture</a:t>
            </a:r>
          </a:p>
          <a:p>
            <a:pPr>
              <a:lnSpc>
                <a:spcPct val="100000"/>
              </a:lnSpc>
              <a:spcBef>
                <a:spcPts val="600"/>
              </a:spcBef>
              <a:spcAft>
                <a:spcPts val="0"/>
              </a:spcAft>
            </a:pPr>
            <a:r>
              <a:rPr lang="en-US" sz="2000" dirty="0" smtClean="0">
                <a:latin typeface="Arial Narrow" pitchFamily="34" charset="0"/>
              </a:rPr>
              <a:t>Looking at misuse of funds ring-fenced for 2010 Soccer World Cup (SWC)</a:t>
            </a:r>
          </a:p>
          <a:p>
            <a:pPr>
              <a:lnSpc>
                <a:spcPct val="100000"/>
              </a:lnSpc>
              <a:spcBef>
                <a:spcPts val="600"/>
              </a:spcBef>
              <a:spcAft>
                <a:spcPts val="0"/>
              </a:spcAft>
            </a:pPr>
            <a:r>
              <a:rPr lang="en-US" sz="2000" dirty="0" smtClean="0">
                <a:latin typeface="Arial Narrow" pitchFamily="34" charset="0"/>
              </a:rPr>
              <a:t>Investigation revealed:</a:t>
            </a:r>
          </a:p>
          <a:p>
            <a:pPr lvl="1">
              <a:lnSpc>
                <a:spcPct val="100000"/>
              </a:lnSpc>
              <a:spcBef>
                <a:spcPts val="600"/>
              </a:spcBef>
              <a:spcAft>
                <a:spcPts val="0"/>
              </a:spcAft>
            </a:pPr>
            <a:r>
              <a:rPr lang="en-US" sz="2000" dirty="0" smtClean="0">
                <a:latin typeface="Arial Narrow" pitchFamily="34" charset="0"/>
              </a:rPr>
              <a:t>R26m shifted from earmarked SWC budget – unauthorised expenditure</a:t>
            </a:r>
          </a:p>
          <a:p>
            <a:pPr lvl="1">
              <a:lnSpc>
                <a:spcPct val="100000"/>
              </a:lnSpc>
              <a:spcBef>
                <a:spcPts val="600"/>
              </a:spcBef>
              <a:spcAft>
                <a:spcPts val="0"/>
              </a:spcAft>
            </a:pPr>
            <a:r>
              <a:rPr lang="en-US" sz="2000" dirty="0" smtClean="0">
                <a:latin typeface="Arial Narrow" pitchFamily="34" charset="0"/>
              </a:rPr>
              <a:t>R16m not used for SWC-related projects - also </a:t>
            </a:r>
            <a:r>
              <a:rPr lang="en-US" sz="2000" dirty="0" err="1" smtClean="0">
                <a:latin typeface="Arial Narrow" pitchFamily="34" charset="0"/>
              </a:rPr>
              <a:t>unauthorised</a:t>
            </a:r>
            <a:r>
              <a:rPr lang="en-US" sz="2000" dirty="0" smtClean="0">
                <a:latin typeface="Arial Narrow" pitchFamily="34" charset="0"/>
              </a:rPr>
              <a:t> expenditure</a:t>
            </a:r>
          </a:p>
          <a:p>
            <a:pPr>
              <a:lnSpc>
                <a:spcPct val="100000"/>
              </a:lnSpc>
              <a:spcBef>
                <a:spcPts val="600"/>
              </a:spcBef>
              <a:spcAft>
                <a:spcPts val="0"/>
              </a:spcAft>
            </a:pPr>
            <a:r>
              <a:rPr lang="en-US" dirty="0" smtClean="0"/>
              <a:t>Reviewed 39 Investment in Culture projects: </a:t>
            </a:r>
          </a:p>
          <a:p>
            <a:pPr lvl="1">
              <a:spcAft>
                <a:spcPts val="0"/>
              </a:spcAft>
            </a:pPr>
            <a:r>
              <a:rPr lang="en-US" dirty="0" smtClean="0"/>
              <a:t>recommended R8.3 million savings </a:t>
            </a:r>
            <a:endParaRPr lang="en-US"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133600" y="6356350"/>
            <a:ext cx="53340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24</a:t>
            </a:fld>
            <a:endParaRPr lang="en-ZA" dirty="0"/>
          </a:p>
        </p:txBody>
      </p:sp>
      <p:sp>
        <p:nvSpPr>
          <p:cNvPr id="7" name="Title 6"/>
          <p:cNvSpPr>
            <a:spLocks noGrp="1"/>
          </p:cNvSpPr>
          <p:nvPr>
            <p:ph type="title"/>
          </p:nvPr>
        </p:nvSpPr>
        <p:spPr/>
        <p:txBody>
          <a:bodyPr/>
          <a:lstStyle/>
          <a:p>
            <a:pPr>
              <a:lnSpc>
                <a:spcPct val="100000"/>
              </a:lnSpc>
              <a:spcBef>
                <a:spcPts val="600"/>
              </a:spcBef>
              <a:spcAft>
                <a:spcPts val="0"/>
              </a:spcAft>
            </a:pPr>
            <a:r>
              <a:rPr lang="en-ZA" dirty="0" smtClean="0"/>
              <a:t>Operations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458200" cy="5257800"/>
          </a:xfrm>
        </p:spPr>
        <p:txBody>
          <a:bodyPr/>
          <a:lstStyle/>
          <a:p>
            <a:pPr>
              <a:lnSpc>
                <a:spcPct val="100000"/>
              </a:lnSpc>
              <a:spcBef>
                <a:spcPts val="600"/>
              </a:spcBef>
              <a:spcAft>
                <a:spcPts val="0"/>
              </a:spcAft>
              <a:buNone/>
            </a:pPr>
            <a:r>
              <a:rPr lang="en-US" sz="2400" b="1" dirty="0" smtClean="0">
                <a:latin typeface="Arial Narrow" pitchFamily="34" charset="0"/>
              </a:rPr>
              <a:t>SABC</a:t>
            </a:r>
          </a:p>
          <a:p>
            <a:pPr>
              <a:lnSpc>
                <a:spcPct val="100000"/>
              </a:lnSpc>
              <a:spcBef>
                <a:spcPts val="600"/>
              </a:spcBef>
              <a:spcAft>
                <a:spcPts val="0"/>
              </a:spcAft>
            </a:pPr>
            <a:r>
              <a:rPr lang="en-US" sz="2000" dirty="0" smtClean="0">
                <a:latin typeface="Arial Narrow" pitchFamily="34" charset="0"/>
              </a:rPr>
              <a:t>SABC approached SIU for assistance</a:t>
            </a:r>
          </a:p>
          <a:p>
            <a:pPr>
              <a:lnSpc>
                <a:spcPct val="100000"/>
              </a:lnSpc>
              <a:spcBef>
                <a:spcPts val="600"/>
              </a:spcBef>
              <a:spcAft>
                <a:spcPts val="0"/>
              </a:spcAft>
            </a:pPr>
            <a:r>
              <a:rPr lang="en-US" sz="2000" dirty="0" smtClean="0">
                <a:latin typeface="Arial Narrow" pitchFamily="34" charset="0"/>
              </a:rPr>
              <a:t>AG investigation which identified:</a:t>
            </a:r>
          </a:p>
          <a:p>
            <a:pPr lvl="1">
              <a:spcAft>
                <a:spcPts val="0"/>
              </a:spcAft>
            </a:pPr>
            <a:r>
              <a:rPr lang="en-US" dirty="0" smtClean="0">
                <a:latin typeface="Arial Narrow" pitchFamily="34" charset="0"/>
              </a:rPr>
              <a:t>20 employees </a:t>
            </a:r>
            <a:r>
              <a:rPr lang="en-US" dirty="0" smtClean="0"/>
              <a:t>whose </a:t>
            </a:r>
            <a:r>
              <a:rPr lang="en-US" dirty="0" smtClean="0">
                <a:latin typeface="Arial Narrow" pitchFamily="34" charset="0"/>
              </a:rPr>
              <a:t>business interests </a:t>
            </a:r>
          </a:p>
          <a:p>
            <a:pPr lvl="1">
              <a:spcAft>
                <a:spcPts val="0"/>
              </a:spcAft>
            </a:pPr>
            <a:r>
              <a:rPr lang="en-US" dirty="0" smtClean="0">
                <a:latin typeface="Arial Narrow" pitchFamily="34" charset="0"/>
              </a:rPr>
              <a:t>received payments totaling R 3.4m from 1 Oct 07 – 30 June 09 </a:t>
            </a:r>
          </a:p>
          <a:p>
            <a:pPr lvl="1">
              <a:spcAft>
                <a:spcPts val="0"/>
              </a:spcAft>
            </a:pPr>
            <a:r>
              <a:rPr lang="en-US" dirty="0" smtClean="0">
                <a:latin typeface="Arial Narrow" pitchFamily="34" charset="0"/>
              </a:rPr>
              <a:t>13 disciplinary cases recommended</a:t>
            </a:r>
          </a:p>
          <a:p>
            <a:pPr>
              <a:lnSpc>
                <a:spcPct val="100000"/>
              </a:lnSpc>
              <a:spcBef>
                <a:spcPts val="600"/>
              </a:spcBef>
              <a:spcAft>
                <a:spcPts val="0"/>
              </a:spcAft>
            </a:pPr>
            <a:r>
              <a:rPr lang="en-US" sz="2000" dirty="0" smtClean="0">
                <a:latin typeface="Arial Narrow" pitchFamily="34" charset="0"/>
              </a:rPr>
              <a:t>SIU has identified another </a:t>
            </a:r>
          </a:p>
          <a:p>
            <a:pPr lvl="1">
              <a:spcAft>
                <a:spcPts val="0"/>
              </a:spcAft>
            </a:pPr>
            <a:r>
              <a:rPr lang="en-US" dirty="0" smtClean="0">
                <a:latin typeface="Arial Narrow" pitchFamily="34" charset="0"/>
              </a:rPr>
              <a:t>20 </a:t>
            </a:r>
            <a:r>
              <a:rPr lang="en-US" dirty="0" smtClean="0"/>
              <a:t>employees whose business </a:t>
            </a:r>
            <a:r>
              <a:rPr lang="en-US" dirty="0" smtClean="0">
                <a:latin typeface="Arial Narrow" pitchFamily="34" charset="0"/>
              </a:rPr>
              <a:t>interests  received payments amounting to R 2.4 </a:t>
            </a:r>
            <a:r>
              <a:rPr lang="en-US" dirty="0" smtClean="0"/>
              <a:t>bi</a:t>
            </a:r>
            <a:r>
              <a:rPr lang="en-US" dirty="0" smtClean="0">
                <a:latin typeface="Arial Narrow" pitchFamily="34" charset="0"/>
              </a:rPr>
              <a:t>llion in period 1 Sep 07 – 31 Mar 10</a:t>
            </a:r>
          </a:p>
          <a:p>
            <a:pPr lvl="1">
              <a:spcAft>
                <a:spcPts val="0"/>
              </a:spcAft>
            </a:pPr>
            <a:r>
              <a:rPr lang="en-US" dirty="0" smtClean="0"/>
              <a:t>still under investigation</a:t>
            </a:r>
            <a:endParaRPr lang="en-US" dirty="0" smtClean="0">
              <a:latin typeface="Arial Narrow" pitchFamily="34" charset="0"/>
            </a:endParaRPr>
          </a:p>
          <a:p>
            <a:pPr>
              <a:lnSpc>
                <a:spcPct val="100000"/>
              </a:lnSpc>
              <a:spcBef>
                <a:spcPts val="600"/>
              </a:spcBef>
              <a:spcAft>
                <a:spcPts val="0"/>
              </a:spcAft>
            </a:pPr>
            <a:r>
              <a:rPr lang="en-US" dirty="0" smtClean="0"/>
              <a:t>Working jointly with the Brixton Commercial Crime Unit on 8 criminal matters</a:t>
            </a:r>
          </a:p>
          <a:p>
            <a:pPr lvl="1">
              <a:spcAft>
                <a:spcPts val="0"/>
              </a:spcAft>
            </a:pPr>
            <a:r>
              <a:rPr lang="en-US" dirty="0" smtClean="0"/>
              <a:t>5 matters have been </a:t>
            </a:r>
            <a:r>
              <a:rPr lang="en-US" dirty="0" err="1" smtClean="0"/>
              <a:t>finalised</a:t>
            </a:r>
            <a:r>
              <a:rPr lang="en-US" dirty="0" smtClean="0"/>
              <a:t> and are to be submitted to the NPA for a decision by SAPS</a:t>
            </a: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286000" y="6356350"/>
            <a:ext cx="47244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25</a:t>
            </a:fld>
            <a:endParaRPr lang="en-ZA" dirty="0"/>
          </a:p>
        </p:txBody>
      </p:sp>
      <p:sp>
        <p:nvSpPr>
          <p:cNvPr id="7" name="Title 6"/>
          <p:cNvSpPr>
            <a:spLocks noGrp="1"/>
          </p:cNvSpPr>
          <p:nvPr>
            <p:ph type="title"/>
          </p:nvPr>
        </p:nvSpPr>
        <p:spPr/>
        <p:txBody>
          <a:bodyPr/>
          <a:lstStyle/>
          <a:p>
            <a:pPr>
              <a:lnSpc>
                <a:spcPct val="100000"/>
              </a:lnSpc>
              <a:spcBef>
                <a:spcPts val="600"/>
              </a:spcBef>
              <a:spcAft>
                <a:spcPts val="0"/>
              </a:spcAft>
            </a:pPr>
            <a:r>
              <a:rPr lang="en-ZA" dirty="0" smtClean="0"/>
              <a:t>Operations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373563"/>
          </a:xfrm>
        </p:spPr>
        <p:txBody>
          <a:bodyPr/>
          <a:lstStyle/>
          <a:p>
            <a:pPr>
              <a:lnSpc>
                <a:spcPct val="100000"/>
              </a:lnSpc>
              <a:spcBef>
                <a:spcPts val="600"/>
              </a:spcBef>
              <a:spcAft>
                <a:spcPts val="0"/>
              </a:spcAft>
              <a:buNone/>
            </a:pPr>
            <a:r>
              <a:rPr lang="en-US" sz="2400" b="1" dirty="0" smtClean="0">
                <a:latin typeface="Arial Narrow" pitchFamily="34" charset="0"/>
              </a:rPr>
              <a:t>Tshwane Metro</a:t>
            </a:r>
          </a:p>
          <a:p>
            <a:pPr>
              <a:lnSpc>
                <a:spcPct val="100000"/>
              </a:lnSpc>
              <a:spcBef>
                <a:spcPts val="600"/>
              </a:spcBef>
              <a:spcAft>
                <a:spcPts val="0"/>
              </a:spcAft>
            </a:pPr>
            <a:r>
              <a:rPr lang="en-US" sz="2000" dirty="0" smtClean="0">
                <a:latin typeface="Arial Narrow" pitchFamily="34" charset="0"/>
              </a:rPr>
              <a:t>Identified 65 officials who have interests in companies doing business with the Metro and receiving payments as active vendors</a:t>
            </a:r>
          </a:p>
          <a:p>
            <a:pPr lvl="1">
              <a:lnSpc>
                <a:spcPct val="100000"/>
              </a:lnSpc>
              <a:spcBef>
                <a:spcPts val="600"/>
              </a:spcBef>
              <a:spcAft>
                <a:spcPts val="0"/>
              </a:spcAft>
            </a:pPr>
            <a:r>
              <a:rPr lang="en-US" sz="2000" dirty="0" smtClean="0">
                <a:latin typeface="Arial Narrow" pitchFamily="34" charset="0"/>
              </a:rPr>
              <a:t>Total payments made to these businesses between 2007 and 2010 is R185m</a:t>
            </a:r>
          </a:p>
          <a:p>
            <a:pPr>
              <a:lnSpc>
                <a:spcPct val="100000"/>
              </a:lnSpc>
              <a:spcBef>
                <a:spcPts val="600"/>
              </a:spcBef>
              <a:spcAft>
                <a:spcPts val="0"/>
              </a:spcAft>
            </a:pPr>
            <a:r>
              <a:rPr lang="en-US" sz="2000" dirty="0" smtClean="0">
                <a:latin typeface="Arial Narrow" pitchFamily="34" charset="0"/>
              </a:rPr>
              <a:t>Total value of procurement under investigation in excess of R80m</a:t>
            </a:r>
          </a:p>
          <a:p>
            <a:pPr>
              <a:lnSpc>
                <a:spcPct val="100000"/>
              </a:lnSpc>
              <a:spcBef>
                <a:spcPts val="600"/>
              </a:spcBef>
              <a:spcAft>
                <a:spcPts val="0"/>
              </a:spcAft>
            </a:pPr>
            <a:r>
              <a:rPr lang="en-US" sz="2000" dirty="0" smtClean="0">
                <a:latin typeface="Arial Narrow" pitchFamily="34" charset="0"/>
              </a:rPr>
              <a:t>Irregularities include:</a:t>
            </a:r>
          </a:p>
          <a:p>
            <a:pPr lvl="1">
              <a:lnSpc>
                <a:spcPct val="100000"/>
              </a:lnSpc>
              <a:spcBef>
                <a:spcPts val="600"/>
              </a:spcBef>
              <a:spcAft>
                <a:spcPts val="0"/>
              </a:spcAft>
            </a:pPr>
            <a:r>
              <a:rPr lang="en-US" sz="2000" dirty="0" smtClean="0">
                <a:latin typeface="Arial Narrow" pitchFamily="34" charset="0"/>
              </a:rPr>
              <a:t>Deviation approvals of over R400m</a:t>
            </a:r>
          </a:p>
          <a:p>
            <a:pPr lvl="1">
              <a:lnSpc>
                <a:spcPct val="100000"/>
              </a:lnSpc>
              <a:spcBef>
                <a:spcPts val="600"/>
              </a:spcBef>
              <a:spcAft>
                <a:spcPts val="0"/>
              </a:spcAft>
            </a:pPr>
            <a:r>
              <a:rPr lang="en-US" sz="2000" dirty="0" smtClean="0">
                <a:latin typeface="Arial Narrow" pitchFamily="34" charset="0"/>
              </a:rPr>
              <a:t>Collusion between officials and service providers</a:t>
            </a:r>
          </a:p>
          <a:p>
            <a:pPr lvl="1">
              <a:lnSpc>
                <a:spcPct val="100000"/>
              </a:lnSpc>
              <a:spcBef>
                <a:spcPts val="600"/>
              </a:spcBef>
              <a:spcAft>
                <a:spcPts val="0"/>
              </a:spcAft>
            </a:pPr>
            <a:r>
              <a:rPr lang="en-US" sz="2000" dirty="0" smtClean="0">
                <a:latin typeface="Arial Narrow" pitchFamily="34" charset="0"/>
              </a:rPr>
              <a:t>Deviations from tender specifications without </a:t>
            </a:r>
            <a:r>
              <a:rPr lang="en-US" sz="2000" dirty="0" err="1" smtClean="0">
                <a:latin typeface="Arial Narrow" pitchFamily="34" charset="0"/>
              </a:rPr>
              <a:t>authorisation</a:t>
            </a:r>
            <a:endParaRPr lang="en-US" sz="2000" dirty="0" smtClean="0">
              <a:latin typeface="Arial Narrow" pitchFamily="34" charset="0"/>
            </a:endParaRPr>
          </a:p>
          <a:p>
            <a:pPr lvl="1">
              <a:lnSpc>
                <a:spcPct val="100000"/>
              </a:lnSpc>
              <a:spcBef>
                <a:spcPts val="600"/>
              </a:spcBef>
              <a:spcAft>
                <a:spcPts val="0"/>
              </a:spcAft>
            </a:pPr>
            <a:r>
              <a:rPr lang="en-US" sz="2000" dirty="0" smtClean="0">
                <a:latin typeface="Arial Narrow" pitchFamily="34" charset="0"/>
              </a:rPr>
              <a:t>Payments to service providers for work not complete or services not rendered </a:t>
            </a:r>
          </a:p>
          <a:p>
            <a:pPr lvl="1">
              <a:lnSpc>
                <a:spcPct val="100000"/>
              </a:lnSpc>
              <a:spcBef>
                <a:spcPts val="600"/>
              </a:spcBef>
              <a:spcAft>
                <a:spcPts val="0"/>
              </a:spcAft>
            </a:pPr>
            <a:endParaRPr lang="en-US" sz="2000" dirty="0" smtClean="0">
              <a:latin typeface="Arial Narrow" pitchFamily="34" charset="0"/>
            </a:endParaRPr>
          </a:p>
          <a:p>
            <a:pPr lvl="1">
              <a:lnSpc>
                <a:spcPct val="100000"/>
              </a:lnSpc>
              <a:spcBef>
                <a:spcPts val="600"/>
              </a:spcBef>
              <a:spcAft>
                <a:spcPts val="0"/>
              </a:spcAft>
            </a:pPr>
            <a:endParaRPr lang="en-US" sz="2000" dirty="0" smtClean="0">
              <a:latin typeface="Arial Narrow" pitchFamily="34" charset="0"/>
            </a:endParaRPr>
          </a:p>
          <a:p>
            <a:pPr>
              <a:lnSpc>
                <a:spcPct val="100000"/>
              </a:lnSpc>
              <a:spcBef>
                <a:spcPts val="600"/>
              </a:spcBef>
              <a:spcAft>
                <a:spcPts val="0"/>
              </a:spcAft>
            </a:pPr>
            <a:endParaRPr lang="en-US" sz="2000" dirty="0" smtClean="0">
              <a:latin typeface="Arial Narrow" pitchFamily="34" charset="0"/>
            </a:endParaRPr>
          </a:p>
          <a:p>
            <a:pPr>
              <a:lnSpc>
                <a:spcPct val="100000"/>
              </a:lnSpc>
              <a:spcBef>
                <a:spcPts val="600"/>
              </a:spcBef>
              <a:spcAft>
                <a:spcPts val="0"/>
              </a:spcAft>
            </a:pPr>
            <a:endParaRPr lang="en-US" dirty="0" smtClean="0">
              <a:latin typeface="Arial Narrow" pitchFamily="34" charset="0"/>
            </a:endParaRP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133600" y="6356350"/>
            <a:ext cx="50292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26</a:t>
            </a:fld>
            <a:endParaRPr lang="en-ZA" dirty="0"/>
          </a:p>
        </p:txBody>
      </p:sp>
      <p:sp>
        <p:nvSpPr>
          <p:cNvPr id="7" name="Title 6"/>
          <p:cNvSpPr>
            <a:spLocks noGrp="1"/>
          </p:cNvSpPr>
          <p:nvPr>
            <p:ph type="title"/>
          </p:nvPr>
        </p:nvSpPr>
        <p:spPr/>
        <p:txBody>
          <a:bodyPr/>
          <a:lstStyle/>
          <a:p>
            <a:pPr>
              <a:lnSpc>
                <a:spcPct val="100000"/>
              </a:lnSpc>
              <a:spcBef>
                <a:spcPts val="600"/>
              </a:spcBef>
              <a:spcAft>
                <a:spcPts val="0"/>
              </a:spcAft>
            </a:pPr>
            <a:r>
              <a:rPr lang="en-ZA" dirty="0" smtClean="0"/>
              <a:t>Operations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lstStyle/>
          <a:p>
            <a:pPr>
              <a:lnSpc>
                <a:spcPct val="100000"/>
              </a:lnSpc>
              <a:spcBef>
                <a:spcPts val="600"/>
              </a:spcBef>
              <a:spcAft>
                <a:spcPts val="0"/>
              </a:spcAft>
              <a:buNone/>
            </a:pPr>
            <a:r>
              <a:rPr lang="en-US" sz="2400" b="1" dirty="0" smtClean="0">
                <a:latin typeface="Arial Narrow" pitchFamily="34" charset="0"/>
              </a:rPr>
              <a:t>Ekurhuleni Metro</a:t>
            </a:r>
          </a:p>
          <a:p>
            <a:pPr>
              <a:lnSpc>
                <a:spcPct val="100000"/>
              </a:lnSpc>
              <a:spcBef>
                <a:spcPts val="600"/>
              </a:spcBef>
              <a:spcAft>
                <a:spcPts val="0"/>
              </a:spcAft>
            </a:pPr>
            <a:r>
              <a:rPr lang="en-US" b="1" dirty="0" smtClean="0"/>
              <a:t>Waste management</a:t>
            </a:r>
            <a:endParaRPr lang="en-US" sz="2000" dirty="0" smtClean="0">
              <a:latin typeface="Arial Narrow" pitchFamily="34" charset="0"/>
            </a:endParaRPr>
          </a:p>
          <a:p>
            <a:pPr lvl="1">
              <a:spcAft>
                <a:spcPts val="0"/>
              </a:spcAft>
            </a:pPr>
            <a:r>
              <a:rPr lang="en-US" dirty="0" smtClean="0">
                <a:latin typeface="Arial Narrow" pitchFamily="34" charset="0"/>
              </a:rPr>
              <a:t>Reviewing 10 tenders involving 19 contractors </a:t>
            </a:r>
          </a:p>
          <a:p>
            <a:pPr lvl="1">
              <a:spcAft>
                <a:spcPts val="0"/>
              </a:spcAft>
            </a:pPr>
            <a:r>
              <a:rPr lang="en-US" dirty="0" smtClean="0">
                <a:latin typeface="Arial Narrow" pitchFamily="34" charset="0"/>
              </a:rPr>
              <a:t>total value of contracts in excess of R500m</a:t>
            </a:r>
          </a:p>
          <a:p>
            <a:pPr lvl="1">
              <a:lnSpc>
                <a:spcPct val="100000"/>
              </a:lnSpc>
              <a:spcBef>
                <a:spcPts val="600"/>
              </a:spcBef>
              <a:spcAft>
                <a:spcPts val="0"/>
              </a:spcAft>
            </a:pPr>
            <a:r>
              <a:rPr lang="en-US" sz="2000" dirty="0" smtClean="0">
                <a:latin typeface="Arial Narrow" pitchFamily="34" charset="0"/>
              </a:rPr>
              <a:t>In 1 contract, payments of R37.8m made to service provider without delivery notes </a:t>
            </a:r>
          </a:p>
          <a:p>
            <a:pPr lvl="1">
              <a:lnSpc>
                <a:spcPct val="100000"/>
              </a:lnSpc>
              <a:spcBef>
                <a:spcPts val="600"/>
              </a:spcBef>
              <a:spcAft>
                <a:spcPts val="0"/>
              </a:spcAft>
            </a:pPr>
            <a:r>
              <a:rPr lang="en-US" sz="2000" dirty="0" smtClean="0">
                <a:latin typeface="Arial Narrow" pitchFamily="34" charset="0"/>
              </a:rPr>
              <a:t>No-one at Metro can confirm whether goods were delivered</a:t>
            </a:r>
          </a:p>
          <a:p>
            <a:pPr>
              <a:lnSpc>
                <a:spcPct val="100000"/>
              </a:lnSpc>
              <a:spcBef>
                <a:spcPts val="600"/>
              </a:spcBef>
              <a:spcAft>
                <a:spcPts val="0"/>
              </a:spcAft>
            </a:pPr>
            <a:r>
              <a:rPr lang="en-US" sz="2000" b="1" dirty="0" smtClean="0">
                <a:latin typeface="Arial Narrow" pitchFamily="34" charset="0"/>
              </a:rPr>
              <a:t>ICT contracts</a:t>
            </a:r>
          </a:p>
          <a:p>
            <a:pPr lvl="1">
              <a:lnSpc>
                <a:spcPct val="100000"/>
              </a:lnSpc>
              <a:spcBef>
                <a:spcPts val="600"/>
              </a:spcBef>
              <a:spcAft>
                <a:spcPts val="0"/>
              </a:spcAft>
            </a:pPr>
            <a:r>
              <a:rPr lang="en-US" sz="2000" dirty="0" smtClean="0">
                <a:latin typeface="Arial Narrow" pitchFamily="34" charset="0"/>
              </a:rPr>
              <a:t>Contract to value of R32 million awarded to company </a:t>
            </a:r>
          </a:p>
          <a:p>
            <a:pPr lvl="2">
              <a:spcAft>
                <a:spcPts val="0"/>
              </a:spcAft>
            </a:pPr>
            <a:r>
              <a:rPr lang="en-US" dirty="0" smtClean="0">
                <a:latin typeface="Arial Narrow" pitchFamily="34" charset="0"/>
              </a:rPr>
              <a:t>with which Exec Director IT had an undisclosed relationship </a:t>
            </a:r>
          </a:p>
          <a:p>
            <a:pPr lvl="2">
              <a:spcAft>
                <a:spcPts val="0"/>
              </a:spcAft>
            </a:pPr>
            <a:r>
              <a:rPr lang="en-US" dirty="0" smtClean="0">
                <a:latin typeface="Arial Narrow" pitchFamily="34" charset="0"/>
              </a:rPr>
              <a:t>He has since resigned and is now employed full-time by the company</a:t>
            </a:r>
          </a:p>
          <a:p>
            <a:pPr lvl="1">
              <a:lnSpc>
                <a:spcPct val="100000"/>
              </a:lnSpc>
              <a:spcBef>
                <a:spcPts val="600"/>
              </a:spcBef>
              <a:spcAft>
                <a:spcPts val="0"/>
              </a:spcAft>
            </a:pPr>
            <a:r>
              <a:rPr lang="en-US" sz="2000" dirty="0" smtClean="0">
                <a:latin typeface="Arial Narrow" pitchFamily="34" charset="0"/>
              </a:rPr>
              <a:t>Director: Infrastructure admitted to signing off on invoices to value of R 12.4m  for services that were not delivered</a:t>
            </a:r>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209800" y="6356350"/>
            <a:ext cx="56388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27</a:t>
            </a:fld>
            <a:endParaRPr lang="en-ZA" dirty="0"/>
          </a:p>
        </p:txBody>
      </p:sp>
      <p:sp>
        <p:nvSpPr>
          <p:cNvPr id="7" name="Title 6"/>
          <p:cNvSpPr>
            <a:spLocks noGrp="1"/>
          </p:cNvSpPr>
          <p:nvPr>
            <p:ph type="title"/>
          </p:nvPr>
        </p:nvSpPr>
        <p:spPr/>
        <p:txBody>
          <a:bodyPr/>
          <a:lstStyle/>
          <a:p>
            <a:pPr>
              <a:lnSpc>
                <a:spcPct val="100000"/>
              </a:lnSpc>
              <a:spcBef>
                <a:spcPts val="600"/>
              </a:spcBef>
              <a:spcAft>
                <a:spcPts val="0"/>
              </a:spcAft>
            </a:pPr>
            <a:r>
              <a:rPr lang="en-ZA" dirty="0" smtClean="0"/>
              <a:t>Operations</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lstStyle/>
          <a:p>
            <a:pPr>
              <a:lnSpc>
                <a:spcPct val="100000"/>
              </a:lnSpc>
              <a:spcBef>
                <a:spcPts val="600"/>
              </a:spcBef>
              <a:spcAft>
                <a:spcPts val="0"/>
              </a:spcAft>
              <a:buNone/>
            </a:pPr>
            <a:r>
              <a:rPr lang="en-US" sz="2400" b="1" dirty="0" smtClean="0">
                <a:latin typeface="Arial Narrow" pitchFamily="34" charset="0"/>
              </a:rPr>
              <a:t>Rural Development and Land Reform</a:t>
            </a:r>
          </a:p>
          <a:p>
            <a:pPr>
              <a:lnSpc>
                <a:spcPct val="100000"/>
              </a:lnSpc>
              <a:spcBef>
                <a:spcPts val="600"/>
              </a:spcBef>
              <a:spcAft>
                <a:spcPts val="0"/>
              </a:spcAft>
            </a:pPr>
            <a:r>
              <a:rPr lang="en-US" sz="2000" dirty="0" smtClean="0">
                <a:latin typeface="Arial Narrow" pitchFamily="34" charset="0"/>
              </a:rPr>
              <a:t>Proclamation, requested by the Minister, </a:t>
            </a:r>
            <a:r>
              <a:rPr lang="en-GB" sz="2000" dirty="0" smtClean="0">
                <a:latin typeface="Arial Narrow" pitchFamily="34" charset="0"/>
              </a:rPr>
              <a:t>covers the following </a:t>
            </a:r>
            <a:r>
              <a:rPr lang="en-GB" dirty="0" smtClean="0"/>
              <a:t>areas in the </a:t>
            </a:r>
            <a:r>
              <a:rPr lang="en-GB" b="1" dirty="0" smtClean="0"/>
              <a:t>land reform </a:t>
            </a:r>
            <a:r>
              <a:rPr lang="en-GB" dirty="0" smtClean="0"/>
              <a:t>programme :</a:t>
            </a:r>
            <a:endParaRPr lang="en-GB" sz="2000" dirty="0" smtClean="0">
              <a:latin typeface="Arial Narrow" pitchFamily="34" charset="0"/>
            </a:endParaRPr>
          </a:p>
          <a:p>
            <a:pPr lvl="1">
              <a:lnSpc>
                <a:spcPct val="100000"/>
              </a:lnSpc>
              <a:spcBef>
                <a:spcPts val="600"/>
              </a:spcBef>
              <a:spcAft>
                <a:spcPts val="0"/>
              </a:spcAft>
            </a:pPr>
            <a:r>
              <a:rPr lang="en-GB" sz="2000" dirty="0" smtClean="0">
                <a:latin typeface="Arial Narrow" pitchFamily="34" charset="0"/>
              </a:rPr>
              <a:t>Application for and award of grants and funds and the administration thereof in a manner that was contrary to legislation and guidelines, or fraudulent</a:t>
            </a:r>
            <a:endParaRPr lang="en-US" sz="2000" dirty="0" smtClean="0">
              <a:latin typeface="Arial Narrow" pitchFamily="34" charset="0"/>
            </a:endParaRPr>
          </a:p>
          <a:p>
            <a:pPr lvl="1">
              <a:lnSpc>
                <a:spcPct val="100000"/>
              </a:lnSpc>
              <a:spcBef>
                <a:spcPts val="600"/>
              </a:spcBef>
              <a:spcAft>
                <a:spcPts val="0"/>
              </a:spcAft>
            </a:pPr>
            <a:r>
              <a:rPr lang="en-GB" sz="2000" dirty="0" smtClean="0">
                <a:latin typeface="Arial Narrow" pitchFamily="34" charset="0"/>
              </a:rPr>
              <a:t>Irregular expenditure; fruitless and wasteful expenditure; and/or expenditure not due, owing and/or payable to </a:t>
            </a:r>
            <a:r>
              <a:rPr lang="en-GB" dirty="0" smtClean="0">
                <a:latin typeface="Arial Narrow" pitchFamily="34" charset="0"/>
              </a:rPr>
              <a:t>beneficiaries, consultants, and/or service providers</a:t>
            </a:r>
            <a:endParaRPr lang="en-US" dirty="0" smtClean="0">
              <a:latin typeface="Arial Narrow" pitchFamily="34" charset="0"/>
            </a:endParaRPr>
          </a:p>
          <a:p>
            <a:pPr>
              <a:lnSpc>
                <a:spcPct val="100000"/>
              </a:lnSpc>
              <a:spcBef>
                <a:spcPts val="600"/>
              </a:spcBef>
              <a:spcAft>
                <a:spcPts val="0"/>
              </a:spcAft>
            </a:pPr>
            <a:r>
              <a:rPr lang="en-US" sz="2000" dirty="0" smtClean="0">
                <a:latin typeface="Arial Narrow" pitchFamily="34" charset="0"/>
              </a:rPr>
              <a:t>SIU’s biggest ever data uplifting project, involving over 50 million printed documents being identified, catalogued, scanned and </a:t>
            </a:r>
            <a:r>
              <a:rPr lang="en-US" sz="2000" dirty="0" err="1" smtClean="0">
                <a:latin typeface="Arial Narrow" pitchFamily="34" charset="0"/>
              </a:rPr>
              <a:t>analysed</a:t>
            </a:r>
            <a:r>
              <a:rPr lang="en-US" sz="2000" dirty="0" smtClean="0">
                <a:latin typeface="Arial Narrow" pitchFamily="34" charset="0"/>
              </a:rPr>
              <a:t> </a:t>
            </a:r>
          </a:p>
          <a:p>
            <a:pPr>
              <a:lnSpc>
                <a:spcPct val="100000"/>
              </a:lnSpc>
              <a:spcBef>
                <a:spcPts val="600"/>
              </a:spcBef>
              <a:spcAft>
                <a:spcPts val="0"/>
              </a:spcAft>
            </a:pPr>
            <a:r>
              <a:rPr lang="en-US" dirty="0" smtClean="0"/>
              <a:t>Have already worked with Hawks and AFU to:</a:t>
            </a:r>
          </a:p>
          <a:p>
            <a:pPr lvl="1">
              <a:lnSpc>
                <a:spcPct val="100000"/>
              </a:lnSpc>
              <a:spcBef>
                <a:spcPts val="600"/>
              </a:spcBef>
              <a:spcAft>
                <a:spcPts val="0"/>
              </a:spcAft>
            </a:pPr>
            <a:r>
              <a:rPr lang="en-ZA" dirty="0" smtClean="0"/>
              <a:t>3 officials and a KZN businessman, on fraud and corruption charges relating to the irregular awarding and administration of land reform grants totalling R50m</a:t>
            </a:r>
          </a:p>
          <a:p>
            <a:pPr lvl="1">
              <a:lnSpc>
                <a:spcPct val="100000"/>
              </a:lnSpc>
              <a:spcBef>
                <a:spcPts val="600"/>
              </a:spcBef>
              <a:spcAft>
                <a:spcPts val="0"/>
              </a:spcAft>
            </a:pPr>
            <a:r>
              <a:rPr lang="en-US" dirty="0" smtClean="0"/>
              <a:t>AFU has frozen several </a:t>
            </a:r>
            <a:r>
              <a:rPr lang="en-ZA" dirty="0" smtClean="0"/>
              <a:t>KZN </a:t>
            </a:r>
            <a:r>
              <a:rPr lang="en-GB" dirty="0" smtClean="0"/>
              <a:t>farms and assets worth about R50m to date</a:t>
            </a:r>
          </a:p>
          <a:p>
            <a:pPr lvl="1">
              <a:lnSpc>
                <a:spcPct val="100000"/>
              </a:lnSpc>
              <a:spcBef>
                <a:spcPts val="600"/>
              </a:spcBef>
              <a:spcAft>
                <a:spcPts val="0"/>
              </a:spcAft>
            </a:pPr>
            <a:r>
              <a:rPr lang="en-ZA" dirty="0" smtClean="0"/>
              <a:t>Farms to the value of R36m already forfeited back to the state (this FY)</a:t>
            </a:r>
            <a:endParaRPr lang="en-GB" dirty="0" smtClean="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81200" y="6356350"/>
            <a:ext cx="55626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28</a:t>
            </a:fld>
            <a:endParaRPr lang="en-ZA" dirty="0"/>
          </a:p>
        </p:txBody>
      </p:sp>
      <p:sp>
        <p:nvSpPr>
          <p:cNvPr id="7" name="Title 6"/>
          <p:cNvSpPr>
            <a:spLocks noGrp="1"/>
          </p:cNvSpPr>
          <p:nvPr>
            <p:ph type="title"/>
          </p:nvPr>
        </p:nvSpPr>
        <p:spPr/>
        <p:txBody>
          <a:bodyPr/>
          <a:lstStyle/>
          <a:p>
            <a:pPr>
              <a:lnSpc>
                <a:spcPct val="100000"/>
              </a:lnSpc>
              <a:spcBef>
                <a:spcPts val="600"/>
              </a:spcBef>
              <a:spcAft>
                <a:spcPts val="0"/>
              </a:spcAft>
            </a:pPr>
            <a:r>
              <a:rPr lang="en-ZA" dirty="0" smtClean="0"/>
              <a:t>Operations</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spcBef>
                <a:spcPts val="600"/>
              </a:spcBef>
              <a:spcAft>
                <a:spcPts val="0"/>
              </a:spcAft>
            </a:pPr>
            <a:r>
              <a:rPr lang="en-ZA" dirty="0" smtClean="0"/>
              <a:t>Operations </a:t>
            </a:r>
            <a:endParaRPr lang="en-GB" dirty="0"/>
          </a:p>
        </p:txBody>
      </p:sp>
      <p:sp>
        <p:nvSpPr>
          <p:cNvPr id="3" name="Content Placeholder 2"/>
          <p:cNvSpPr>
            <a:spLocks noGrp="1"/>
          </p:cNvSpPr>
          <p:nvPr>
            <p:ph idx="1"/>
          </p:nvPr>
        </p:nvSpPr>
        <p:spPr/>
        <p:txBody>
          <a:bodyPr/>
          <a:lstStyle/>
          <a:p>
            <a:pPr>
              <a:lnSpc>
                <a:spcPct val="100000"/>
              </a:lnSpc>
              <a:spcBef>
                <a:spcPts val="600"/>
              </a:spcBef>
              <a:spcAft>
                <a:spcPts val="0"/>
              </a:spcAft>
              <a:buNone/>
            </a:pPr>
            <a:r>
              <a:rPr lang="en-US" sz="2400" b="1" dirty="0" smtClean="0"/>
              <a:t>Department of Human Settlements</a:t>
            </a:r>
          </a:p>
          <a:p>
            <a:pPr>
              <a:lnSpc>
                <a:spcPct val="100000"/>
              </a:lnSpc>
              <a:spcBef>
                <a:spcPts val="600"/>
              </a:spcBef>
              <a:spcAft>
                <a:spcPts val="0"/>
              </a:spcAft>
            </a:pPr>
            <a:r>
              <a:rPr lang="en-US" dirty="0" smtClean="0"/>
              <a:t>One of SIU’s longest running projects in cooperation with the National Department. </a:t>
            </a:r>
          </a:p>
          <a:p>
            <a:pPr>
              <a:lnSpc>
                <a:spcPct val="100000"/>
              </a:lnSpc>
              <a:spcBef>
                <a:spcPts val="600"/>
              </a:spcBef>
              <a:spcAft>
                <a:spcPts val="0"/>
              </a:spcAft>
            </a:pPr>
            <a:r>
              <a:rPr lang="en-US" dirty="0" smtClean="0"/>
              <a:t>New focus is on construction contracts</a:t>
            </a:r>
          </a:p>
          <a:p>
            <a:pPr>
              <a:lnSpc>
                <a:spcPct val="100000"/>
              </a:lnSpc>
              <a:spcBef>
                <a:spcPts val="600"/>
              </a:spcBef>
              <a:spcAft>
                <a:spcPts val="0"/>
              </a:spcAft>
            </a:pPr>
            <a:r>
              <a:rPr lang="en-US" dirty="0" smtClean="0"/>
              <a:t>A review of the Housing Subsidy System indicated at least 50% of all projects are problematic in some way. Contractors paid for building houses which may</a:t>
            </a:r>
          </a:p>
          <a:p>
            <a:pPr lvl="1">
              <a:lnSpc>
                <a:spcPct val="100000"/>
              </a:lnSpc>
              <a:spcBef>
                <a:spcPts val="600"/>
              </a:spcBef>
              <a:spcAft>
                <a:spcPts val="0"/>
              </a:spcAft>
            </a:pPr>
            <a:r>
              <a:rPr lang="en-US" dirty="0" smtClean="0"/>
              <a:t>Not exist at all</a:t>
            </a:r>
          </a:p>
          <a:p>
            <a:pPr lvl="1">
              <a:lnSpc>
                <a:spcPct val="100000"/>
              </a:lnSpc>
              <a:spcBef>
                <a:spcPts val="600"/>
              </a:spcBef>
              <a:spcAft>
                <a:spcPts val="0"/>
              </a:spcAft>
            </a:pPr>
            <a:r>
              <a:rPr lang="en-US" dirty="0" smtClean="0"/>
              <a:t>Be extensively incomplete</a:t>
            </a:r>
          </a:p>
          <a:p>
            <a:pPr lvl="1">
              <a:lnSpc>
                <a:spcPct val="100000"/>
              </a:lnSpc>
              <a:spcBef>
                <a:spcPts val="600"/>
              </a:spcBef>
              <a:spcAft>
                <a:spcPts val="0"/>
              </a:spcAft>
            </a:pPr>
            <a:r>
              <a:rPr lang="en-US" dirty="0" smtClean="0"/>
              <a:t>Be seriously defective</a:t>
            </a:r>
          </a:p>
          <a:p>
            <a:pPr lvl="1">
              <a:lnSpc>
                <a:spcPct val="100000"/>
              </a:lnSpc>
              <a:spcBef>
                <a:spcPts val="600"/>
              </a:spcBef>
              <a:spcAft>
                <a:spcPts val="0"/>
              </a:spcAft>
            </a:pPr>
            <a:r>
              <a:rPr lang="en-US" dirty="0" smtClean="0"/>
              <a:t>Not correspond to the numbers agreed to (paid for building more houses than was the case)</a:t>
            </a:r>
          </a:p>
          <a:p>
            <a:pPr>
              <a:lnSpc>
                <a:spcPct val="100000"/>
              </a:lnSpc>
              <a:spcBef>
                <a:spcPts val="600"/>
              </a:spcBef>
              <a:spcAft>
                <a:spcPts val="0"/>
              </a:spcAft>
            </a:pPr>
            <a:r>
              <a:rPr lang="en-US" dirty="0" smtClean="0"/>
              <a:t>Currently focus on 20 projects for 2010/11 drawn from all provinces, identified in cooperation with Department </a:t>
            </a:r>
          </a:p>
          <a:p>
            <a:pPr lvl="1">
              <a:spcAft>
                <a:spcPts val="0"/>
              </a:spcAft>
            </a:pPr>
            <a:r>
              <a:rPr lang="en-US" dirty="0" smtClean="0"/>
              <a:t>7 additional projects identified for 2011/2012 </a:t>
            </a:r>
          </a:p>
          <a:p>
            <a:pPr>
              <a:lnSpc>
                <a:spcPct val="100000"/>
              </a:lnSpc>
              <a:spcBef>
                <a:spcPts val="600"/>
              </a:spcBef>
              <a:spcAft>
                <a:spcPts val="0"/>
              </a:spcAft>
            </a:pPr>
            <a:r>
              <a:rPr lang="en-US" dirty="0" smtClean="0"/>
              <a:t>Total value of contracts under investigation is over R2 billion</a:t>
            </a:r>
          </a:p>
          <a:p>
            <a:pPr>
              <a:lnSpc>
                <a:spcPct val="100000"/>
              </a:lnSpc>
              <a:spcBef>
                <a:spcPts val="600"/>
              </a:spcBef>
              <a:spcAft>
                <a:spcPts val="0"/>
              </a:spcAft>
            </a:pPr>
            <a:endParaRPr lang="en-GB"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828800" y="6356350"/>
            <a:ext cx="5638800" cy="365125"/>
          </a:xfrm>
        </p:spPr>
        <p:txBody>
          <a:bodyPr/>
          <a:lstStyle/>
          <a:p>
            <a:pPr>
              <a:defRPr/>
            </a:pPr>
            <a:r>
              <a:rPr lang="en-GB" smtClean="0"/>
              <a:t>SIU presentation to PC on Justice and Constitutional Development</a:t>
            </a:r>
            <a:endParaRPr lang="en-ZA"/>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29</a:t>
            </a:fld>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219200"/>
            <a:ext cx="8229600" cy="5334000"/>
          </a:xfrm>
        </p:spPr>
        <p:txBody>
          <a:bodyPr/>
          <a:lstStyle/>
          <a:p>
            <a:pPr eaLnBrk="1" hangingPunct="1">
              <a:lnSpc>
                <a:spcPct val="100000"/>
              </a:lnSpc>
              <a:spcBef>
                <a:spcPts val="600"/>
              </a:spcBef>
              <a:spcAft>
                <a:spcPts val="0"/>
              </a:spcAft>
            </a:pPr>
            <a:r>
              <a:rPr lang="en-GB" b="1" dirty="0" smtClean="0">
                <a:latin typeface="Arial Narrow" pitchFamily="34" charset="0"/>
              </a:rPr>
              <a:t>Started out:</a:t>
            </a:r>
            <a:r>
              <a:rPr lang="en-GB" dirty="0" smtClean="0">
                <a:latin typeface="Arial Narrow" pitchFamily="34" charset="0"/>
              </a:rPr>
              <a:t> Heath Commission of Enquiry, 1995</a:t>
            </a:r>
          </a:p>
          <a:p>
            <a:pPr eaLnBrk="1" hangingPunct="1">
              <a:lnSpc>
                <a:spcPct val="100000"/>
              </a:lnSpc>
              <a:spcBef>
                <a:spcPts val="600"/>
              </a:spcBef>
              <a:spcAft>
                <a:spcPts val="0"/>
              </a:spcAft>
            </a:pPr>
            <a:r>
              <a:rPr lang="en-US" b="1" dirty="0" smtClean="0">
                <a:latin typeface="Arial Narrow" pitchFamily="34" charset="0"/>
              </a:rPr>
              <a:t>Established: </a:t>
            </a:r>
            <a:r>
              <a:rPr lang="en-US" dirty="0" smtClean="0">
                <a:latin typeface="Arial Narrow" pitchFamily="34" charset="0"/>
              </a:rPr>
              <a:t>in terms of the </a:t>
            </a:r>
            <a:r>
              <a:rPr lang="en-US" dirty="0" smtClean="0"/>
              <a:t>Special Investigating Unit (</a:t>
            </a:r>
            <a:r>
              <a:rPr lang="en-US" dirty="0" smtClean="0">
                <a:latin typeface="Arial Narrow" pitchFamily="34" charset="0"/>
              </a:rPr>
              <a:t>SIU) Act 74 of 1996 </a:t>
            </a:r>
          </a:p>
          <a:p>
            <a:pPr lvl="1" eaLnBrk="1" hangingPunct="1">
              <a:lnSpc>
                <a:spcPct val="100000"/>
              </a:lnSpc>
              <a:spcBef>
                <a:spcPts val="600"/>
              </a:spcBef>
              <a:spcAft>
                <a:spcPts val="0"/>
              </a:spcAft>
            </a:pPr>
            <a:r>
              <a:rPr lang="en-US" dirty="0" smtClean="0">
                <a:latin typeface="Arial Narrow" pitchFamily="34" charset="0"/>
              </a:rPr>
              <a:t>still function much like commission of enquiry </a:t>
            </a:r>
          </a:p>
          <a:p>
            <a:pPr lvl="1" eaLnBrk="1" hangingPunct="1">
              <a:lnSpc>
                <a:spcPct val="100000"/>
              </a:lnSpc>
              <a:spcBef>
                <a:spcPts val="600"/>
              </a:spcBef>
              <a:spcAft>
                <a:spcPts val="0"/>
              </a:spcAft>
            </a:pPr>
            <a:r>
              <a:rPr lang="en-US" dirty="0" smtClean="0">
                <a:latin typeface="Arial Narrow" pitchFamily="34" charset="0"/>
              </a:rPr>
              <a:t>current SIU established by Proclamation R118</a:t>
            </a:r>
            <a:r>
              <a:rPr lang="en-US" dirty="0" smtClean="0">
                <a:solidFill>
                  <a:srgbClr val="FF0000"/>
                </a:solidFill>
                <a:latin typeface="Arial Narrow" pitchFamily="34" charset="0"/>
              </a:rPr>
              <a:t> </a:t>
            </a:r>
            <a:r>
              <a:rPr lang="en-US" dirty="0" smtClean="0">
                <a:latin typeface="Arial Narrow" pitchFamily="34" charset="0"/>
              </a:rPr>
              <a:t>of 2001</a:t>
            </a:r>
          </a:p>
          <a:p>
            <a:pPr eaLnBrk="1" hangingPunct="1">
              <a:lnSpc>
                <a:spcPct val="100000"/>
              </a:lnSpc>
              <a:spcBef>
                <a:spcPts val="600"/>
              </a:spcBef>
              <a:spcAft>
                <a:spcPts val="0"/>
              </a:spcAft>
            </a:pPr>
            <a:r>
              <a:rPr lang="en-ZA" b="1" dirty="0" smtClean="0">
                <a:latin typeface="Arial Narrow" pitchFamily="34" charset="0"/>
              </a:rPr>
              <a:t>Investigations mandated: </a:t>
            </a:r>
            <a:r>
              <a:rPr lang="en-ZA" dirty="0" smtClean="0">
                <a:latin typeface="Arial Narrow" pitchFamily="34" charset="0"/>
              </a:rPr>
              <a:t>by a Proclamation from President</a:t>
            </a:r>
            <a:endParaRPr lang="en-GB" b="1" dirty="0" smtClean="0">
              <a:latin typeface="Arial Narrow" pitchFamily="34" charset="0"/>
            </a:endParaRPr>
          </a:p>
          <a:p>
            <a:pPr eaLnBrk="1" hangingPunct="1">
              <a:lnSpc>
                <a:spcPct val="100000"/>
              </a:lnSpc>
              <a:spcBef>
                <a:spcPts val="600"/>
              </a:spcBef>
              <a:spcAft>
                <a:spcPts val="0"/>
              </a:spcAft>
            </a:pPr>
            <a:r>
              <a:rPr lang="en-ZA" b="1" dirty="0" smtClean="0">
                <a:latin typeface="Arial Narrow" pitchFamily="34" charset="0"/>
              </a:rPr>
              <a:t>Powers:</a:t>
            </a:r>
            <a:r>
              <a:rPr lang="en-ZA" dirty="0" smtClean="0">
                <a:latin typeface="Arial Narrow" pitchFamily="34" charset="0"/>
              </a:rPr>
              <a:t>  (similar to commission of enquiry)</a:t>
            </a:r>
          </a:p>
          <a:p>
            <a:pPr lvl="1" eaLnBrk="1" hangingPunct="1">
              <a:lnSpc>
                <a:spcPct val="100000"/>
              </a:lnSpc>
              <a:spcBef>
                <a:spcPts val="600"/>
              </a:spcBef>
              <a:spcAft>
                <a:spcPts val="0"/>
              </a:spcAft>
            </a:pPr>
            <a:r>
              <a:rPr lang="en-ZA" dirty="0" smtClean="0">
                <a:latin typeface="Arial Narrow" pitchFamily="34" charset="0"/>
              </a:rPr>
              <a:t>subpoena, search and seizure, interrogate witnesses under oath </a:t>
            </a:r>
          </a:p>
          <a:p>
            <a:pPr lvl="1" eaLnBrk="1" hangingPunct="1">
              <a:lnSpc>
                <a:spcPct val="100000"/>
              </a:lnSpc>
              <a:spcBef>
                <a:spcPts val="600"/>
              </a:spcBef>
              <a:spcAft>
                <a:spcPts val="0"/>
              </a:spcAft>
            </a:pPr>
            <a:r>
              <a:rPr lang="en-ZA" dirty="0" smtClean="0"/>
              <a:t>i</a:t>
            </a:r>
            <a:r>
              <a:rPr lang="en-ZA" dirty="0" smtClean="0">
                <a:latin typeface="Arial Narrow" pitchFamily="34" charset="0"/>
              </a:rPr>
              <a:t>nnovation: power to use institute civil litigation to recover monies lost</a:t>
            </a:r>
          </a:p>
          <a:p>
            <a:pPr lvl="1" eaLnBrk="1" hangingPunct="1">
              <a:lnSpc>
                <a:spcPct val="100000"/>
              </a:lnSpc>
              <a:spcBef>
                <a:spcPts val="600"/>
              </a:spcBef>
              <a:spcAft>
                <a:spcPts val="0"/>
              </a:spcAft>
            </a:pPr>
            <a:r>
              <a:rPr lang="en-ZA" b="1" u="sng" dirty="0" smtClean="0">
                <a:latin typeface="Arial Narrow" pitchFamily="34" charset="0"/>
              </a:rPr>
              <a:t>not</a:t>
            </a:r>
            <a:r>
              <a:rPr lang="en-ZA" dirty="0" smtClean="0">
                <a:latin typeface="Arial Narrow" pitchFamily="34" charset="0"/>
              </a:rPr>
              <a:t> power of arrest, prosecution – can assist and facilitate </a:t>
            </a:r>
          </a:p>
          <a:p>
            <a:pPr lvl="1" eaLnBrk="1" hangingPunct="1">
              <a:lnSpc>
                <a:spcPct val="100000"/>
              </a:lnSpc>
              <a:spcBef>
                <a:spcPts val="600"/>
              </a:spcBef>
              <a:spcAft>
                <a:spcPts val="0"/>
              </a:spcAft>
            </a:pPr>
            <a:r>
              <a:rPr lang="en-ZA" b="1" u="sng" dirty="0" smtClean="0">
                <a:latin typeface="Arial Narrow" pitchFamily="34" charset="0"/>
              </a:rPr>
              <a:t>not</a:t>
            </a:r>
            <a:r>
              <a:rPr lang="en-ZA" dirty="0" smtClean="0">
                <a:latin typeface="Arial Narrow" pitchFamily="34" charset="0"/>
              </a:rPr>
              <a:t> power to take disciplinary action – recommend and assist </a:t>
            </a:r>
          </a:p>
          <a:p>
            <a:pPr marL="742950" lvl="2" indent="-342900" eaLnBrk="1" hangingPunct="1">
              <a:lnSpc>
                <a:spcPct val="100000"/>
              </a:lnSpc>
              <a:spcBef>
                <a:spcPts val="600"/>
              </a:spcBef>
              <a:spcAft>
                <a:spcPts val="0"/>
              </a:spcAft>
            </a:pPr>
            <a:r>
              <a:rPr lang="en-US" dirty="0" smtClean="0">
                <a:latin typeface="Arial Narrow" pitchFamily="34" charset="0"/>
              </a:rPr>
              <a:t>separate from law enforcement agencies but work closely together</a:t>
            </a:r>
          </a:p>
          <a:p>
            <a:pPr eaLnBrk="1" hangingPunct="1">
              <a:lnSpc>
                <a:spcPct val="100000"/>
              </a:lnSpc>
              <a:spcBef>
                <a:spcPts val="600"/>
              </a:spcBef>
              <a:spcAft>
                <a:spcPts val="0"/>
              </a:spcAft>
            </a:pPr>
            <a:r>
              <a:rPr lang="en-GB" b="1" dirty="0" smtClean="0">
                <a:latin typeface="Arial Narrow" pitchFamily="34" charset="0"/>
              </a:rPr>
              <a:t>Major functions:</a:t>
            </a:r>
          </a:p>
          <a:p>
            <a:pPr lvl="1" eaLnBrk="1" hangingPunct="1">
              <a:lnSpc>
                <a:spcPct val="100000"/>
              </a:lnSpc>
              <a:spcBef>
                <a:spcPts val="600"/>
              </a:spcBef>
              <a:spcAft>
                <a:spcPts val="0"/>
              </a:spcAft>
            </a:pPr>
            <a:r>
              <a:rPr lang="en-GB" dirty="0" smtClean="0">
                <a:latin typeface="Arial Narrow" pitchFamily="34" charset="0"/>
              </a:rPr>
              <a:t>investigate corruption and maladministration (ie not just crime)</a:t>
            </a:r>
          </a:p>
          <a:p>
            <a:pPr lvl="1" eaLnBrk="1" hangingPunct="1">
              <a:lnSpc>
                <a:spcPct val="100000"/>
              </a:lnSpc>
              <a:spcBef>
                <a:spcPts val="600"/>
              </a:spcBef>
              <a:spcAft>
                <a:spcPts val="0"/>
              </a:spcAft>
            </a:pPr>
            <a:r>
              <a:rPr lang="en-GB" dirty="0" smtClean="0">
                <a:latin typeface="Arial Narrow" pitchFamily="34" charset="0"/>
              </a:rPr>
              <a:t>institute civil legal action to correct any wrongdoing</a:t>
            </a:r>
          </a:p>
          <a:p>
            <a:pPr lvl="1" eaLnBrk="1" hangingPunct="1">
              <a:lnSpc>
                <a:spcPct val="100000"/>
              </a:lnSpc>
              <a:spcBef>
                <a:spcPts val="600"/>
              </a:spcBef>
              <a:spcAft>
                <a:spcPts val="0"/>
              </a:spcAft>
            </a:pPr>
            <a:endParaRPr lang="en-ZA" dirty="0" smtClean="0">
              <a:latin typeface="Arial Narrow" pitchFamily="34" charset="0"/>
            </a:endParaRPr>
          </a:p>
        </p:txBody>
      </p:sp>
      <p:sp>
        <p:nvSpPr>
          <p:cNvPr id="5" name="Slide Number Placeholder 4"/>
          <p:cNvSpPr>
            <a:spLocks noGrp="1"/>
          </p:cNvSpPr>
          <p:nvPr>
            <p:ph type="sldNum" sz="quarter" idx="12"/>
          </p:nvPr>
        </p:nvSpPr>
        <p:spPr/>
        <p:txBody>
          <a:bodyPr/>
          <a:lstStyle/>
          <a:p>
            <a:pPr>
              <a:defRPr/>
            </a:pPr>
            <a:fld id="{4FED8B95-4224-44BF-9EF9-613CABC1D07C}" type="slidenum">
              <a:rPr lang="en-ZA" smtClean="0">
                <a:solidFill>
                  <a:schemeClr val="tx1"/>
                </a:solidFill>
              </a:rPr>
              <a:pPr>
                <a:defRPr/>
              </a:pPr>
              <a:t>3</a:t>
            </a:fld>
            <a:endParaRPr lang="en-ZA" dirty="0">
              <a:solidFill>
                <a:schemeClr val="tx1"/>
              </a:solidFill>
            </a:endParaRPr>
          </a:p>
        </p:txBody>
      </p:sp>
      <p:sp>
        <p:nvSpPr>
          <p:cNvPr id="7" name="Content Placeholder 6"/>
          <p:cNvSpPr>
            <a:spLocks noGrp="1"/>
          </p:cNvSpPr>
          <p:nvPr>
            <p:ph idx="13"/>
          </p:nvPr>
        </p:nvSpPr>
        <p:spPr/>
        <p:txBody>
          <a:bodyPr/>
          <a:lstStyle/>
          <a:p>
            <a:pPr>
              <a:lnSpc>
                <a:spcPct val="100000"/>
              </a:lnSpc>
              <a:spcBef>
                <a:spcPts val="600"/>
              </a:spcBef>
              <a:spcAft>
                <a:spcPts val="0"/>
              </a:spcAft>
            </a:pPr>
            <a:r>
              <a:rPr lang="en-ZA" dirty="0" smtClean="0">
                <a:latin typeface="Arial Narrow" pitchFamily="34" charset="0"/>
              </a:rPr>
              <a:t>SIU mandate and legal scope</a:t>
            </a:r>
            <a:endParaRPr lang="en-GB" dirty="0">
              <a:latin typeface="Arial Narrow"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spcBef>
                <a:spcPts val="600"/>
              </a:spcBef>
              <a:spcAft>
                <a:spcPts val="0"/>
              </a:spcAft>
            </a:pPr>
            <a:r>
              <a:rPr lang="en-ZA" dirty="0" smtClean="0"/>
              <a:t>Operations </a:t>
            </a:r>
            <a:endParaRPr lang="en-GB" dirty="0"/>
          </a:p>
        </p:txBody>
      </p:sp>
      <p:sp>
        <p:nvSpPr>
          <p:cNvPr id="3" name="Content Placeholder 2"/>
          <p:cNvSpPr>
            <a:spLocks noGrp="1"/>
          </p:cNvSpPr>
          <p:nvPr>
            <p:ph idx="1"/>
          </p:nvPr>
        </p:nvSpPr>
        <p:spPr/>
        <p:txBody>
          <a:bodyPr/>
          <a:lstStyle/>
          <a:p>
            <a:pPr>
              <a:lnSpc>
                <a:spcPct val="100000"/>
              </a:lnSpc>
              <a:spcBef>
                <a:spcPts val="600"/>
              </a:spcBef>
              <a:spcAft>
                <a:spcPts val="0"/>
              </a:spcAft>
              <a:buNone/>
            </a:pPr>
            <a:r>
              <a:rPr lang="en-US" sz="2400" b="1" dirty="0" smtClean="0"/>
              <a:t>Department of Social Development / SASSA </a:t>
            </a:r>
          </a:p>
          <a:p>
            <a:pPr>
              <a:lnSpc>
                <a:spcPct val="100000"/>
              </a:lnSpc>
              <a:spcBef>
                <a:spcPts val="600"/>
              </a:spcBef>
              <a:spcAft>
                <a:spcPts val="0"/>
              </a:spcAft>
            </a:pPr>
            <a:r>
              <a:rPr lang="en-US" dirty="0" smtClean="0"/>
              <a:t>One of SIU’s most consistently productive investigation</a:t>
            </a:r>
          </a:p>
          <a:p>
            <a:pPr>
              <a:lnSpc>
                <a:spcPct val="100000"/>
              </a:lnSpc>
              <a:spcBef>
                <a:spcPts val="600"/>
              </a:spcBef>
              <a:spcAft>
                <a:spcPts val="0"/>
              </a:spcAft>
            </a:pPr>
            <a:r>
              <a:rPr lang="en-US" dirty="0" smtClean="0"/>
              <a:t>Headline statistics from June 2005 – February 2011</a:t>
            </a:r>
          </a:p>
          <a:p>
            <a:pPr>
              <a:spcBef>
                <a:spcPts val="600"/>
              </a:spcBef>
              <a:spcAft>
                <a:spcPts val="0"/>
              </a:spcAft>
            </a:pPr>
            <a:r>
              <a:rPr lang="en-US" dirty="0" smtClean="0"/>
              <a:t>Beneficiary files collected 		85 315</a:t>
            </a:r>
          </a:p>
          <a:p>
            <a:pPr>
              <a:spcBef>
                <a:spcPts val="600"/>
              </a:spcBef>
              <a:spcAft>
                <a:spcPts val="0"/>
              </a:spcAft>
            </a:pPr>
            <a:r>
              <a:rPr lang="en-US" dirty="0" smtClean="0"/>
              <a:t>Cases brought before court 	17 729</a:t>
            </a:r>
          </a:p>
          <a:p>
            <a:pPr>
              <a:spcAft>
                <a:spcPts val="0"/>
              </a:spcAft>
            </a:pPr>
            <a:r>
              <a:rPr lang="en-US" dirty="0" smtClean="0"/>
              <a:t>Court cases </a:t>
            </a:r>
            <a:r>
              <a:rPr lang="en-US" dirty="0" err="1" smtClean="0"/>
              <a:t>finalised</a:t>
            </a:r>
            <a:r>
              <a:rPr lang="en-US" dirty="0" smtClean="0"/>
              <a:t> 		16 623</a:t>
            </a:r>
          </a:p>
          <a:p>
            <a:pPr>
              <a:spcAft>
                <a:spcPts val="0"/>
              </a:spcAft>
            </a:pPr>
            <a:r>
              <a:rPr lang="en-US" dirty="0" smtClean="0"/>
              <a:t>Convictions obtained 		15 281</a:t>
            </a:r>
          </a:p>
          <a:p>
            <a:pPr>
              <a:spcBef>
                <a:spcPts val="600"/>
              </a:spcBef>
              <a:spcAft>
                <a:spcPts val="0"/>
              </a:spcAft>
            </a:pPr>
            <a:r>
              <a:rPr lang="en-US" dirty="0" smtClean="0"/>
              <a:t>Total </a:t>
            </a:r>
            <a:r>
              <a:rPr lang="en-US" dirty="0" err="1" smtClean="0"/>
              <a:t>AoDs</a:t>
            </a:r>
            <a:r>
              <a:rPr lang="en-US" dirty="0" smtClean="0"/>
              <a:t> signed 		40 146</a:t>
            </a:r>
          </a:p>
          <a:p>
            <a:pPr>
              <a:spcBef>
                <a:spcPts val="600"/>
              </a:spcBef>
              <a:spcAft>
                <a:spcPts val="0"/>
              </a:spcAft>
            </a:pPr>
            <a:r>
              <a:rPr lang="en-US" dirty="0" smtClean="0"/>
              <a:t>Total value of </a:t>
            </a:r>
            <a:r>
              <a:rPr lang="en-US" dirty="0" err="1" smtClean="0"/>
              <a:t>AoDs</a:t>
            </a:r>
            <a:r>
              <a:rPr lang="en-US" dirty="0" smtClean="0"/>
              <a:t> signed 	R244 million</a:t>
            </a:r>
          </a:p>
          <a:p>
            <a:pPr>
              <a:spcBef>
                <a:spcPts val="600"/>
              </a:spcBef>
              <a:spcAft>
                <a:spcPts val="0"/>
              </a:spcAft>
            </a:pPr>
            <a:r>
              <a:rPr lang="en-US" dirty="0" smtClean="0"/>
              <a:t>Savings on cancelled grants 	R898 million</a:t>
            </a:r>
          </a:p>
          <a:p>
            <a:pPr>
              <a:lnSpc>
                <a:spcPct val="100000"/>
              </a:lnSpc>
              <a:spcBef>
                <a:spcPts val="600"/>
              </a:spcBef>
              <a:spcAft>
                <a:spcPts val="0"/>
              </a:spcAft>
            </a:pPr>
            <a:r>
              <a:rPr lang="en-US" dirty="0" smtClean="0"/>
              <a:t>Will no longer continue in this form, as result of a request by and lack of funds from the Department and SASSA.</a:t>
            </a:r>
          </a:p>
          <a:p>
            <a:pPr>
              <a:lnSpc>
                <a:spcPct val="100000"/>
              </a:lnSpc>
              <a:spcBef>
                <a:spcPts val="600"/>
              </a:spcBef>
              <a:spcAft>
                <a:spcPts val="0"/>
              </a:spcAft>
            </a:pPr>
            <a:endParaRPr lang="en-GB"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05000" y="6356350"/>
            <a:ext cx="58674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30</a:t>
            </a:fld>
            <a:endParaRPr lang="en-Z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6629400" cy="762000"/>
          </a:xfrm>
        </p:spPr>
        <p:txBody>
          <a:bodyPr/>
          <a:lstStyle/>
          <a:p>
            <a:pPr>
              <a:lnSpc>
                <a:spcPct val="100000"/>
              </a:lnSpc>
              <a:spcBef>
                <a:spcPts val="600"/>
              </a:spcBef>
              <a:spcAft>
                <a:spcPts val="0"/>
              </a:spcAft>
            </a:pPr>
            <a:r>
              <a:rPr lang="en-ZA" sz="2400" dirty="0" smtClean="0"/>
              <a:t>C</a:t>
            </a:r>
            <a:r>
              <a:rPr lang="en-ZA" sz="2400" b="1" dirty="0" smtClean="0">
                <a:latin typeface="Arial Narrow" pitchFamily="34" charset="0"/>
              </a:rPr>
              <a:t>hallenges in dealing better with corruption</a:t>
            </a:r>
            <a:endParaRPr lang="en-ZA" sz="2400" b="1" dirty="0">
              <a:latin typeface="Arial Narrow" pitchFamily="34" charset="0"/>
            </a:endParaRPr>
          </a:p>
        </p:txBody>
      </p:sp>
      <p:sp>
        <p:nvSpPr>
          <p:cNvPr id="3" name="Content Placeholder 2"/>
          <p:cNvSpPr>
            <a:spLocks noGrp="1"/>
          </p:cNvSpPr>
          <p:nvPr>
            <p:ph idx="1"/>
          </p:nvPr>
        </p:nvSpPr>
        <p:spPr/>
        <p:txBody>
          <a:bodyPr/>
          <a:lstStyle/>
          <a:p>
            <a:pPr>
              <a:lnSpc>
                <a:spcPct val="100000"/>
              </a:lnSpc>
              <a:spcBef>
                <a:spcPts val="600"/>
              </a:spcBef>
              <a:spcAft>
                <a:spcPts val="0"/>
              </a:spcAft>
            </a:pPr>
            <a:r>
              <a:rPr lang="en-ZA" sz="2000" dirty="0" smtClean="0">
                <a:latin typeface="Arial Narrow" pitchFamily="34" charset="0"/>
              </a:rPr>
              <a:t>PFMA </a:t>
            </a:r>
            <a:r>
              <a:rPr lang="en-ZA" dirty="0" smtClean="0"/>
              <a:t>and </a:t>
            </a:r>
            <a:r>
              <a:rPr lang="en-ZA" dirty="0" smtClean="0">
                <a:latin typeface="Arial Narrow" pitchFamily="34" charset="0"/>
              </a:rPr>
              <a:t>powers of Accounting Officers </a:t>
            </a:r>
          </a:p>
          <a:p>
            <a:pPr lvl="1">
              <a:spcAft>
                <a:spcPts val="0"/>
              </a:spcAft>
            </a:pPr>
            <a:r>
              <a:rPr lang="en-ZA" dirty="0" smtClean="0">
                <a:latin typeface="Arial Narrow" pitchFamily="34" charset="0"/>
              </a:rPr>
              <a:t>control over investigation, disciplinary action, civil </a:t>
            </a:r>
            <a:r>
              <a:rPr lang="en-ZA" dirty="0" smtClean="0"/>
              <a:t>l</a:t>
            </a:r>
            <a:r>
              <a:rPr lang="en-ZA" dirty="0" smtClean="0">
                <a:latin typeface="Arial Narrow" pitchFamily="34" charset="0"/>
              </a:rPr>
              <a:t>itigation</a:t>
            </a:r>
            <a:r>
              <a:rPr lang="en-ZA" dirty="0" smtClean="0"/>
              <a:t>, r</a:t>
            </a:r>
            <a:r>
              <a:rPr lang="en-ZA" dirty="0" smtClean="0">
                <a:latin typeface="Arial Narrow" pitchFamily="34" charset="0"/>
              </a:rPr>
              <a:t>eferral for criminal action, r</a:t>
            </a:r>
            <a:r>
              <a:rPr lang="en-ZA" dirty="0" smtClean="0"/>
              <a:t>ecommendations not implemented</a:t>
            </a:r>
          </a:p>
          <a:p>
            <a:pPr>
              <a:spcBef>
                <a:spcPts val="600"/>
              </a:spcBef>
              <a:spcAft>
                <a:spcPts val="0"/>
              </a:spcAft>
            </a:pPr>
            <a:r>
              <a:rPr lang="en-ZA" dirty="0" smtClean="0">
                <a:latin typeface="Arial Narrow" pitchFamily="34" charset="0"/>
              </a:rPr>
              <a:t>Another is the need for better </a:t>
            </a:r>
            <a:r>
              <a:rPr lang="en-ZA" dirty="0" smtClean="0"/>
              <a:t>coordination of the many new initiatives</a:t>
            </a:r>
            <a:endParaRPr lang="en-ZA" dirty="0" smtClean="0">
              <a:latin typeface="Arial Narrow" pitchFamily="34" charset="0"/>
            </a:endParaRPr>
          </a:p>
          <a:p>
            <a:pPr>
              <a:lnSpc>
                <a:spcPct val="100000"/>
              </a:lnSpc>
              <a:spcBef>
                <a:spcPts val="600"/>
              </a:spcBef>
              <a:spcAft>
                <a:spcPts val="0"/>
              </a:spcAft>
            </a:pPr>
            <a:r>
              <a:rPr lang="en-ZA" dirty="0" smtClean="0"/>
              <a:t>Response to the </a:t>
            </a:r>
            <a:r>
              <a:rPr lang="en-ZA" b="1" i="1" dirty="0" err="1" smtClean="0"/>
              <a:t>Glenister</a:t>
            </a:r>
            <a:r>
              <a:rPr lang="en-ZA" dirty="0" smtClean="0"/>
              <a:t> judgement</a:t>
            </a:r>
          </a:p>
          <a:p>
            <a:pPr lvl="1">
              <a:lnSpc>
                <a:spcPct val="100000"/>
              </a:lnSpc>
              <a:spcBef>
                <a:spcPts val="600"/>
              </a:spcBef>
              <a:spcAft>
                <a:spcPts val="0"/>
              </a:spcAft>
            </a:pPr>
            <a:r>
              <a:rPr lang="en-ZA" dirty="0" smtClean="0"/>
              <a:t>Ensure SA compliance with the UN Convention Against Corruption including the establishment of dedicated agency with sufficient safeguards around independence  </a:t>
            </a:r>
          </a:p>
          <a:p>
            <a:pPr lvl="1">
              <a:lnSpc>
                <a:spcPct val="100000"/>
              </a:lnSpc>
              <a:spcBef>
                <a:spcPts val="600"/>
              </a:spcBef>
              <a:spcAft>
                <a:spcPts val="0"/>
              </a:spcAft>
            </a:pPr>
            <a:r>
              <a:rPr lang="en-ZA" dirty="0" smtClean="0"/>
              <a:t>Need to locate appropriate over-all accountability for a consolidated assault against corruption including prevention and enforcement efforts</a:t>
            </a:r>
          </a:p>
          <a:p>
            <a:pPr>
              <a:lnSpc>
                <a:spcPct val="100000"/>
              </a:lnSpc>
              <a:spcBef>
                <a:spcPts val="600"/>
              </a:spcBef>
              <a:spcAft>
                <a:spcPts val="0"/>
              </a:spcAft>
            </a:pPr>
            <a:r>
              <a:rPr lang="en-ZA" dirty="0" smtClean="0"/>
              <a:t>Amendments to SIU Act – in Judicial Matters Amendment Act</a:t>
            </a:r>
          </a:p>
          <a:p>
            <a:pPr lvl="1">
              <a:lnSpc>
                <a:spcPct val="100000"/>
              </a:lnSpc>
              <a:spcBef>
                <a:spcPts val="600"/>
              </a:spcBef>
              <a:spcAft>
                <a:spcPts val="0"/>
              </a:spcAft>
            </a:pPr>
            <a:r>
              <a:rPr lang="en-ZA" dirty="0" smtClean="0"/>
              <a:t>Unable to use civil litigation effectively as envisaged in Act - deal with </a:t>
            </a:r>
            <a:r>
              <a:rPr lang="en-ZA" i="1" dirty="0" smtClean="0"/>
              <a:t>locus </a:t>
            </a:r>
            <a:r>
              <a:rPr lang="en-ZA" i="1" dirty="0" err="1" smtClean="0"/>
              <a:t>standi</a:t>
            </a:r>
            <a:r>
              <a:rPr lang="en-ZA" i="1" dirty="0" smtClean="0"/>
              <a:t> </a:t>
            </a:r>
            <a:r>
              <a:rPr lang="en-ZA" dirty="0" smtClean="0"/>
              <a:t>and other issues </a:t>
            </a:r>
          </a:p>
          <a:p>
            <a:pPr lvl="1">
              <a:lnSpc>
                <a:spcPct val="100000"/>
              </a:lnSpc>
              <a:spcBef>
                <a:spcPts val="600"/>
              </a:spcBef>
              <a:spcAft>
                <a:spcPts val="0"/>
              </a:spcAft>
            </a:pPr>
            <a:r>
              <a:rPr lang="en-ZA" dirty="0" smtClean="0"/>
              <a:t>Delays have restricted impact of SIU</a:t>
            </a:r>
          </a:p>
        </p:txBody>
      </p:sp>
      <p:sp>
        <p:nvSpPr>
          <p:cNvPr id="4" name="Date Placeholder 3"/>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5"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solidFill>
                  <a:schemeClr val="tx1"/>
                </a:solidFill>
              </a:rPr>
              <a:pPr>
                <a:defRPr/>
              </a:pPr>
              <a:t>31</a:t>
            </a:fld>
            <a:endParaRPr lang="en-ZA"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spcBef>
                <a:spcPts val="600"/>
              </a:spcBef>
              <a:spcAft>
                <a:spcPts val="0"/>
              </a:spcAft>
            </a:pPr>
            <a:r>
              <a:rPr lang="en-ZA" dirty="0" smtClean="0"/>
              <a:t>Budget growth and projects income</a:t>
            </a:r>
            <a:endParaRPr lang="en-GB" dirty="0"/>
          </a:p>
        </p:txBody>
      </p:sp>
      <p:graphicFrame>
        <p:nvGraphicFramePr>
          <p:cNvPr id="7" name="Content Placeholder 6"/>
          <p:cNvGraphicFramePr>
            <a:graphicFrameLocks noGrp="1"/>
          </p:cNvGraphicFramePr>
          <p:nvPr>
            <p:ph idx="1"/>
          </p:nvPr>
        </p:nvGraphicFramePr>
        <p:xfrm>
          <a:off x="381000" y="1143000"/>
          <a:ext cx="8354020" cy="2785234"/>
        </p:xfrm>
        <a:graphic>
          <a:graphicData uri="http://schemas.openxmlformats.org/drawingml/2006/table">
            <a:tbl>
              <a:tblPr firstRow="1" bandRow="1">
                <a:tableStyleId>{5C22544A-7EE6-4342-B048-85BDC9FD1C3A}</a:tableStyleId>
              </a:tblPr>
              <a:tblGrid>
                <a:gridCol w="1022350"/>
                <a:gridCol w="733167"/>
                <a:gridCol w="733167"/>
                <a:gridCol w="733167"/>
                <a:gridCol w="733167"/>
                <a:gridCol w="733167"/>
                <a:gridCol w="733167"/>
                <a:gridCol w="733167"/>
                <a:gridCol w="733167"/>
                <a:gridCol w="733167"/>
                <a:gridCol w="733167"/>
              </a:tblGrid>
              <a:tr h="424846">
                <a:tc>
                  <a:txBody>
                    <a:bodyPr/>
                    <a:lstStyle/>
                    <a:p>
                      <a:pPr algn="ctr" fontAlgn="b"/>
                      <a:endParaRPr lang="en-GB" sz="1800" b="0" i="0" u="none" strike="noStrike" dirty="0">
                        <a:solidFill>
                          <a:schemeClr val="tx1"/>
                        </a:solidFill>
                        <a:latin typeface="Arial"/>
                      </a:endParaRPr>
                    </a:p>
                  </a:txBody>
                  <a:tcPr marL="9525" marR="9525" marT="9525" marB="0" anchor="ctr"/>
                </a:tc>
                <a:tc>
                  <a:txBody>
                    <a:bodyPr/>
                    <a:lstStyle/>
                    <a:p>
                      <a:pPr algn="ctr" fontAlgn="b"/>
                      <a:r>
                        <a:rPr lang="en-GB" sz="1800" b="0" i="0" u="none" strike="noStrike" dirty="0" smtClean="0">
                          <a:solidFill>
                            <a:schemeClr val="tx1"/>
                          </a:solidFill>
                          <a:latin typeface="Arial"/>
                        </a:rPr>
                        <a:t>01/02</a:t>
                      </a:r>
                      <a:endParaRPr lang="en-GB" sz="1800" b="0" i="0" u="none" strike="noStrike" dirty="0">
                        <a:solidFill>
                          <a:schemeClr val="tx1"/>
                        </a:solidFill>
                        <a:latin typeface="Arial"/>
                      </a:endParaRPr>
                    </a:p>
                  </a:txBody>
                  <a:tcPr marL="9525" marR="9525" marT="9525" marB="0" anchor="ctr"/>
                </a:tc>
                <a:tc>
                  <a:txBody>
                    <a:bodyPr/>
                    <a:lstStyle/>
                    <a:p>
                      <a:pPr algn="ctr" fontAlgn="b"/>
                      <a:r>
                        <a:rPr lang="en-GB" sz="1800" b="0" i="0" u="none" strike="noStrike" dirty="0" smtClean="0">
                          <a:solidFill>
                            <a:schemeClr val="tx1"/>
                          </a:solidFill>
                          <a:latin typeface="Arial"/>
                        </a:rPr>
                        <a:t>02/03</a:t>
                      </a:r>
                      <a:endParaRPr lang="en-GB" sz="1800" b="0" i="0" u="none" strike="noStrike" dirty="0">
                        <a:solidFill>
                          <a:schemeClr val="tx1"/>
                        </a:solidFill>
                        <a:latin typeface="Arial"/>
                      </a:endParaRPr>
                    </a:p>
                  </a:txBody>
                  <a:tcPr marL="9525" marR="9525" marT="9525" marB="0" anchor="ctr"/>
                </a:tc>
                <a:tc>
                  <a:txBody>
                    <a:bodyPr/>
                    <a:lstStyle/>
                    <a:p>
                      <a:pPr algn="ctr" fontAlgn="ctr"/>
                      <a:r>
                        <a:rPr lang="en-GB" sz="1800" b="0" i="0" u="none" strike="noStrike" dirty="0" smtClean="0">
                          <a:solidFill>
                            <a:schemeClr val="tx1"/>
                          </a:solidFill>
                          <a:latin typeface="Arial"/>
                        </a:rPr>
                        <a:t>03/04</a:t>
                      </a:r>
                      <a:endParaRPr lang="en-GB" sz="1800" b="0" i="0" u="none" strike="noStrike" dirty="0">
                        <a:solidFill>
                          <a:schemeClr val="tx1"/>
                        </a:solidFill>
                        <a:latin typeface="Arial"/>
                      </a:endParaRPr>
                    </a:p>
                  </a:txBody>
                  <a:tcPr marL="9525" marR="9525" marT="9525" marB="0" anchor="ctr"/>
                </a:tc>
                <a:tc>
                  <a:txBody>
                    <a:bodyPr/>
                    <a:lstStyle/>
                    <a:p>
                      <a:pPr algn="ctr" fontAlgn="ctr"/>
                      <a:r>
                        <a:rPr lang="en-GB" sz="1800" b="0" i="0" u="none" strike="noStrike" dirty="0" smtClean="0">
                          <a:solidFill>
                            <a:schemeClr val="tx1"/>
                          </a:solidFill>
                          <a:latin typeface="Arial"/>
                        </a:rPr>
                        <a:t>04/05</a:t>
                      </a:r>
                      <a:endParaRPr lang="en-GB" sz="1800" b="0" i="0" u="none" strike="noStrike" dirty="0">
                        <a:solidFill>
                          <a:schemeClr val="tx1"/>
                        </a:solidFill>
                        <a:latin typeface="Arial"/>
                      </a:endParaRPr>
                    </a:p>
                  </a:txBody>
                  <a:tcPr marL="9525" marR="9525" marT="9525" marB="0" anchor="ctr"/>
                </a:tc>
                <a:tc>
                  <a:txBody>
                    <a:bodyPr/>
                    <a:lstStyle/>
                    <a:p>
                      <a:pPr algn="ctr" fontAlgn="ctr"/>
                      <a:r>
                        <a:rPr lang="en-GB" sz="1800" b="0" i="0" u="none" strike="noStrike" dirty="0" smtClean="0">
                          <a:solidFill>
                            <a:schemeClr val="tx1"/>
                          </a:solidFill>
                          <a:latin typeface="Arial"/>
                        </a:rPr>
                        <a:t>05/06</a:t>
                      </a:r>
                      <a:endParaRPr lang="en-GB" sz="1800" b="0" i="0" u="none" strike="noStrike" dirty="0">
                        <a:solidFill>
                          <a:schemeClr val="tx1"/>
                        </a:solidFill>
                        <a:latin typeface="Arial"/>
                      </a:endParaRPr>
                    </a:p>
                  </a:txBody>
                  <a:tcPr marL="9525" marR="9525" marT="9525" marB="0" anchor="ctr"/>
                </a:tc>
                <a:tc>
                  <a:txBody>
                    <a:bodyPr/>
                    <a:lstStyle/>
                    <a:p>
                      <a:pPr algn="ctr" fontAlgn="b"/>
                      <a:r>
                        <a:rPr lang="en-GB" sz="1800" b="0" i="0" u="none" strike="noStrike" dirty="0" smtClean="0">
                          <a:solidFill>
                            <a:schemeClr val="tx1"/>
                          </a:solidFill>
                          <a:latin typeface="Arial"/>
                        </a:rPr>
                        <a:t>06/07</a:t>
                      </a:r>
                      <a:endParaRPr lang="en-GB" sz="1800" b="0" i="0" u="none" strike="noStrike" dirty="0">
                        <a:solidFill>
                          <a:schemeClr val="tx1"/>
                        </a:solidFill>
                        <a:latin typeface="Arial"/>
                      </a:endParaRPr>
                    </a:p>
                  </a:txBody>
                  <a:tcPr marL="9525" marR="9525" marT="9525" marB="0" anchor="ctr"/>
                </a:tc>
                <a:tc>
                  <a:txBody>
                    <a:bodyPr/>
                    <a:lstStyle/>
                    <a:p>
                      <a:pPr algn="ctr" rtl="0" fontAlgn="t"/>
                      <a:r>
                        <a:rPr lang="en-GB" sz="1800" b="0" i="0" u="none" strike="noStrike" dirty="0" smtClean="0">
                          <a:solidFill>
                            <a:schemeClr val="tx1"/>
                          </a:solidFill>
                          <a:latin typeface="Arial"/>
                        </a:rPr>
                        <a:t>07/08</a:t>
                      </a:r>
                      <a:endParaRPr lang="en-GB" sz="1800" b="0" i="0" u="none" strike="noStrike" dirty="0">
                        <a:solidFill>
                          <a:schemeClr val="tx1"/>
                        </a:solidFill>
                        <a:latin typeface="Arial"/>
                      </a:endParaRPr>
                    </a:p>
                  </a:txBody>
                  <a:tcPr marL="9525" marR="85725" marT="9525" marB="0" anchor="ctr"/>
                </a:tc>
                <a:tc>
                  <a:txBody>
                    <a:bodyPr/>
                    <a:lstStyle/>
                    <a:p>
                      <a:pPr algn="ctr" rtl="0" fontAlgn="t"/>
                      <a:r>
                        <a:rPr lang="en-GB" sz="1800" b="0" i="0" u="none" strike="noStrike" dirty="0" smtClean="0">
                          <a:solidFill>
                            <a:schemeClr val="tx1"/>
                          </a:solidFill>
                          <a:latin typeface="Arial"/>
                        </a:rPr>
                        <a:t>08/09</a:t>
                      </a:r>
                      <a:endParaRPr lang="en-GB" sz="1800" b="0" i="0" u="none" strike="noStrike" dirty="0">
                        <a:solidFill>
                          <a:schemeClr val="tx1"/>
                        </a:solidFill>
                        <a:latin typeface="Arial"/>
                      </a:endParaRPr>
                    </a:p>
                  </a:txBody>
                  <a:tcPr marL="9525" marR="85725" marT="9525" marB="0" anchor="ctr"/>
                </a:tc>
                <a:tc>
                  <a:txBody>
                    <a:bodyPr/>
                    <a:lstStyle/>
                    <a:p>
                      <a:pPr algn="r" rtl="0" fontAlgn="t"/>
                      <a:r>
                        <a:rPr lang="en-GB" sz="1800" b="0" i="0" u="none" strike="noStrike" dirty="0" smtClean="0">
                          <a:solidFill>
                            <a:srgbClr val="000000"/>
                          </a:solidFill>
                          <a:latin typeface="Arial"/>
                        </a:rPr>
                        <a:t>09/10</a:t>
                      </a:r>
                      <a:endParaRPr lang="en-GB" sz="1800" b="0" i="0" u="none" strike="noStrike" dirty="0">
                        <a:solidFill>
                          <a:srgbClr val="000000"/>
                        </a:solidFill>
                        <a:latin typeface="Arial"/>
                      </a:endParaRPr>
                    </a:p>
                  </a:txBody>
                  <a:tcPr marL="9525" marR="85725" marT="9525" marB="0" anchor="ctr"/>
                </a:tc>
                <a:tc>
                  <a:txBody>
                    <a:bodyPr/>
                    <a:lstStyle/>
                    <a:p>
                      <a:pPr algn="r" rtl="0" fontAlgn="t"/>
                      <a:r>
                        <a:rPr lang="en-ZA" sz="1800" b="0" i="0" u="none" strike="noStrike" dirty="0" smtClean="0">
                          <a:solidFill>
                            <a:srgbClr val="000000"/>
                          </a:solidFill>
                          <a:latin typeface="Arial"/>
                        </a:rPr>
                        <a:t>10/11</a:t>
                      </a:r>
                      <a:endParaRPr lang="en-GB" sz="1800" b="0" i="0" u="none" strike="noStrike" dirty="0">
                        <a:solidFill>
                          <a:srgbClr val="000000"/>
                        </a:solidFill>
                        <a:latin typeface="Arial"/>
                      </a:endParaRPr>
                    </a:p>
                  </a:txBody>
                  <a:tcPr marL="9525" marR="85725" marT="9525" marB="0" anchor="ctr"/>
                </a:tc>
              </a:tr>
              <a:tr h="243557">
                <a:tc>
                  <a:txBody>
                    <a:bodyPr/>
                    <a:lstStyle/>
                    <a:p>
                      <a:pPr algn="ctr" rtl="0" fontAlgn="t"/>
                      <a:endParaRPr lang="en-GB" sz="1600" b="0" i="0" u="none" strike="noStrike" dirty="0">
                        <a:solidFill>
                          <a:srgbClr val="000000"/>
                        </a:solidFill>
                        <a:latin typeface="Arial"/>
                      </a:endParaRP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a:solidFill>
                            <a:srgbClr val="000000"/>
                          </a:solidFill>
                          <a:latin typeface="Arial"/>
                        </a:rPr>
                        <a:t>R’m</a:t>
                      </a:r>
                      <a:r>
                        <a:rPr lang="en-GB" sz="1400" b="0" i="0" u="none" strike="noStrike" dirty="0">
                          <a:solidFill>
                            <a:srgbClr val="000000"/>
                          </a:solidFill>
                          <a:latin typeface="Arial"/>
                        </a:rPr>
                        <a:t> </a:t>
                      </a:r>
                    </a:p>
                  </a:txBody>
                  <a:tcPr marL="9525" marR="85725" marT="9525" marB="0"/>
                </a:tc>
                <a:tc>
                  <a:txBody>
                    <a:bodyPr/>
                    <a:lstStyle/>
                    <a:p>
                      <a:pPr algn="ctr" rtl="0" fontAlgn="t"/>
                      <a:r>
                        <a:rPr lang="en-GB" sz="1400" b="0" i="0" u="none" strike="noStrike" dirty="0" err="1" smtClean="0">
                          <a:solidFill>
                            <a:srgbClr val="000000"/>
                          </a:solidFill>
                          <a:latin typeface="+mn-lt"/>
                        </a:rPr>
                        <a:t>R’m</a:t>
                      </a:r>
                      <a:r>
                        <a:rPr lang="en-GB" sz="1400" b="0" i="0" u="none" strike="noStrike" dirty="0" smtClean="0">
                          <a:solidFill>
                            <a:srgbClr val="000000"/>
                          </a:solidFill>
                          <a:latin typeface="+mn-lt"/>
                        </a:rPr>
                        <a:t> </a:t>
                      </a:r>
                      <a:endParaRPr lang="en-GB" sz="1400" b="0" i="0" u="none" strike="noStrike" dirty="0">
                        <a:solidFill>
                          <a:srgbClr val="000000"/>
                        </a:solidFill>
                        <a:latin typeface="Arial"/>
                      </a:endParaRPr>
                    </a:p>
                  </a:txBody>
                  <a:tcPr marL="9525" marR="85725" marT="9525" marB="0"/>
                </a:tc>
              </a:tr>
              <a:tr h="424846">
                <a:tc>
                  <a:txBody>
                    <a:bodyPr/>
                    <a:lstStyle/>
                    <a:p>
                      <a:pPr algn="ctr" fontAlgn="b"/>
                      <a:r>
                        <a:rPr lang="en-ZA" sz="1800" b="1" i="0" u="none" strike="noStrike" dirty="0" smtClean="0">
                          <a:solidFill>
                            <a:srgbClr val="000000"/>
                          </a:solidFill>
                          <a:latin typeface="Arial"/>
                        </a:rPr>
                        <a:t>NT</a:t>
                      </a:r>
                      <a:r>
                        <a:rPr lang="en-ZA" sz="1800" b="1" i="0" u="none" strike="noStrike" baseline="0" dirty="0" smtClean="0">
                          <a:solidFill>
                            <a:srgbClr val="000000"/>
                          </a:solidFill>
                          <a:latin typeface="Arial"/>
                        </a:rPr>
                        <a:t> grant</a:t>
                      </a:r>
                    </a:p>
                  </a:txBody>
                  <a:tcPr marL="9525" marR="9525" marT="9525" marB="0" anchor="ctr"/>
                </a:tc>
                <a:tc>
                  <a:txBody>
                    <a:bodyPr/>
                    <a:lstStyle/>
                    <a:p>
                      <a:pPr algn="r" fontAlgn="b"/>
                      <a:r>
                        <a:rPr lang="en-GB" sz="1800" b="0" i="0" u="none" strike="noStrike" dirty="0">
                          <a:solidFill>
                            <a:srgbClr val="000000"/>
                          </a:solidFill>
                          <a:latin typeface="Arial"/>
                        </a:rPr>
                        <a:t>21</a:t>
                      </a:r>
                    </a:p>
                  </a:txBody>
                  <a:tcPr marL="9525" marR="9525" marT="9525" marB="0" anchor="ctr"/>
                </a:tc>
                <a:tc>
                  <a:txBody>
                    <a:bodyPr/>
                    <a:lstStyle/>
                    <a:p>
                      <a:pPr algn="r" fontAlgn="b"/>
                      <a:r>
                        <a:rPr lang="en-GB" sz="1800" b="0" i="0" u="none" strike="noStrike" dirty="0">
                          <a:solidFill>
                            <a:srgbClr val="000000"/>
                          </a:solidFill>
                          <a:latin typeface="Arial"/>
                        </a:rPr>
                        <a:t>23</a:t>
                      </a:r>
                    </a:p>
                  </a:txBody>
                  <a:tcPr marL="9525" marR="9525" marT="9525" marB="0" anchor="ctr"/>
                </a:tc>
                <a:tc>
                  <a:txBody>
                    <a:bodyPr/>
                    <a:lstStyle/>
                    <a:p>
                      <a:pPr algn="r" fontAlgn="b"/>
                      <a:r>
                        <a:rPr lang="en-GB" sz="1800" b="0" i="0" u="none" strike="noStrike" dirty="0">
                          <a:solidFill>
                            <a:srgbClr val="000000"/>
                          </a:solidFill>
                          <a:latin typeface="Arial"/>
                        </a:rPr>
                        <a:t>26</a:t>
                      </a:r>
                    </a:p>
                  </a:txBody>
                  <a:tcPr marL="9525" marR="9525" marT="9525" marB="0" anchor="ctr"/>
                </a:tc>
                <a:tc>
                  <a:txBody>
                    <a:bodyPr/>
                    <a:lstStyle/>
                    <a:p>
                      <a:pPr algn="r" fontAlgn="b"/>
                      <a:r>
                        <a:rPr lang="en-GB" sz="1800" b="0" i="0" u="none" strike="noStrike" dirty="0">
                          <a:solidFill>
                            <a:srgbClr val="000000"/>
                          </a:solidFill>
                          <a:latin typeface="Arial"/>
                        </a:rPr>
                        <a:t>37</a:t>
                      </a:r>
                    </a:p>
                  </a:txBody>
                  <a:tcPr marL="9525" marR="9525" marT="9525" marB="0" anchor="ctr"/>
                </a:tc>
                <a:tc>
                  <a:txBody>
                    <a:bodyPr/>
                    <a:lstStyle/>
                    <a:p>
                      <a:pPr algn="r" fontAlgn="b"/>
                      <a:r>
                        <a:rPr lang="en-GB" sz="1800" b="0" i="0" u="none" strike="noStrike" dirty="0">
                          <a:solidFill>
                            <a:srgbClr val="000000"/>
                          </a:solidFill>
                          <a:latin typeface="Arial"/>
                        </a:rPr>
                        <a:t>49</a:t>
                      </a:r>
                    </a:p>
                  </a:txBody>
                  <a:tcPr marL="9525" marR="9525" marT="9525" marB="0" anchor="ctr"/>
                </a:tc>
                <a:tc>
                  <a:txBody>
                    <a:bodyPr/>
                    <a:lstStyle/>
                    <a:p>
                      <a:pPr algn="r" fontAlgn="b"/>
                      <a:r>
                        <a:rPr lang="en-GB" sz="1800" b="0" i="0" u="none" strike="noStrike" dirty="0">
                          <a:solidFill>
                            <a:srgbClr val="000000"/>
                          </a:solidFill>
                          <a:latin typeface="Arial"/>
                        </a:rPr>
                        <a:t>56</a:t>
                      </a:r>
                    </a:p>
                  </a:txBody>
                  <a:tcPr marL="9525" marR="9525" marT="9525" marB="0" anchor="ctr"/>
                </a:tc>
                <a:tc>
                  <a:txBody>
                    <a:bodyPr/>
                    <a:lstStyle/>
                    <a:p>
                      <a:pPr algn="r" rtl="0" fontAlgn="b"/>
                      <a:r>
                        <a:rPr lang="en-GB" sz="1800" b="0" i="0" u="none" strike="noStrike" dirty="0">
                          <a:solidFill>
                            <a:srgbClr val="000000"/>
                          </a:solidFill>
                          <a:latin typeface="Arial"/>
                        </a:rPr>
                        <a:t>103</a:t>
                      </a:r>
                    </a:p>
                  </a:txBody>
                  <a:tcPr marL="9525" marR="9525" marT="9525" marB="0" anchor="ctr"/>
                </a:tc>
                <a:tc>
                  <a:txBody>
                    <a:bodyPr/>
                    <a:lstStyle/>
                    <a:p>
                      <a:pPr algn="r" rtl="0" fontAlgn="b"/>
                      <a:r>
                        <a:rPr lang="en-GB" sz="1800" b="0" i="0" u="none" strike="noStrike" dirty="0">
                          <a:solidFill>
                            <a:srgbClr val="000000"/>
                          </a:solidFill>
                          <a:latin typeface="Arial"/>
                        </a:rPr>
                        <a:t>116</a:t>
                      </a:r>
                    </a:p>
                  </a:txBody>
                  <a:tcPr marL="9525" marR="9525" marT="9525" marB="0" anchor="ctr"/>
                </a:tc>
                <a:tc>
                  <a:txBody>
                    <a:bodyPr/>
                    <a:lstStyle/>
                    <a:p>
                      <a:pPr algn="r" rtl="0" fontAlgn="b"/>
                      <a:r>
                        <a:rPr lang="en-GB" sz="1800" b="0" i="0" u="none" strike="noStrike" dirty="0">
                          <a:solidFill>
                            <a:srgbClr val="000000"/>
                          </a:solidFill>
                          <a:latin typeface="Arial"/>
                        </a:rPr>
                        <a:t>155</a:t>
                      </a:r>
                    </a:p>
                  </a:txBody>
                  <a:tcPr marL="9525" marR="9525" marT="9525" marB="0" anchor="ctr"/>
                </a:tc>
                <a:tc>
                  <a:txBody>
                    <a:bodyPr/>
                    <a:lstStyle/>
                    <a:p>
                      <a:pPr algn="r" rtl="0" fontAlgn="b"/>
                      <a:r>
                        <a:rPr lang="en-GB" sz="1800" b="0" i="0" u="none" strike="noStrike" dirty="0">
                          <a:solidFill>
                            <a:srgbClr val="000000"/>
                          </a:solidFill>
                          <a:latin typeface="Arial"/>
                        </a:rPr>
                        <a:t>171</a:t>
                      </a:r>
                    </a:p>
                  </a:txBody>
                  <a:tcPr marL="9525" marR="9525" marT="9525" marB="0" anchor="ctr"/>
                </a:tc>
              </a:tr>
              <a:tr h="424846">
                <a:tc>
                  <a:txBody>
                    <a:bodyPr/>
                    <a:lstStyle/>
                    <a:p>
                      <a:pPr algn="ctr" fontAlgn="b"/>
                      <a:r>
                        <a:rPr lang="en-ZA" sz="1800" b="1" i="0" u="none" strike="noStrike" dirty="0" smtClean="0">
                          <a:solidFill>
                            <a:srgbClr val="000000"/>
                          </a:solidFill>
                          <a:latin typeface="Arial"/>
                        </a:rPr>
                        <a:t>Projects</a:t>
                      </a:r>
                      <a:endParaRPr lang="en-GB" sz="1800" b="1" i="0" u="none" strike="noStrike" dirty="0">
                        <a:solidFill>
                          <a:srgbClr val="000000"/>
                        </a:solidFill>
                        <a:latin typeface="Arial"/>
                      </a:endParaRPr>
                    </a:p>
                  </a:txBody>
                  <a:tcPr marL="9525" marR="9525" marT="9525" marB="0" anchor="ctr"/>
                </a:tc>
                <a:tc>
                  <a:txBody>
                    <a:bodyPr/>
                    <a:lstStyle/>
                    <a:p>
                      <a:pPr algn="r" fontAlgn="b"/>
                      <a:r>
                        <a:rPr lang="en-GB" sz="1800" b="0" i="0" u="none" strike="noStrike" dirty="0">
                          <a:solidFill>
                            <a:srgbClr val="000000"/>
                          </a:solidFill>
                          <a:latin typeface="Arial"/>
                        </a:rPr>
                        <a:t>0</a:t>
                      </a:r>
                    </a:p>
                  </a:txBody>
                  <a:tcPr marL="9525" marR="9525" marT="9525" marB="0" anchor="ctr"/>
                </a:tc>
                <a:tc>
                  <a:txBody>
                    <a:bodyPr/>
                    <a:lstStyle/>
                    <a:p>
                      <a:pPr algn="r" fontAlgn="b"/>
                      <a:r>
                        <a:rPr lang="en-GB" sz="1800" b="0" i="0" u="none" strike="noStrike">
                          <a:solidFill>
                            <a:srgbClr val="000000"/>
                          </a:solidFill>
                          <a:latin typeface="Arial"/>
                        </a:rPr>
                        <a:t>0</a:t>
                      </a:r>
                    </a:p>
                  </a:txBody>
                  <a:tcPr marL="9525" marR="9525" marT="9525" marB="0" anchor="ctr"/>
                </a:tc>
                <a:tc>
                  <a:txBody>
                    <a:bodyPr/>
                    <a:lstStyle/>
                    <a:p>
                      <a:pPr algn="r" fontAlgn="b"/>
                      <a:r>
                        <a:rPr lang="en-GB" sz="1800" b="0" i="0" u="none" strike="noStrike">
                          <a:solidFill>
                            <a:srgbClr val="000000"/>
                          </a:solidFill>
                          <a:latin typeface="Arial"/>
                        </a:rPr>
                        <a:t>15</a:t>
                      </a:r>
                    </a:p>
                  </a:txBody>
                  <a:tcPr marL="9525" marR="9525" marT="9525" marB="0" anchor="ctr"/>
                </a:tc>
                <a:tc>
                  <a:txBody>
                    <a:bodyPr/>
                    <a:lstStyle/>
                    <a:p>
                      <a:pPr algn="r" fontAlgn="b"/>
                      <a:r>
                        <a:rPr lang="en-GB" sz="1800" b="0" i="0" u="none" strike="noStrike">
                          <a:solidFill>
                            <a:srgbClr val="000000"/>
                          </a:solidFill>
                          <a:latin typeface="Arial"/>
                        </a:rPr>
                        <a:t>22</a:t>
                      </a:r>
                    </a:p>
                  </a:txBody>
                  <a:tcPr marL="9525" marR="9525" marT="9525" marB="0" anchor="ctr"/>
                </a:tc>
                <a:tc>
                  <a:txBody>
                    <a:bodyPr/>
                    <a:lstStyle/>
                    <a:p>
                      <a:pPr algn="r" fontAlgn="b"/>
                      <a:r>
                        <a:rPr lang="en-GB" sz="1800" b="0" i="0" u="none" strike="noStrike">
                          <a:solidFill>
                            <a:srgbClr val="000000"/>
                          </a:solidFill>
                          <a:latin typeface="Arial"/>
                        </a:rPr>
                        <a:t>53</a:t>
                      </a:r>
                    </a:p>
                  </a:txBody>
                  <a:tcPr marL="9525" marR="9525" marT="9525" marB="0" anchor="ctr"/>
                </a:tc>
                <a:tc>
                  <a:txBody>
                    <a:bodyPr/>
                    <a:lstStyle/>
                    <a:p>
                      <a:pPr algn="r" fontAlgn="b"/>
                      <a:r>
                        <a:rPr lang="en-GB" sz="1800" b="0" i="0" u="none" strike="noStrike">
                          <a:solidFill>
                            <a:srgbClr val="000000"/>
                          </a:solidFill>
                          <a:latin typeface="Arial"/>
                        </a:rPr>
                        <a:t>83</a:t>
                      </a:r>
                    </a:p>
                  </a:txBody>
                  <a:tcPr marL="9525" marR="9525" marT="9525" marB="0" anchor="ctr"/>
                </a:tc>
                <a:tc>
                  <a:txBody>
                    <a:bodyPr/>
                    <a:lstStyle/>
                    <a:p>
                      <a:pPr algn="r" rtl="0" fontAlgn="b"/>
                      <a:r>
                        <a:rPr lang="en-GB" sz="1800" b="0" i="0" u="none" strike="noStrike">
                          <a:solidFill>
                            <a:srgbClr val="000000"/>
                          </a:solidFill>
                          <a:latin typeface="Arial"/>
                        </a:rPr>
                        <a:t>129</a:t>
                      </a:r>
                    </a:p>
                  </a:txBody>
                  <a:tcPr marL="9525" marR="9525" marT="9525" marB="0" anchor="ctr"/>
                </a:tc>
                <a:tc>
                  <a:txBody>
                    <a:bodyPr/>
                    <a:lstStyle/>
                    <a:p>
                      <a:pPr algn="r" rtl="0" fontAlgn="b"/>
                      <a:r>
                        <a:rPr lang="en-GB" sz="1800" b="0" i="0" u="none" strike="noStrike">
                          <a:solidFill>
                            <a:srgbClr val="000000"/>
                          </a:solidFill>
                          <a:latin typeface="Arial"/>
                        </a:rPr>
                        <a:t>132</a:t>
                      </a:r>
                    </a:p>
                  </a:txBody>
                  <a:tcPr marL="9525" marR="9525" marT="9525" marB="0" anchor="ctr"/>
                </a:tc>
                <a:tc>
                  <a:txBody>
                    <a:bodyPr/>
                    <a:lstStyle/>
                    <a:p>
                      <a:pPr algn="r" rtl="0" fontAlgn="b"/>
                      <a:r>
                        <a:rPr lang="en-GB" sz="1800" b="0" i="0" u="none" strike="noStrike">
                          <a:solidFill>
                            <a:srgbClr val="000000"/>
                          </a:solidFill>
                          <a:latin typeface="Arial"/>
                        </a:rPr>
                        <a:t>114</a:t>
                      </a:r>
                    </a:p>
                  </a:txBody>
                  <a:tcPr marL="9525" marR="9525" marT="9525" marB="0" anchor="ctr"/>
                </a:tc>
                <a:tc>
                  <a:txBody>
                    <a:bodyPr/>
                    <a:lstStyle/>
                    <a:p>
                      <a:pPr algn="r" rtl="0" fontAlgn="b"/>
                      <a:r>
                        <a:rPr lang="en-GB" sz="1800" b="0" i="0" u="none" strike="noStrike" dirty="0">
                          <a:solidFill>
                            <a:srgbClr val="000000"/>
                          </a:solidFill>
                          <a:latin typeface="Arial"/>
                        </a:rPr>
                        <a:t>142</a:t>
                      </a:r>
                    </a:p>
                  </a:txBody>
                  <a:tcPr marL="9525" marR="9525" marT="9525" marB="0" anchor="ctr"/>
                </a:tc>
              </a:tr>
              <a:tr h="424846">
                <a:tc>
                  <a:txBody>
                    <a:bodyPr/>
                    <a:lstStyle/>
                    <a:p>
                      <a:pPr algn="ctr" rtl="0" fontAlgn="b"/>
                      <a:r>
                        <a:rPr lang="en-ZA" sz="1800" b="1" i="0" u="none" strike="noStrike" dirty="0" smtClean="0">
                          <a:solidFill>
                            <a:srgbClr val="000000"/>
                          </a:solidFill>
                          <a:latin typeface="Arial"/>
                        </a:rPr>
                        <a:t>Total </a:t>
                      </a:r>
                      <a:endParaRPr lang="en-GB" sz="1800" b="1" i="0" u="none" strike="noStrike" dirty="0">
                        <a:solidFill>
                          <a:srgbClr val="000000"/>
                        </a:solidFill>
                        <a:latin typeface="Arial"/>
                      </a:endParaRPr>
                    </a:p>
                  </a:txBody>
                  <a:tcPr marL="9525" marR="9525" marT="9525" marB="0" anchor="ctr"/>
                </a:tc>
                <a:tc>
                  <a:txBody>
                    <a:bodyPr/>
                    <a:lstStyle/>
                    <a:p>
                      <a:pPr algn="r" rtl="0" fontAlgn="b"/>
                      <a:r>
                        <a:rPr lang="en-GB" sz="1800" b="1" i="0" u="none" strike="noStrike" dirty="0">
                          <a:solidFill>
                            <a:srgbClr val="000000"/>
                          </a:solidFill>
                          <a:latin typeface="Arial"/>
                        </a:rPr>
                        <a:t>21</a:t>
                      </a:r>
                    </a:p>
                  </a:txBody>
                  <a:tcPr marL="9525" marR="9525" marT="9525" marB="0" anchor="ctr"/>
                </a:tc>
                <a:tc>
                  <a:txBody>
                    <a:bodyPr/>
                    <a:lstStyle/>
                    <a:p>
                      <a:pPr algn="r" rtl="0" fontAlgn="b"/>
                      <a:r>
                        <a:rPr lang="en-GB" sz="1800" b="1" i="0" u="none" strike="noStrike" dirty="0">
                          <a:solidFill>
                            <a:srgbClr val="000000"/>
                          </a:solidFill>
                          <a:latin typeface="Arial"/>
                        </a:rPr>
                        <a:t>23</a:t>
                      </a:r>
                    </a:p>
                  </a:txBody>
                  <a:tcPr marL="9525" marR="9525" marT="9525" marB="0" anchor="ctr"/>
                </a:tc>
                <a:tc>
                  <a:txBody>
                    <a:bodyPr/>
                    <a:lstStyle/>
                    <a:p>
                      <a:pPr algn="r" rtl="0" fontAlgn="b"/>
                      <a:r>
                        <a:rPr lang="en-GB" sz="1800" b="1" i="0" u="none" strike="noStrike" dirty="0">
                          <a:solidFill>
                            <a:srgbClr val="000000"/>
                          </a:solidFill>
                          <a:latin typeface="Arial"/>
                        </a:rPr>
                        <a:t>40</a:t>
                      </a:r>
                    </a:p>
                  </a:txBody>
                  <a:tcPr marL="9525" marR="9525" marT="9525" marB="0" anchor="ctr"/>
                </a:tc>
                <a:tc>
                  <a:txBody>
                    <a:bodyPr/>
                    <a:lstStyle/>
                    <a:p>
                      <a:pPr algn="r" rtl="0" fontAlgn="b"/>
                      <a:r>
                        <a:rPr lang="en-GB" sz="1800" b="1" i="0" u="none" strike="noStrike" dirty="0">
                          <a:solidFill>
                            <a:srgbClr val="000000"/>
                          </a:solidFill>
                          <a:latin typeface="Arial"/>
                        </a:rPr>
                        <a:t>60</a:t>
                      </a:r>
                    </a:p>
                  </a:txBody>
                  <a:tcPr marL="9525" marR="9525" marT="9525" marB="0" anchor="ctr"/>
                </a:tc>
                <a:tc>
                  <a:txBody>
                    <a:bodyPr/>
                    <a:lstStyle/>
                    <a:p>
                      <a:pPr algn="r" rtl="0" fontAlgn="b"/>
                      <a:r>
                        <a:rPr lang="en-GB" sz="1800" b="1" i="0" u="none" strike="noStrike" dirty="0">
                          <a:solidFill>
                            <a:srgbClr val="000000"/>
                          </a:solidFill>
                          <a:latin typeface="Arial"/>
                        </a:rPr>
                        <a:t>102</a:t>
                      </a:r>
                    </a:p>
                  </a:txBody>
                  <a:tcPr marL="9525" marR="9525" marT="9525" marB="0" anchor="ctr"/>
                </a:tc>
                <a:tc>
                  <a:txBody>
                    <a:bodyPr/>
                    <a:lstStyle/>
                    <a:p>
                      <a:pPr algn="r" rtl="0" fontAlgn="b"/>
                      <a:r>
                        <a:rPr lang="en-GB" sz="1800" b="1" i="0" u="none" strike="noStrike" dirty="0">
                          <a:solidFill>
                            <a:srgbClr val="000000"/>
                          </a:solidFill>
                          <a:latin typeface="Arial"/>
                        </a:rPr>
                        <a:t>138</a:t>
                      </a:r>
                    </a:p>
                  </a:txBody>
                  <a:tcPr marL="9525" marR="9525" marT="9525" marB="0" anchor="ctr"/>
                </a:tc>
                <a:tc>
                  <a:txBody>
                    <a:bodyPr/>
                    <a:lstStyle/>
                    <a:p>
                      <a:pPr algn="r" rtl="0" fontAlgn="b"/>
                      <a:r>
                        <a:rPr lang="en-GB" sz="1800" b="1" i="0" u="none" strike="noStrike" dirty="0">
                          <a:solidFill>
                            <a:srgbClr val="000000"/>
                          </a:solidFill>
                          <a:latin typeface="Arial"/>
                        </a:rPr>
                        <a:t>232</a:t>
                      </a:r>
                    </a:p>
                  </a:txBody>
                  <a:tcPr marL="9525" marR="9525" marT="9525" marB="0" anchor="ctr"/>
                </a:tc>
                <a:tc>
                  <a:txBody>
                    <a:bodyPr/>
                    <a:lstStyle/>
                    <a:p>
                      <a:pPr algn="r" rtl="0" fontAlgn="b"/>
                      <a:r>
                        <a:rPr lang="en-GB" sz="1800" b="1" i="0" u="none" strike="noStrike" dirty="0">
                          <a:solidFill>
                            <a:srgbClr val="000000"/>
                          </a:solidFill>
                          <a:latin typeface="Arial"/>
                        </a:rPr>
                        <a:t>248</a:t>
                      </a:r>
                    </a:p>
                  </a:txBody>
                  <a:tcPr marL="9525" marR="9525" marT="9525" marB="0" anchor="ctr"/>
                </a:tc>
                <a:tc>
                  <a:txBody>
                    <a:bodyPr/>
                    <a:lstStyle/>
                    <a:p>
                      <a:pPr algn="r" rtl="0" fontAlgn="b"/>
                      <a:r>
                        <a:rPr lang="en-GB" sz="1800" b="1" i="0" u="none" strike="noStrike" dirty="0">
                          <a:solidFill>
                            <a:srgbClr val="000000"/>
                          </a:solidFill>
                          <a:latin typeface="Arial"/>
                        </a:rPr>
                        <a:t>269</a:t>
                      </a:r>
                    </a:p>
                  </a:txBody>
                  <a:tcPr marL="9525" marR="9525" marT="9525" marB="0" anchor="ctr"/>
                </a:tc>
                <a:tc>
                  <a:txBody>
                    <a:bodyPr/>
                    <a:lstStyle/>
                    <a:p>
                      <a:pPr algn="r" rtl="0" fontAlgn="b"/>
                      <a:r>
                        <a:rPr lang="en-GB" sz="1800" b="1" i="0" u="none" strike="noStrike" dirty="0" smtClean="0">
                          <a:solidFill>
                            <a:srgbClr val="000000"/>
                          </a:solidFill>
                          <a:latin typeface="Arial"/>
                        </a:rPr>
                        <a:t>312</a:t>
                      </a:r>
                      <a:endParaRPr lang="en-GB" sz="1800" b="1" i="0" u="none" strike="noStrike" dirty="0">
                        <a:solidFill>
                          <a:srgbClr val="000000"/>
                        </a:solidFill>
                        <a:latin typeface="Arial"/>
                      </a:endParaRPr>
                    </a:p>
                  </a:txBody>
                  <a:tcPr marL="9525" marR="9525" marT="9525" marB="0" anchor="ctr"/>
                </a:tc>
              </a:tr>
              <a:tr h="80025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ZA" sz="1800" b="1" i="0" u="none" strike="noStrike" dirty="0" smtClean="0">
                          <a:solidFill>
                            <a:srgbClr val="000000"/>
                          </a:solidFill>
                          <a:latin typeface="+mn-lt"/>
                        </a:rPr>
                        <a:t>Projects as % of Total </a:t>
                      </a:r>
                      <a:endParaRPr lang="en-GB" sz="1800" b="1" i="0" u="none" strike="noStrike" dirty="0" smtClean="0">
                        <a:solidFill>
                          <a:srgbClr val="000000"/>
                        </a:solidFill>
                        <a:latin typeface="+mn-lt"/>
                      </a:endParaRPr>
                    </a:p>
                  </a:txBody>
                  <a:tcPr marL="9525" marR="9525" marT="9525" marB="0" anchor="ctr"/>
                </a:tc>
                <a:tc>
                  <a:txBody>
                    <a:bodyPr/>
                    <a:lstStyle/>
                    <a:p>
                      <a:pPr algn="r" fontAlgn="b"/>
                      <a:r>
                        <a:rPr lang="en-GB" sz="1800" b="0" i="0" u="none" strike="noStrike">
                          <a:solidFill>
                            <a:srgbClr val="000000"/>
                          </a:solidFill>
                          <a:latin typeface="Arial"/>
                        </a:rPr>
                        <a:t>0%</a:t>
                      </a:r>
                    </a:p>
                  </a:txBody>
                  <a:tcPr marL="9525" marR="9525" marT="9525" marB="0" anchor="ctr"/>
                </a:tc>
                <a:tc>
                  <a:txBody>
                    <a:bodyPr/>
                    <a:lstStyle/>
                    <a:p>
                      <a:pPr algn="r" fontAlgn="b"/>
                      <a:r>
                        <a:rPr lang="en-GB" sz="1800" b="0" i="0" u="none" strike="noStrike">
                          <a:solidFill>
                            <a:srgbClr val="000000"/>
                          </a:solidFill>
                          <a:latin typeface="Arial"/>
                        </a:rPr>
                        <a:t>0%</a:t>
                      </a:r>
                    </a:p>
                  </a:txBody>
                  <a:tcPr marL="9525" marR="9525" marT="9525" marB="0" anchor="ctr"/>
                </a:tc>
                <a:tc>
                  <a:txBody>
                    <a:bodyPr/>
                    <a:lstStyle/>
                    <a:p>
                      <a:pPr algn="r" fontAlgn="b"/>
                      <a:r>
                        <a:rPr lang="en-GB" sz="1800" b="0" i="0" u="none" strike="noStrike" dirty="0">
                          <a:solidFill>
                            <a:srgbClr val="000000"/>
                          </a:solidFill>
                          <a:latin typeface="Arial"/>
                        </a:rPr>
                        <a:t>37%</a:t>
                      </a:r>
                    </a:p>
                  </a:txBody>
                  <a:tcPr marL="9525" marR="9525" marT="9525" marB="0" anchor="ctr"/>
                </a:tc>
                <a:tc>
                  <a:txBody>
                    <a:bodyPr/>
                    <a:lstStyle/>
                    <a:p>
                      <a:pPr algn="r" fontAlgn="b"/>
                      <a:r>
                        <a:rPr lang="en-GB" sz="1800" b="0" i="0" u="none" strike="noStrike">
                          <a:solidFill>
                            <a:srgbClr val="000000"/>
                          </a:solidFill>
                          <a:latin typeface="Arial"/>
                        </a:rPr>
                        <a:t>37%</a:t>
                      </a:r>
                    </a:p>
                  </a:txBody>
                  <a:tcPr marL="9525" marR="9525" marT="9525" marB="0" anchor="ctr"/>
                </a:tc>
                <a:tc>
                  <a:txBody>
                    <a:bodyPr/>
                    <a:lstStyle/>
                    <a:p>
                      <a:pPr algn="r" fontAlgn="b"/>
                      <a:r>
                        <a:rPr lang="en-GB" sz="1800" b="0" i="0" u="none" strike="noStrike" dirty="0">
                          <a:solidFill>
                            <a:srgbClr val="000000"/>
                          </a:solidFill>
                          <a:latin typeface="Arial"/>
                        </a:rPr>
                        <a:t>52%</a:t>
                      </a:r>
                    </a:p>
                  </a:txBody>
                  <a:tcPr marL="9525" marR="9525" marT="9525" marB="0" anchor="ctr"/>
                </a:tc>
                <a:tc>
                  <a:txBody>
                    <a:bodyPr/>
                    <a:lstStyle/>
                    <a:p>
                      <a:pPr algn="r" fontAlgn="b"/>
                      <a:r>
                        <a:rPr lang="en-GB" sz="1800" b="0" i="0" u="none" strike="noStrike">
                          <a:solidFill>
                            <a:srgbClr val="000000"/>
                          </a:solidFill>
                          <a:latin typeface="Arial"/>
                        </a:rPr>
                        <a:t>60%</a:t>
                      </a:r>
                    </a:p>
                  </a:txBody>
                  <a:tcPr marL="9525" marR="9525" marT="9525" marB="0" anchor="ctr"/>
                </a:tc>
                <a:tc>
                  <a:txBody>
                    <a:bodyPr/>
                    <a:lstStyle/>
                    <a:p>
                      <a:pPr algn="r" fontAlgn="b"/>
                      <a:r>
                        <a:rPr lang="en-GB" sz="1800" b="0" i="0" u="none" strike="noStrike" dirty="0">
                          <a:solidFill>
                            <a:srgbClr val="000000"/>
                          </a:solidFill>
                          <a:latin typeface="Arial"/>
                        </a:rPr>
                        <a:t>55%</a:t>
                      </a:r>
                    </a:p>
                  </a:txBody>
                  <a:tcPr marL="9525" marR="9525" marT="9525" marB="0" anchor="ctr"/>
                </a:tc>
                <a:tc>
                  <a:txBody>
                    <a:bodyPr/>
                    <a:lstStyle/>
                    <a:p>
                      <a:pPr algn="r" fontAlgn="b"/>
                      <a:r>
                        <a:rPr lang="en-GB" sz="1800" b="0" i="0" u="none" strike="noStrike">
                          <a:solidFill>
                            <a:srgbClr val="000000"/>
                          </a:solidFill>
                          <a:latin typeface="Arial"/>
                        </a:rPr>
                        <a:t>53%</a:t>
                      </a:r>
                    </a:p>
                  </a:txBody>
                  <a:tcPr marL="9525" marR="9525" marT="9525" marB="0" anchor="ctr"/>
                </a:tc>
                <a:tc>
                  <a:txBody>
                    <a:bodyPr/>
                    <a:lstStyle/>
                    <a:p>
                      <a:pPr algn="r" fontAlgn="b"/>
                      <a:r>
                        <a:rPr lang="en-GB" sz="1800" b="0" i="0" u="none" strike="noStrike" dirty="0">
                          <a:solidFill>
                            <a:srgbClr val="000000"/>
                          </a:solidFill>
                          <a:latin typeface="Arial"/>
                        </a:rPr>
                        <a:t>42%</a:t>
                      </a:r>
                    </a:p>
                  </a:txBody>
                  <a:tcPr marL="9525" marR="9525" marT="9525" marB="0" anchor="ctr"/>
                </a:tc>
                <a:tc>
                  <a:txBody>
                    <a:bodyPr/>
                    <a:lstStyle/>
                    <a:p>
                      <a:pPr algn="r" fontAlgn="b"/>
                      <a:r>
                        <a:rPr lang="en-GB" sz="1800" b="0" i="0" u="none" strike="noStrike" dirty="0" smtClean="0">
                          <a:solidFill>
                            <a:srgbClr val="000000"/>
                          </a:solidFill>
                          <a:latin typeface="Arial"/>
                        </a:rPr>
                        <a:t>45%</a:t>
                      </a:r>
                      <a:endParaRPr lang="en-GB" sz="1800" b="0" i="0" u="none" strike="noStrike" dirty="0">
                        <a:solidFill>
                          <a:srgbClr val="000000"/>
                        </a:solidFill>
                        <a:latin typeface="Arial"/>
                      </a:endParaRPr>
                    </a:p>
                  </a:txBody>
                  <a:tcPr marL="9525" marR="9525" marT="9525" marB="0" anchor="ctr"/>
                </a:tc>
              </a:tr>
            </a:tbl>
          </a:graphicData>
        </a:graphic>
      </p:graphicFrame>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81200" y="6356350"/>
            <a:ext cx="55626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32</a:t>
            </a:fld>
            <a:endParaRPr lang="en-ZA" dirty="0"/>
          </a:p>
        </p:txBody>
      </p:sp>
      <p:sp>
        <p:nvSpPr>
          <p:cNvPr id="9" name="Content Placeholder 2"/>
          <p:cNvSpPr txBox="1">
            <a:spLocks/>
          </p:cNvSpPr>
          <p:nvPr/>
        </p:nvSpPr>
        <p:spPr bwMode="auto">
          <a:xfrm>
            <a:off x="457200" y="4038600"/>
            <a:ext cx="8229600" cy="2362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ZA" sz="2000" b="0" i="0" u="none" strike="noStrike" kern="0" cap="none" spc="0" normalizeH="0" baseline="0" noProof="0" dirty="0" smtClean="0">
                <a:ln>
                  <a:noFill/>
                </a:ln>
                <a:solidFill>
                  <a:schemeClr val="tx1"/>
                </a:solidFill>
                <a:effectLst/>
                <a:uLnTx/>
                <a:uFillTx/>
                <a:latin typeface="Arial Narrow" pitchFamily="34" charset="0"/>
                <a:ea typeface="+mn-ea"/>
                <a:cs typeface="+mn-cs"/>
              </a:rPr>
              <a:t>Huge </a:t>
            </a:r>
            <a:r>
              <a:rPr kumimoji="0" lang="en-ZA" sz="2000" b="0" i="0" u="none" strike="noStrike" kern="0" cap="none" spc="0" normalizeH="0" noProof="0" dirty="0" smtClean="0">
                <a:ln>
                  <a:noFill/>
                </a:ln>
                <a:solidFill>
                  <a:schemeClr val="tx1"/>
                </a:solidFill>
                <a:effectLst/>
                <a:uLnTx/>
                <a:uFillTx/>
                <a:latin typeface="Arial Narrow" pitchFamily="34" charset="0"/>
                <a:ea typeface="+mn-ea"/>
                <a:cs typeface="+mn-cs"/>
              </a:rPr>
              <a:t>overall growth in income </a:t>
            </a:r>
            <a:r>
              <a:rPr lang="en-ZA" sz="2000" kern="0" noProof="0" dirty="0" smtClean="0">
                <a:latin typeface="Arial Narrow" pitchFamily="34" charset="0"/>
                <a:cs typeface="+mn-cs"/>
              </a:rPr>
              <a:t>from</a:t>
            </a:r>
            <a:r>
              <a:rPr lang="en-ZA" sz="2000" kern="0" baseline="0" dirty="0" smtClean="0">
                <a:latin typeface="Arial Narrow" pitchFamily="34" charset="0"/>
                <a:cs typeface="+mn-cs"/>
              </a:rPr>
              <a:t> R21m in 2001/02 to R312m</a:t>
            </a:r>
            <a:r>
              <a:rPr lang="en-ZA" sz="2000" kern="0" dirty="0" smtClean="0">
                <a:latin typeface="Arial Narrow" pitchFamily="34" charset="0"/>
                <a:cs typeface="+mn-cs"/>
              </a:rPr>
              <a:t> </a:t>
            </a:r>
            <a:r>
              <a:rPr lang="en-ZA" sz="2000" kern="0" baseline="0" dirty="0" smtClean="0">
                <a:latin typeface="Arial Narrow" pitchFamily="34" charset="0"/>
                <a:cs typeface="+mn-cs"/>
              </a:rPr>
              <a:t>this year </a:t>
            </a:r>
          </a:p>
          <a:p>
            <a:pPr marL="342900" indent="-342900" eaLnBrk="0" hangingPunct="0">
              <a:spcBef>
                <a:spcPct val="20000"/>
              </a:spcBef>
              <a:buFont typeface="Arial" charset="0"/>
              <a:buChar char="•"/>
            </a:pPr>
            <a:r>
              <a:rPr kumimoji="0" lang="en-ZA" sz="2000" b="0" i="0" u="none" strike="noStrike" kern="0" cap="none" spc="0" normalizeH="0" baseline="0" noProof="0" dirty="0" smtClean="0">
                <a:ln>
                  <a:noFill/>
                </a:ln>
                <a:solidFill>
                  <a:schemeClr val="tx1"/>
                </a:solidFill>
                <a:effectLst/>
                <a:uLnTx/>
                <a:uFillTx/>
                <a:latin typeface="Arial Narrow" pitchFamily="34" charset="0"/>
                <a:ea typeface="+mn-ea"/>
                <a:cs typeface="+mn-cs"/>
              </a:rPr>
              <a:t>Massive increase in funding from projects</a:t>
            </a:r>
            <a:r>
              <a:rPr kumimoji="0" lang="en-ZA" sz="2000" b="0" i="0" u="none" strike="noStrike" kern="0" cap="none" spc="0" normalizeH="0" noProof="0" dirty="0" smtClean="0">
                <a:ln>
                  <a:noFill/>
                </a:ln>
                <a:solidFill>
                  <a:schemeClr val="tx1"/>
                </a:solidFill>
                <a:effectLst/>
                <a:uLnTx/>
                <a:uFillTx/>
                <a:latin typeface="Arial Narrow" pitchFamily="34" charset="0"/>
                <a:ea typeface="+mn-ea"/>
                <a:cs typeface="+mn-cs"/>
              </a:rPr>
              <a:t> to 60% of total income, then decline</a:t>
            </a:r>
            <a:endParaRPr kumimoji="0" lang="en-ZA" sz="2000" b="0" i="0" u="none" strike="noStrike" kern="0" cap="none" spc="0" normalizeH="0" baseline="0" noProof="0" dirty="0" smtClean="0">
              <a:ln>
                <a:noFill/>
              </a:ln>
              <a:solidFill>
                <a:schemeClr val="tx1"/>
              </a:solidFill>
              <a:effectLst/>
              <a:uLnTx/>
              <a:uFillTx/>
              <a:latin typeface="Arial Narrow" pitchFamily="34" charset="0"/>
              <a:ea typeface="+mn-ea"/>
              <a:cs typeface="+mn-cs"/>
            </a:endParaRPr>
          </a:p>
          <a:p>
            <a:pPr marL="342900" lvl="0" indent="-342900" eaLnBrk="0" hangingPunct="0">
              <a:spcBef>
                <a:spcPct val="20000"/>
              </a:spcBef>
              <a:buFont typeface="Arial" charset="0"/>
              <a:buChar char="•"/>
            </a:pPr>
            <a:r>
              <a:rPr kumimoji="0" lang="en-ZA" sz="2000" b="0" i="0" u="none" strike="noStrike" kern="0" cap="none" spc="0" normalizeH="0" noProof="0" dirty="0" smtClean="0">
                <a:ln>
                  <a:noFill/>
                </a:ln>
                <a:solidFill>
                  <a:schemeClr val="tx1"/>
                </a:solidFill>
                <a:effectLst/>
                <a:uLnTx/>
                <a:uFillTx/>
                <a:latin typeface="Arial Narrow" pitchFamily="34" charset="0"/>
                <a:ea typeface="+mn-ea"/>
                <a:cs typeface="+mn-cs"/>
              </a:rPr>
              <a:t>This year forecast to be about R240m (from R142 in 10/11)</a:t>
            </a:r>
          </a:p>
          <a:p>
            <a:pPr marL="342900" lvl="0" indent="-342900" eaLnBrk="0" hangingPunct="0">
              <a:spcBef>
                <a:spcPct val="20000"/>
              </a:spcBef>
              <a:buFont typeface="Arial" charset="0"/>
              <a:buChar char="•"/>
            </a:pPr>
            <a:r>
              <a:rPr kumimoji="0" lang="en-ZA" sz="2000" b="0" i="0" u="none" strike="noStrike" kern="0" cap="none" spc="0" normalizeH="0" noProof="0" dirty="0" smtClean="0">
                <a:ln>
                  <a:noFill/>
                </a:ln>
                <a:solidFill>
                  <a:schemeClr val="tx1"/>
                </a:solidFill>
                <a:effectLst/>
                <a:uLnTx/>
                <a:uFillTx/>
                <a:latin typeface="Arial Narrow" pitchFamily="34" charset="0"/>
                <a:ea typeface="+mn-ea"/>
                <a:cs typeface="+mn-cs"/>
              </a:rPr>
              <a:t>SIU vulnerable when there </a:t>
            </a:r>
            <a:r>
              <a:rPr lang="en-ZA" sz="2000" kern="0" dirty="0" smtClean="0">
                <a:latin typeface="Arial Narrow" pitchFamily="34" charset="0"/>
                <a:cs typeface="+mn-cs"/>
              </a:rPr>
              <a:t>is decline as during recession as many </a:t>
            </a:r>
            <a:r>
              <a:rPr lang="en-ZA" sz="2000" kern="0" dirty="0" smtClean="0">
                <a:latin typeface="Arial Narrow" pitchFamily="34" charset="0"/>
              </a:rPr>
              <a:t>staff employed </a:t>
            </a:r>
            <a:endParaRPr lang="en-ZA" sz="2000" kern="0" dirty="0" smtClean="0">
              <a:latin typeface="Arial Narrow" pitchFamily="34" charset="0"/>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410200" cy="762000"/>
          </a:xfrm>
        </p:spPr>
        <p:txBody>
          <a:bodyPr anchor="ctr" anchorCtr="0"/>
          <a:lstStyle/>
          <a:p>
            <a:pPr algn="l">
              <a:lnSpc>
                <a:spcPct val="100000"/>
              </a:lnSpc>
              <a:spcBef>
                <a:spcPts val="600"/>
              </a:spcBef>
              <a:spcAft>
                <a:spcPts val="0"/>
              </a:spcAft>
            </a:pPr>
            <a:r>
              <a:rPr lang="en-ZA" dirty="0" smtClean="0"/>
              <a:t>Funding Issues</a:t>
            </a:r>
            <a:endParaRPr lang="en-ZA" b="1" dirty="0">
              <a:latin typeface="Arial Narrow" pitchFamily="34" charset="0"/>
            </a:endParaRPr>
          </a:p>
        </p:txBody>
      </p:sp>
      <p:sp>
        <p:nvSpPr>
          <p:cNvPr id="3" name="Content Placeholder 2"/>
          <p:cNvSpPr>
            <a:spLocks noGrp="1"/>
          </p:cNvSpPr>
          <p:nvPr>
            <p:ph idx="1"/>
          </p:nvPr>
        </p:nvSpPr>
        <p:spPr>
          <a:xfrm>
            <a:off x="304800" y="1066800"/>
            <a:ext cx="8229600" cy="5334000"/>
          </a:xfrm>
        </p:spPr>
        <p:txBody>
          <a:bodyPr>
            <a:noAutofit/>
          </a:bodyPr>
          <a:lstStyle/>
          <a:p>
            <a:pPr>
              <a:lnSpc>
                <a:spcPct val="100000"/>
              </a:lnSpc>
              <a:spcBef>
                <a:spcPts val="600"/>
              </a:spcBef>
              <a:spcAft>
                <a:spcPts val="0"/>
              </a:spcAft>
              <a:buNone/>
            </a:pPr>
            <a:r>
              <a:rPr lang="en-ZA" sz="2000" b="1" dirty="0" smtClean="0">
                <a:latin typeface="Arial Narrow" pitchFamily="34" charset="0"/>
              </a:rPr>
              <a:t>Background</a:t>
            </a:r>
          </a:p>
          <a:p>
            <a:pPr>
              <a:spcBef>
                <a:spcPts val="600"/>
              </a:spcBef>
              <a:spcAft>
                <a:spcPts val="0"/>
              </a:spcAft>
            </a:pPr>
            <a:r>
              <a:rPr lang="en-GB" dirty="0" smtClean="0"/>
              <a:t>In past 7 years, SIU budget supplemented with project income through cooperation agreements with other state institutions</a:t>
            </a:r>
          </a:p>
          <a:p>
            <a:pPr>
              <a:spcBef>
                <a:spcPts val="600"/>
              </a:spcBef>
              <a:spcAft>
                <a:spcPts val="0"/>
              </a:spcAft>
            </a:pPr>
            <a:r>
              <a:rPr lang="en-GB" dirty="0" smtClean="0"/>
              <a:t>For 2011/12, budgeted project income was R150 million</a:t>
            </a:r>
          </a:p>
          <a:p>
            <a:pPr>
              <a:spcBef>
                <a:spcPts val="600"/>
              </a:spcBef>
              <a:spcAft>
                <a:spcPts val="0"/>
              </a:spcAft>
            </a:pPr>
            <a:r>
              <a:rPr lang="en-GB" dirty="0" smtClean="0"/>
              <a:t>Such income has enabled the SIU to take on many more investigations</a:t>
            </a:r>
          </a:p>
          <a:p>
            <a:pPr>
              <a:lnSpc>
                <a:spcPct val="100000"/>
              </a:lnSpc>
              <a:spcAft>
                <a:spcPts val="0"/>
              </a:spcAft>
              <a:buNone/>
            </a:pPr>
            <a:r>
              <a:rPr lang="en-GB" b="1" dirty="0" smtClean="0"/>
              <a:t>Possible legal problem</a:t>
            </a:r>
          </a:p>
          <a:p>
            <a:pPr>
              <a:spcBef>
                <a:spcPts val="600"/>
              </a:spcBef>
              <a:spcAft>
                <a:spcPts val="0"/>
              </a:spcAft>
            </a:pPr>
            <a:r>
              <a:rPr lang="en-GB" dirty="0" smtClean="0"/>
              <a:t>Legal opinion received that SIU is not allowed to enter into such agreements  </a:t>
            </a:r>
          </a:p>
          <a:p>
            <a:pPr lvl="1">
              <a:spcAft>
                <a:spcPts val="0"/>
              </a:spcAft>
            </a:pPr>
            <a:r>
              <a:rPr lang="en-GB" dirty="0" smtClean="0"/>
              <a:t>since SIU Act is silent on this issue</a:t>
            </a:r>
          </a:p>
          <a:p>
            <a:pPr>
              <a:spcBef>
                <a:spcPts val="600"/>
              </a:spcBef>
              <a:spcAft>
                <a:spcPts val="0"/>
              </a:spcAft>
            </a:pPr>
            <a:r>
              <a:rPr lang="en-GB" dirty="0" smtClean="0"/>
              <a:t>Legal advice is that for this FY, SIU can continue to receive payments for work </a:t>
            </a:r>
          </a:p>
          <a:p>
            <a:pPr lvl="1">
              <a:spcAft>
                <a:spcPts val="0"/>
              </a:spcAft>
            </a:pPr>
            <a:r>
              <a:rPr lang="en-GB" dirty="0" smtClean="0"/>
              <a:t>provided that a proclamation exists and an agreement is already in place </a:t>
            </a:r>
          </a:p>
          <a:p>
            <a:pPr>
              <a:spcAft>
                <a:spcPts val="0"/>
              </a:spcAft>
            </a:pPr>
            <a:r>
              <a:rPr lang="en-GB" dirty="0" smtClean="0"/>
              <a:t>It can also renew such agreements that expire in current financial year</a:t>
            </a:r>
          </a:p>
          <a:p>
            <a:pPr>
              <a:spcBef>
                <a:spcPts val="600"/>
              </a:spcBef>
              <a:spcAft>
                <a:spcPts val="0"/>
              </a:spcAft>
            </a:pPr>
            <a:r>
              <a:rPr lang="en-GB" dirty="0" smtClean="0"/>
              <a:t>However, this is on condition of there being a process to regularise the situation</a:t>
            </a:r>
          </a:p>
          <a:p>
            <a:pPr lvl="1">
              <a:spcAft>
                <a:spcPts val="0"/>
              </a:spcAft>
            </a:pPr>
            <a:r>
              <a:rPr lang="en-GB" dirty="0" smtClean="0"/>
              <a:t>through an amendment to the SIU ACT to allow for such funding</a:t>
            </a: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33</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410200" cy="762000"/>
          </a:xfrm>
        </p:spPr>
        <p:txBody>
          <a:bodyPr anchor="ctr" anchorCtr="0"/>
          <a:lstStyle/>
          <a:p>
            <a:pPr algn="l">
              <a:lnSpc>
                <a:spcPct val="100000"/>
              </a:lnSpc>
              <a:spcBef>
                <a:spcPts val="600"/>
              </a:spcBef>
              <a:spcAft>
                <a:spcPts val="0"/>
              </a:spcAft>
            </a:pPr>
            <a:r>
              <a:rPr lang="en-ZA" dirty="0" smtClean="0"/>
              <a:t>Funding Issues</a:t>
            </a:r>
            <a:endParaRPr lang="en-ZA" b="1" dirty="0">
              <a:latin typeface="Arial Narrow" pitchFamily="34" charset="0"/>
            </a:endParaRPr>
          </a:p>
        </p:txBody>
      </p:sp>
      <p:sp>
        <p:nvSpPr>
          <p:cNvPr id="3" name="Content Placeholder 2"/>
          <p:cNvSpPr>
            <a:spLocks noGrp="1"/>
          </p:cNvSpPr>
          <p:nvPr>
            <p:ph idx="1"/>
          </p:nvPr>
        </p:nvSpPr>
        <p:spPr>
          <a:xfrm>
            <a:off x="304800" y="1066800"/>
            <a:ext cx="8229600" cy="5334000"/>
          </a:xfrm>
        </p:spPr>
        <p:txBody>
          <a:bodyPr>
            <a:noAutofit/>
          </a:bodyPr>
          <a:lstStyle/>
          <a:p>
            <a:pPr>
              <a:lnSpc>
                <a:spcPct val="100000"/>
              </a:lnSpc>
              <a:spcBef>
                <a:spcPts val="600"/>
              </a:spcBef>
              <a:spcAft>
                <a:spcPts val="0"/>
              </a:spcAft>
              <a:buNone/>
            </a:pPr>
            <a:r>
              <a:rPr lang="en-ZA" b="1" dirty="0" smtClean="0"/>
              <a:t>Impact</a:t>
            </a:r>
          </a:p>
          <a:p>
            <a:pPr>
              <a:spcBef>
                <a:spcPts val="600"/>
              </a:spcBef>
              <a:spcAft>
                <a:spcPts val="0"/>
              </a:spcAft>
            </a:pPr>
            <a:r>
              <a:rPr lang="en-ZA" dirty="0" smtClean="0"/>
              <a:t>At present, SIU cannot to enter new cooperation agreements which involve funding</a:t>
            </a:r>
          </a:p>
          <a:p>
            <a:pPr>
              <a:spcBef>
                <a:spcPts val="600"/>
              </a:spcBef>
              <a:spcAft>
                <a:spcPts val="0"/>
              </a:spcAft>
            </a:pPr>
            <a:r>
              <a:rPr lang="en-ZA" dirty="0" smtClean="0"/>
              <a:t>Was expecting to invoice an additional R90m this year</a:t>
            </a:r>
          </a:p>
          <a:p>
            <a:pPr lvl="1">
              <a:lnSpc>
                <a:spcPct val="100000"/>
              </a:lnSpc>
              <a:spcBef>
                <a:spcPts val="600"/>
              </a:spcBef>
              <a:spcAft>
                <a:spcPts val="0"/>
              </a:spcAft>
              <a:buNone/>
            </a:pPr>
            <a:endParaRPr lang="en-ZA" dirty="0" smtClean="0"/>
          </a:p>
          <a:p>
            <a:pPr>
              <a:lnSpc>
                <a:spcPct val="100000"/>
              </a:lnSpc>
              <a:spcBef>
                <a:spcPts val="600"/>
              </a:spcBef>
              <a:spcAft>
                <a:spcPts val="0"/>
              </a:spcAft>
              <a:buNone/>
            </a:pPr>
            <a:r>
              <a:rPr lang="en-ZA" b="1" dirty="0" smtClean="0">
                <a:latin typeface="Arial Narrow" pitchFamily="34" charset="0"/>
              </a:rPr>
              <a:t>Possible solutions to situation</a:t>
            </a:r>
          </a:p>
          <a:p>
            <a:pPr>
              <a:spcBef>
                <a:spcPts val="600"/>
              </a:spcBef>
              <a:spcAft>
                <a:spcPts val="0"/>
              </a:spcAft>
            </a:pPr>
            <a:r>
              <a:rPr lang="en-ZA" dirty="0" smtClean="0">
                <a:latin typeface="Arial Narrow" pitchFamily="34" charset="0"/>
              </a:rPr>
              <a:t>Amendment to the SIU Act - a discussion has already taken place with the DOJ DG and amendments have been drafted for inclusion in Judicial Matters Amendment Bill</a:t>
            </a:r>
          </a:p>
          <a:p>
            <a:pPr>
              <a:spcBef>
                <a:spcPts val="600"/>
              </a:spcBef>
              <a:spcAft>
                <a:spcPts val="0"/>
              </a:spcAft>
            </a:pPr>
            <a:r>
              <a:rPr lang="en-ZA" dirty="0" smtClean="0"/>
              <a:t>NT with support from DOJ has agreed to additional funding of R97m for this FY</a:t>
            </a:r>
          </a:p>
          <a:p>
            <a:pPr lvl="1">
              <a:spcAft>
                <a:spcPts val="0"/>
              </a:spcAft>
            </a:pPr>
            <a:r>
              <a:rPr lang="en-ZA" dirty="0" smtClean="0"/>
              <a:t>to compensate for loss of revenue and to take on additional work</a:t>
            </a:r>
          </a:p>
          <a:p>
            <a:pPr>
              <a:spcBef>
                <a:spcPts val="600"/>
              </a:spcBef>
              <a:spcAft>
                <a:spcPts val="0"/>
              </a:spcAft>
            </a:pPr>
            <a:r>
              <a:rPr lang="en-ZA" dirty="0" smtClean="0">
                <a:latin typeface="Arial Narrow" pitchFamily="34" charset="0"/>
              </a:rPr>
              <a:t>Additional funding for future years; SIU to request permanent increase in current budget to reduce reliance on funding from co-operation agreements</a:t>
            </a:r>
          </a:p>
          <a:p>
            <a:pPr>
              <a:lnSpc>
                <a:spcPct val="100000"/>
              </a:lnSpc>
              <a:spcBef>
                <a:spcPts val="600"/>
              </a:spcBef>
              <a:spcAft>
                <a:spcPts val="0"/>
              </a:spcAft>
            </a:pPr>
            <a:r>
              <a:rPr lang="en-ZA" dirty="0" smtClean="0">
                <a:latin typeface="Arial Narrow" pitchFamily="34" charset="0"/>
              </a:rPr>
              <a:t>SIU throughout this process has received excellent support and commitment from the Minister of Finance, NT, Minister of Justice and the DG of DOJ</a:t>
            </a:r>
          </a:p>
          <a:p>
            <a:pPr>
              <a:lnSpc>
                <a:spcPct val="100000"/>
              </a:lnSpc>
              <a:spcBef>
                <a:spcPts val="600"/>
              </a:spcBef>
              <a:spcAft>
                <a:spcPts val="0"/>
              </a:spcAft>
              <a:buNone/>
            </a:pPr>
            <a:endParaRPr lang="en-ZA" sz="2000" dirty="0">
              <a:latin typeface="Arial Narrow" pitchFamily="34" charset="0"/>
            </a:endParaRP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34</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7"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152400"/>
            <a:ext cx="5181600" cy="762000"/>
          </a:xfrm>
        </p:spPr>
        <p:txBody>
          <a:bodyPr/>
          <a:lstStyle/>
          <a:p>
            <a:pPr>
              <a:lnSpc>
                <a:spcPct val="100000"/>
              </a:lnSpc>
              <a:spcBef>
                <a:spcPts val="600"/>
              </a:spcBef>
              <a:spcAft>
                <a:spcPts val="0"/>
              </a:spcAft>
            </a:pPr>
            <a:r>
              <a:rPr lang="en-ZA" sz="2800" b="1" dirty="0" smtClean="0">
                <a:latin typeface="Arial Narrow" pitchFamily="34" charset="0"/>
              </a:rPr>
              <a:t>Financial Information</a:t>
            </a:r>
            <a:endParaRPr lang="en-ZA" sz="2800" b="1" dirty="0">
              <a:latin typeface="Arial Narrow" pitchFamily="34" charset="0"/>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solidFill>
                  <a:schemeClr val="tx1"/>
                </a:solidFill>
              </a:rPr>
              <a:pPr>
                <a:defRPr/>
              </a:pPr>
              <a:t>35</a:t>
            </a:fld>
            <a:endParaRPr lang="en-ZA" dirty="0">
              <a:solidFill>
                <a:schemeClr val="tx1"/>
              </a:solidFill>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graphicFrame>
        <p:nvGraphicFramePr>
          <p:cNvPr id="10" name="Table 9"/>
          <p:cNvGraphicFramePr>
            <a:graphicFrameLocks noGrp="1"/>
          </p:cNvGraphicFramePr>
          <p:nvPr/>
        </p:nvGraphicFramePr>
        <p:xfrm>
          <a:off x="228602" y="1219196"/>
          <a:ext cx="8762996" cy="5064741"/>
        </p:xfrm>
        <a:graphic>
          <a:graphicData uri="http://schemas.openxmlformats.org/drawingml/2006/table">
            <a:tbl>
              <a:tblPr/>
              <a:tblGrid>
                <a:gridCol w="2406235"/>
                <a:gridCol w="861934"/>
                <a:gridCol w="861934"/>
                <a:gridCol w="861934"/>
                <a:gridCol w="861934"/>
                <a:gridCol w="969675"/>
                <a:gridCol w="969675"/>
                <a:gridCol w="969675"/>
              </a:tblGrid>
              <a:tr h="755738">
                <a:tc>
                  <a:txBody>
                    <a:bodyPr/>
                    <a:lstStyle/>
                    <a:p>
                      <a:pPr algn="l" fontAlgn="b"/>
                      <a:r>
                        <a:rPr lang="en-ZA" sz="1400" b="1" i="0" u="none" strike="noStrike" dirty="0">
                          <a:solidFill>
                            <a:srgbClr val="000000"/>
                          </a:solidFill>
                          <a:latin typeface="Arial Narrow"/>
                        </a:rPr>
                        <a:t>R thousand</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gridSpan="3">
                  <a:txBody>
                    <a:bodyPr/>
                    <a:lstStyle/>
                    <a:p>
                      <a:pPr algn="ctr" fontAlgn="b"/>
                      <a:r>
                        <a:rPr lang="en-ZA" sz="1400" b="1" i="0" u="none" strike="noStrike" dirty="0">
                          <a:solidFill>
                            <a:srgbClr val="000000"/>
                          </a:solidFill>
                          <a:latin typeface="Arial Narrow"/>
                        </a:rPr>
                        <a:t>  Audited outcome  </a:t>
                      </a:r>
                    </a:p>
                    <a:p>
                      <a:pPr algn="l" fontAlgn="b"/>
                      <a:r>
                        <a:rPr lang="en-ZA" sz="1800" b="1" i="0" u="none" strike="noStrike" dirty="0">
                          <a:solidFill>
                            <a:srgbClr val="000000"/>
                          </a:solidFill>
                          <a:latin typeface="Arial"/>
                        </a:rPr>
                        <a:t> </a:t>
                      </a:r>
                    </a:p>
                    <a:p>
                      <a:pPr algn="l" fontAlgn="b"/>
                      <a:r>
                        <a:rPr lang="en-ZA" sz="1800" b="1" i="0" u="none" strike="noStrike" dirty="0">
                          <a:solidFill>
                            <a:srgbClr val="000000"/>
                          </a:solidFill>
                          <a:latin typeface="Arial"/>
                        </a:rPr>
                        <a:t> </a:t>
                      </a:r>
                    </a:p>
                  </a:txBody>
                  <a:tcPr marL="9369" marR="9369" marT="93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pPr algn="ctr" fontAlgn="b"/>
                      <a:endParaRPr lang="en-ZA" sz="1600" b="1" i="0" u="none" strike="noStrike" dirty="0">
                        <a:solidFill>
                          <a:srgbClr val="000000"/>
                        </a:solidFill>
                        <a:latin typeface="Arial"/>
                      </a:endParaRP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pPr algn="ctr" fontAlgn="b"/>
                      <a:endParaRPr lang="en-ZA" sz="1600" b="1" i="0" u="none" strike="noStrike" dirty="0">
                        <a:solidFill>
                          <a:srgbClr val="000000"/>
                        </a:solidFill>
                        <a:latin typeface="Arial"/>
                      </a:endParaRP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n-ZA" sz="1400" b="1" i="0" u="none" strike="noStrike" dirty="0">
                          <a:solidFill>
                            <a:srgbClr val="000000"/>
                          </a:solidFill>
                          <a:latin typeface="Arial Narrow"/>
                        </a:rPr>
                        <a:t>Revised</a:t>
                      </a:r>
                    </a:p>
                    <a:p>
                      <a:pPr algn="ctr" fontAlgn="b"/>
                      <a:r>
                        <a:rPr lang="en-ZA" sz="1400" b="1" i="0" u="none" strike="noStrike" dirty="0">
                          <a:solidFill>
                            <a:srgbClr val="000000"/>
                          </a:solidFill>
                          <a:latin typeface="Arial Narrow"/>
                        </a:rPr>
                        <a:t>  estimate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n-ZA" sz="1400" b="1" i="0" u="none" strike="noStrike" dirty="0">
                          <a:solidFill>
                            <a:srgbClr val="000000"/>
                          </a:solidFill>
                          <a:latin typeface="Arial Narrow"/>
                        </a:rPr>
                        <a:t>  Medium-term estimate (current baseline)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n-ZA" sz="1200" b="1" i="0" u="none" strike="noStrike">
                          <a:solidFill>
                            <a:srgbClr val="000000"/>
                          </a:solidFill>
                          <a:latin typeface="Arial Narrow"/>
                        </a:rPr>
                        <a:t>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n-ZA" sz="1200" b="1" i="0" u="none" strike="noStrike">
                          <a:solidFill>
                            <a:srgbClr val="000000"/>
                          </a:solidFill>
                          <a:latin typeface="Arial Narrow"/>
                        </a:rPr>
                        <a:t>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4898">
                <a:tc>
                  <a:txBody>
                    <a:bodyPr/>
                    <a:lstStyle/>
                    <a:p>
                      <a:pPr algn="l" fontAlgn="b"/>
                      <a:r>
                        <a:rPr lang="en-ZA" sz="1200" b="1" i="0" u="none" strike="noStrike">
                          <a:solidFill>
                            <a:srgbClr val="000000"/>
                          </a:solidFill>
                          <a:latin typeface="Arial Narrow"/>
                        </a:rPr>
                        <a:t>Statement of Financial Performance</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2008/09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2009/10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2010/11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dirty="0">
                          <a:solidFill>
                            <a:srgbClr val="000000"/>
                          </a:solidFill>
                          <a:latin typeface="Arial Narrow"/>
                        </a:rPr>
                        <a:t>  2011/12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2012/13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2013/14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b"/>
                      <a:r>
                        <a:rPr lang="en-ZA" sz="1200" b="1" i="0" u="none" strike="noStrike">
                          <a:solidFill>
                            <a:srgbClr val="000000"/>
                          </a:solidFill>
                          <a:latin typeface="Arial Narrow"/>
                        </a:rPr>
                        <a:t> 2014/15 </a:t>
                      </a:r>
                    </a:p>
                  </a:txBody>
                  <a:tcPr marL="9369" marR="9369" marT="93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4898">
                <a:tc>
                  <a:txBody>
                    <a:bodyPr/>
                    <a:lstStyle/>
                    <a:p>
                      <a:pPr algn="l" fontAlgn="t"/>
                      <a:r>
                        <a:rPr lang="en-ZA" sz="1200" b="1" i="1" u="none" strike="noStrike">
                          <a:solidFill>
                            <a:srgbClr val="000000"/>
                          </a:solidFill>
                          <a:latin typeface="Arial Narrow"/>
                        </a:rPr>
                        <a:t>Revenue</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Non-tax revenue</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141 314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121 853</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142 586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151 697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152 328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152 468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152 452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Sale of goods and services</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131 622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114 120</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141 151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150 259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150 803</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150 852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150 852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Transfers received</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116 297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154 737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171 089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193 620</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202 810</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218 504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231 614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Total revenue</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257 611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276 590</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313 675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345 317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355 138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370 972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384 066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4898">
                <a:tc>
                  <a:txBody>
                    <a:bodyPr/>
                    <a:lstStyle/>
                    <a:p>
                      <a:pPr algn="l" fontAlgn="t"/>
                      <a:r>
                        <a:rPr lang="en-ZA" sz="1200" b="1" i="1" u="none" strike="noStrike" dirty="0">
                          <a:solidFill>
                            <a:srgbClr val="000000"/>
                          </a:solidFill>
                          <a:latin typeface="Arial Narrow"/>
                        </a:rPr>
                        <a:t>Expenses</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Current expense</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260 675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282 821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336 851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331 074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355 138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370 971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384 066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Compensation of employees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164 292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182 060</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182 142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213 085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235 188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251 329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254 265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Goods and services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85 142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84 802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144 756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104 304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105 938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105 167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114 744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Depreciation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5 443</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10 859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9 936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dirty="0">
                          <a:solidFill>
                            <a:srgbClr val="000000"/>
                          </a:solidFill>
                          <a:latin typeface="Arial Narrow"/>
                        </a:rPr>
                        <a:t>          13 685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14 012</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14 475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15 057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Other</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5 799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5 099</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17</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898">
                <a:tc>
                  <a:txBody>
                    <a:bodyPr/>
                    <a:lstStyle/>
                    <a:p>
                      <a:pPr algn="l" fontAlgn="t"/>
                      <a:r>
                        <a:rPr lang="en-ZA" sz="1200" b="1" i="0" u="none" strike="noStrike">
                          <a:solidFill>
                            <a:srgbClr val="000000"/>
                          </a:solidFill>
                          <a:latin typeface="Arial Narrow"/>
                        </a:rPr>
                        <a:t>Total expenses</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260 675</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282 821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336 851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331 074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355 138</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370 971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384 066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4898">
                <a:tc>
                  <a:txBody>
                    <a:bodyPr/>
                    <a:lstStyle/>
                    <a:p>
                      <a:pPr algn="l" fontAlgn="t"/>
                      <a:r>
                        <a:rPr lang="en-ZA" sz="1200" b="1" i="0" u="none" strike="noStrike">
                          <a:solidFill>
                            <a:srgbClr val="000000"/>
                          </a:solidFill>
                          <a:latin typeface="Arial Narrow"/>
                        </a:rPr>
                        <a:t>Surplus / (Deficit)</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(3 064)</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(6 231)</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(23 176)</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14 243</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dirty="0">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r" fontAlgn="t"/>
                      <a:r>
                        <a:rPr lang="en-ZA" sz="1200" b="1" i="0" u="none" strike="noStrike" dirty="0">
                          <a:solidFill>
                            <a:srgbClr val="000000"/>
                          </a:solidFill>
                          <a:latin typeface="Arial Narrow"/>
                        </a:rPr>
                        <a:t>  – </a:t>
                      </a:r>
                    </a:p>
                  </a:txBody>
                  <a:tcPr marL="9369" marR="9369" marT="936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867400" cy="762000"/>
          </a:xfrm>
        </p:spPr>
        <p:txBody>
          <a:bodyPr/>
          <a:lstStyle/>
          <a:p>
            <a:pPr>
              <a:lnSpc>
                <a:spcPct val="100000"/>
              </a:lnSpc>
              <a:spcBef>
                <a:spcPts val="600"/>
              </a:spcBef>
              <a:spcAft>
                <a:spcPts val="0"/>
              </a:spcAft>
            </a:pPr>
            <a:r>
              <a:rPr lang="en-GB" sz="2800" b="1" dirty="0" smtClean="0">
                <a:latin typeface="Arial Narrow" pitchFamily="34" charset="0"/>
              </a:rPr>
              <a:t>Audit and MTEF </a:t>
            </a:r>
            <a:endParaRPr lang="en-ZA" sz="2800" dirty="0">
              <a:latin typeface="Arial Narrow" pitchFamily="34" charset="0"/>
            </a:endParaRPr>
          </a:p>
        </p:txBody>
      </p:sp>
      <p:sp>
        <p:nvSpPr>
          <p:cNvPr id="3" name="Content Placeholder 2"/>
          <p:cNvSpPr>
            <a:spLocks noGrp="1"/>
          </p:cNvSpPr>
          <p:nvPr>
            <p:ph idx="1"/>
          </p:nvPr>
        </p:nvSpPr>
        <p:spPr>
          <a:xfrm>
            <a:off x="457200" y="1206842"/>
            <a:ext cx="8229600" cy="5346357"/>
          </a:xfrm>
        </p:spPr>
        <p:txBody>
          <a:bodyPr/>
          <a:lstStyle/>
          <a:p>
            <a:pPr algn="just">
              <a:lnSpc>
                <a:spcPct val="100000"/>
              </a:lnSpc>
              <a:spcBef>
                <a:spcPts val="600"/>
              </a:spcBef>
              <a:spcAft>
                <a:spcPts val="0"/>
              </a:spcAft>
              <a:buNone/>
            </a:pPr>
            <a:r>
              <a:rPr lang="en-US" sz="1800" b="1" dirty="0" smtClean="0"/>
              <a:t>Audit outcomes</a:t>
            </a:r>
          </a:p>
          <a:p>
            <a:pPr>
              <a:lnSpc>
                <a:spcPct val="100000"/>
              </a:lnSpc>
              <a:spcBef>
                <a:spcPts val="600"/>
              </a:spcBef>
              <a:spcAft>
                <a:spcPts val="0"/>
              </a:spcAft>
            </a:pPr>
            <a:r>
              <a:rPr lang="en-US" sz="1800" dirty="0" smtClean="0"/>
              <a:t>Have received clean (unqualified) audits at all times since formed in 2001  </a:t>
            </a:r>
          </a:p>
          <a:p>
            <a:pPr>
              <a:lnSpc>
                <a:spcPct val="100000"/>
              </a:lnSpc>
              <a:spcBef>
                <a:spcPts val="600"/>
              </a:spcBef>
              <a:spcAft>
                <a:spcPts val="0"/>
              </a:spcAft>
            </a:pPr>
            <a:r>
              <a:rPr lang="en-US" sz="1800" dirty="0" smtClean="0"/>
              <a:t>SIU is particularly proud of the fact that its last 6 audits have been unqualified and without any emphases of matters </a:t>
            </a:r>
          </a:p>
          <a:p>
            <a:pPr algn="just">
              <a:lnSpc>
                <a:spcPct val="100000"/>
              </a:lnSpc>
              <a:spcBef>
                <a:spcPts val="600"/>
              </a:spcBef>
              <a:spcAft>
                <a:spcPts val="0"/>
              </a:spcAft>
              <a:buNone/>
            </a:pPr>
            <a:r>
              <a:rPr lang="en-US" sz="1800" b="1" dirty="0" smtClean="0">
                <a:latin typeface="Arial Narrow" pitchFamily="34" charset="0"/>
              </a:rPr>
              <a:t>Funding for the SIU</a:t>
            </a:r>
          </a:p>
          <a:p>
            <a:pPr algn="just">
              <a:lnSpc>
                <a:spcPct val="100000"/>
              </a:lnSpc>
              <a:spcBef>
                <a:spcPts val="600"/>
              </a:spcBef>
              <a:spcAft>
                <a:spcPts val="0"/>
              </a:spcAft>
            </a:pPr>
            <a:r>
              <a:rPr lang="en-US" sz="1800" dirty="0" smtClean="0">
                <a:latin typeface="Arial Narrow" pitchFamily="34" charset="0"/>
              </a:rPr>
              <a:t>Grant received as transfer from the Department of Justice and Constitutional Development</a:t>
            </a:r>
          </a:p>
          <a:p>
            <a:pPr algn="just">
              <a:lnSpc>
                <a:spcPct val="100000"/>
              </a:lnSpc>
              <a:spcBef>
                <a:spcPts val="600"/>
              </a:spcBef>
              <a:spcAft>
                <a:spcPts val="0"/>
              </a:spcAft>
            </a:pPr>
            <a:r>
              <a:rPr lang="en-US" sz="1800" dirty="0" smtClean="0">
                <a:latin typeface="Arial Narrow" pitchFamily="34" charset="0"/>
              </a:rPr>
              <a:t>Also revenue generated from charging institutions fees for some of its investigations</a:t>
            </a:r>
            <a:endParaRPr lang="en-GB" sz="1800" dirty="0" smtClean="0">
              <a:latin typeface="Arial Narrow" pitchFamily="34" charset="0"/>
            </a:endParaRPr>
          </a:p>
          <a:p>
            <a:pPr algn="just">
              <a:lnSpc>
                <a:spcPct val="100000"/>
              </a:lnSpc>
              <a:spcBef>
                <a:spcPts val="600"/>
              </a:spcBef>
              <a:spcAft>
                <a:spcPts val="0"/>
              </a:spcAft>
              <a:buNone/>
            </a:pPr>
            <a:r>
              <a:rPr lang="en-US" sz="1800" b="1" dirty="0" smtClean="0">
                <a:latin typeface="Arial Narrow" pitchFamily="34" charset="0"/>
              </a:rPr>
              <a:t>MTEF requests</a:t>
            </a:r>
          </a:p>
          <a:p>
            <a:pPr>
              <a:lnSpc>
                <a:spcPct val="100000"/>
              </a:lnSpc>
              <a:spcBef>
                <a:spcPts val="600"/>
              </a:spcBef>
              <a:spcAft>
                <a:spcPts val="0"/>
              </a:spcAft>
            </a:pPr>
            <a:r>
              <a:rPr lang="en-US" sz="1800" dirty="0" smtClean="0"/>
              <a:t>Have requested an additional R150m in funding over the next 3 years</a:t>
            </a:r>
          </a:p>
          <a:p>
            <a:pPr>
              <a:lnSpc>
                <a:spcPct val="100000"/>
              </a:lnSpc>
              <a:spcBef>
                <a:spcPts val="600"/>
              </a:spcBef>
              <a:spcAft>
                <a:spcPts val="0"/>
              </a:spcAft>
            </a:pPr>
            <a:r>
              <a:rPr lang="en-US" sz="1800" dirty="0" smtClean="0"/>
              <a:t>To reduce reliance on projects funding </a:t>
            </a:r>
          </a:p>
          <a:p>
            <a:pPr>
              <a:lnSpc>
                <a:spcPct val="100000"/>
              </a:lnSpc>
              <a:spcBef>
                <a:spcPts val="600"/>
              </a:spcBef>
              <a:spcAft>
                <a:spcPts val="0"/>
              </a:spcAft>
            </a:pPr>
            <a:r>
              <a:rPr lang="en-US" sz="1800" dirty="0" smtClean="0"/>
              <a:t>And to increase capacity to take on unfunded investigations </a:t>
            </a:r>
          </a:p>
          <a:p>
            <a:pPr>
              <a:lnSpc>
                <a:spcPct val="100000"/>
              </a:lnSpc>
              <a:spcBef>
                <a:spcPts val="600"/>
              </a:spcBef>
              <a:spcAft>
                <a:spcPts val="0"/>
              </a:spcAft>
            </a:pPr>
            <a:r>
              <a:rPr lang="en-US" sz="1800" dirty="0" smtClean="0"/>
              <a:t>Some of the areas where SIU is most needed, at municipal level and some provinces </a:t>
            </a:r>
          </a:p>
          <a:p>
            <a:pPr lvl="1">
              <a:spcAft>
                <a:spcPts val="0"/>
              </a:spcAft>
            </a:pPr>
            <a:r>
              <a:rPr lang="en-US" sz="1800" dirty="0" smtClean="0"/>
              <a:t>it is in fact doing very little work </a:t>
            </a:r>
          </a:p>
          <a:p>
            <a:pPr>
              <a:lnSpc>
                <a:spcPct val="100000"/>
              </a:lnSpc>
              <a:spcBef>
                <a:spcPts val="600"/>
              </a:spcBef>
              <a:spcAft>
                <a:spcPts val="0"/>
              </a:spcAft>
            </a:pPr>
            <a:r>
              <a:rPr lang="en-US" sz="1800" dirty="0" smtClean="0"/>
              <a:t>This will create an additional </a:t>
            </a:r>
            <a:r>
              <a:rPr lang="en-US" sz="1800" dirty="0" smtClean="0">
                <a:solidFill>
                  <a:schemeClr val="tx1">
                    <a:lumMod val="95000"/>
                    <a:lumOff val="5000"/>
                  </a:schemeClr>
                </a:solidFill>
              </a:rPr>
              <a:t>200</a:t>
            </a:r>
            <a:r>
              <a:rPr lang="en-US" sz="1800" dirty="0" smtClean="0"/>
              <a:t> positions over the MTEF period </a:t>
            </a:r>
          </a:p>
          <a:p>
            <a:pPr>
              <a:lnSpc>
                <a:spcPct val="100000"/>
              </a:lnSpc>
              <a:spcBef>
                <a:spcPts val="600"/>
              </a:spcBef>
              <a:spcAft>
                <a:spcPts val="0"/>
              </a:spcAft>
            </a:pPr>
            <a:r>
              <a:rPr lang="en-US" sz="1800" dirty="0" smtClean="0"/>
              <a:t>Initial indication from NT that they will support request but still to be processed</a:t>
            </a:r>
          </a:p>
          <a:p>
            <a:pPr>
              <a:lnSpc>
                <a:spcPct val="100000"/>
              </a:lnSpc>
              <a:spcBef>
                <a:spcPts val="600"/>
              </a:spcBef>
              <a:spcAft>
                <a:spcPts val="0"/>
              </a:spcAft>
              <a:buNone/>
            </a:pPr>
            <a:endParaRPr lang="en-ZA" sz="1800" dirty="0">
              <a:latin typeface="Arial Narrow" pitchFamily="34" charset="0"/>
            </a:endParaRPr>
          </a:p>
        </p:txBody>
      </p:sp>
      <p:sp>
        <p:nvSpPr>
          <p:cNvPr id="4" name="Date Placeholder 3"/>
          <p:cNvSpPr>
            <a:spLocks noGrp="1"/>
          </p:cNvSpPr>
          <p:nvPr>
            <p:ph type="dt" sz="half" idx="10"/>
          </p:nvPr>
        </p:nvSpPr>
        <p:spPr/>
        <p:txBody>
          <a:bodyPr/>
          <a:lstStyle/>
          <a:p>
            <a:pPr>
              <a:defRPr/>
            </a:pPr>
            <a:r>
              <a:rPr lang="en-US" dirty="0" smtClean="0">
                <a:solidFill>
                  <a:schemeClr val="tx1"/>
                </a:solidFill>
              </a:rPr>
              <a:t>12 October 2011</a:t>
            </a:r>
            <a:endParaRPr lang="en-ZA" dirty="0">
              <a:solidFill>
                <a:schemeClr val="tx1"/>
              </a:solidFill>
            </a:endParaRPr>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solidFill>
                  <a:schemeClr val="tx1"/>
                </a:solidFill>
              </a:rPr>
              <a:pPr>
                <a:defRPr/>
              </a:pPr>
              <a:t>36</a:t>
            </a:fld>
            <a:endParaRPr lang="en-ZA" dirty="0">
              <a:solidFill>
                <a:schemeClr val="tx1"/>
              </a:solidFill>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 </a:t>
            </a:r>
            <a:endParaRPr lang="en-GB" dirty="0"/>
          </a:p>
        </p:txBody>
      </p:sp>
      <p:sp>
        <p:nvSpPr>
          <p:cNvPr id="3" name="Content Placeholder 2"/>
          <p:cNvSpPr>
            <a:spLocks noGrp="1"/>
          </p:cNvSpPr>
          <p:nvPr>
            <p:ph idx="1"/>
          </p:nvPr>
        </p:nvSpPr>
        <p:spPr>
          <a:xfrm>
            <a:off x="304800" y="1219200"/>
            <a:ext cx="8610600" cy="4983163"/>
          </a:xfrm>
        </p:spPr>
        <p:txBody>
          <a:bodyPr/>
          <a:lstStyle/>
          <a:p>
            <a:pPr algn="just">
              <a:lnSpc>
                <a:spcPct val="100000"/>
              </a:lnSpc>
              <a:spcBef>
                <a:spcPts val="600"/>
              </a:spcBef>
              <a:spcAft>
                <a:spcPts val="0"/>
              </a:spcAft>
              <a:buNone/>
            </a:pPr>
            <a:r>
              <a:rPr lang="en-US" b="1" dirty="0" smtClean="0"/>
              <a:t>Growth Trends</a:t>
            </a:r>
          </a:p>
          <a:p>
            <a:pPr>
              <a:lnSpc>
                <a:spcPct val="100000"/>
              </a:lnSpc>
              <a:spcBef>
                <a:spcPts val="600"/>
              </a:spcBef>
              <a:spcAft>
                <a:spcPts val="0"/>
              </a:spcAft>
            </a:pPr>
            <a:r>
              <a:rPr lang="en-US" b="1" dirty="0" smtClean="0"/>
              <a:t>Total Revenue</a:t>
            </a:r>
            <a:r>
              <a:rPr lang="en-US" dirty="0" smtClean="0"/>
              <a:t>: up 10.6 % pa from R237m to R314m (07/08 to 10/11):</a:t>
            </a:r>
          </a:p>
          <a:p>
            <a:pPr lvl="1">
              <a:spcAft>
                <a:spcPts val="0"/>
              </a:spcAft>
            </a:pPr>
            <a:r>
              <a:rPr lang="en-US" dirty="0" smtClean="0"/>
              <a:t>projected to increase by 5.6% pa to R384m by 14/15 before baseline increases</a:t>
            </a:r>
          </a:p>
          <a:p>
            <a:pPr lvl="1">
              <a:spcAft>
                <a:spcPts val="0"/>
              </a:spcAft>
            </a:pPr>
            <a:r>
              <a:rPr lang="en-US" dirty="0" smtClean="0"/>
              <a:t>After proposed baseline increases, revenue should grow at 18.7% pa to R549m by 14/15</a:t>
            </a:r>
          </a:p>
          <a:p>
            <a:pPr>
              <a:lnSpc>
                <a:spcPct val="100000"/>
              </a:lnSpc>
              <a:spcBef>
                <a:spcPts val="600"/>
              </a:spcBef>
              <a:spcAft>
                <a:spcPts val="0"/>
              </a:spcAft>
            </a:pPr>
            <a:r>
              <a:rPr lang="en-US" b="1" dirty="0" smtClean="0"/>
              <a:t>Total Expenditure (excl </a:t>
            </a:r>
            <a:r>
              <a:rPr lang="en-US" b="1" dirty="0" err="1" smtClean="0"/>
              <a:t>Capex</a:t>
            </a:r>
            <a:r>
              <a:rPr lang="en-US" b="1" dirty="0" smtClean="0"/>
              <a:t>)</a:t>
            </a:r>
            <a:r>
              <a:rPr lang="en-US" dirty="0" smtClean="0"/>
              <a:t>:  </a:t>
            </a:r>
          </a:p>
          <a:p>
            <a:pPr lvl="1">
              <a:spcAft>
                <a:spcPts val="0"/>
              </a:spcAft>
            </a:pPr>
            <a:r>
              <a:rPr lang="en-US" dirty="0" smtClean="0"/>
              <a:t>increased 23.2 % pa, from R199m to R337m  (07/08 to 10/11)</a:t>
            </a:r>
          </a:p>
          <a:p>
            <a:pPr lvl="1">
              <a:spcAft>
                <a:spcPts val="0"/>
              </a:spcAft>
            </a:pPr>
            <a:r>
              <a:rPr lang="en-US" dirty="0" smtClean="0"/>
              <a:t>projected to increase by 3.5% pa to R384m by 14/15 before baseline increases</a:t>
            </a:r>
          </a:p>
          <a:p>
            <a:pPr lvl="1">
              <a:spcAft>
                <a:spcPts val="0"/>
              </a:spcAft>
            </a:pPr>
            <a:r>
              <a:rPr lang="en-US" dirty="0" smtClean="0"/>
              <a:t>After proposed baseline increases, expenditure should grow at 15.8% pa to R549m by 14/15</a:t>
            </a:r>
          </a:p>
          <a:p>
            <a:pPr>
              <a:lnSpc>
                <a:spcPct val="100000"/>
              </a:lnSpc>
              <a:spcBef>
                <a:spcPts val="600"/>
              </a:spcBef>
              <a:spcAft>
                <a:spcPts val="0"/>
              </a:spcAft>
              <a:buNone/>
            </a:pPr>
            <a:r>
              <a:rPr lang="en-US" b="1" dirty="0" smtClean="0"/>
              <a:t>Savings </a:t>
            </a:r>
          </a:p>
          <a:p>
            <a:pPr lvl="0"/>
            <a:r>
              <a:rPr lang="en-ZA" dirty="0" smtClean="0"/>
              <a:t>In past 2 years, aggressive savings: </a:t>
            </a:r>
            <a:r>
              <a:rPr lang="en-US" dirty="0" smtClean="0">
                <a:cs typeface="Arial" pitchFamily="34" charset="0"/>
              </a:rPr>
              <a:t>reducing </a:t>
            </a:r>
            <a:r>
              <a:rPr lang="en-US" dirty="0" smtClean="0"/>
              <a:t>accommodation &amp; car </a:t>
            </a:r>
            <a:r>
              <a:rPr lang="en-US" dirty="0" smtClean="0">
                <a:cs typeface="Arial" pitchFamily="34" charset="0"/>
              </a:rPr>
              <a:t>rentals costs, </a:t>
            </a:r>
            <a:r>
              <a:rPr lang="en-US" dirty="0" smtClean="0"/>
              <a:t>limit telephone use and recovering all private call costs</a:t>
            </a:r>
            <a:endParaRPr lang="en-ZA" dirty="0" smtClean="0"/>
          </a:p>
          <a:p>
            <a:endParaRPr lang="en-GB" dirty="0"/>
          </a:p>
        </p:txBody>
      </p:sp>
      <p:sp>
        <p:nvSpPr>
          <p:cNvPr id="4" name="Date Placeholder 3"/>
          <p:cNvSpPr>
            <a:spLocks noGrp="1"/>
          </p:cNvSpPr>
          <p:nvPr>
            <p:ph type="dt" sz="half" idx="10"/>
          </p:nvPr>
        </p:nvSpPr>
        <p:spPr/>
        <p:txBody>
          <a:bodyPr/>
          <a:lstStyle/>
          <a:p>
            <a:pPr>
              <a:defRPr/>
            </a:pPr>
            <a:r>
              <a:rPr lang="en-US" dirty="0" smtClean="0"/>
              <a:t>12 October 2011</a:t>
            </a:r>
            <a:endParaRPr lang="en-ZA" dirty="0" smtClean="0"/>
          </a:p>
          <a:p>
            <a:pPr>
              <a:defRPr/>
            </a:pPr>
            <a:endParaRPr lang="en-ZA" dirty="0"/>
          </a:p>
        </p:txBody>
      </p:sp>
      <p:sp>
        <p:nvSpPr>
          <p:cNvPr id="5" name="Footer Placeholder 4"/>
          <p:cNvSpPr>
            <a:spLocks noGrp="1"/>
          </p:cNvSpPr>
          <p:nvPr>
            <p:ph type="ftr" sz="quarter" idx="11"/>
          </p:nvPr>
        </p:nvSpPr>
        <p:spPr>
          <a:xfrm>
            <a:off x="1828800" y="6356350"/>
            <a:ext cx="6096000" cy="365125"/>
          </a:xfrm>
        </p:spPr>
        <p:txBody>
          <a:bodyPr/>
          <a:lstStyle/>
          <a:p>
            <a:pPr>
              <a:defRPr/>
            </a:pPr>
            <a:r>
              <a:rPr lang="en-GB" dirty="0" smtClean="0">
                <a:solidFill>
                  <a:schemeClr val="tx1"/>
                </a:solidFill>
              </a:rPr>
              <a:t>SIU presentation to PC on Justice and Constitutional Development</a:t>
            </a:r>
            <a:endParaRPr lang="en-ZA" dirty="0" smtClean="0">
              <a:solidFill>
                <a:schemeClr val="tx1"/>
              </a:solidFill>
            </a:endParaRPr>
          </a:p>
          <a:p>
            <a:pPr>
              <a:defRPr/>
            </a:pP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37</a:t>
            </a:fld>
            <a:endParaRPr lang="en-Z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867400" cy="762000"/>
          </a:xfrm>
        </p:spPr>
        <p:txBody>
          <a:bodyPr/>
          <a:lstStyle/>
          <a:p>
            <a:pPr>
              <a:lnSpc>
                <a:spcPct val="100000"/>
              </a:lnSpc>
              <a:spcBef>
                <a:spcPts val="600"/>
              </a:spcBef>
              <a:spcAft>
                <a:spcPts val="0"/>
              </a:spcAft>
            </a:pPr>
            <a:r>
              <a:rPr lang="en-ZA" sz="2800" b="1" dirty="0" smtClean="0">
                <a:latin typeface="Arial Narrow" pitchFamily="34" charset="0"/>
              </a:rPr>
              <a:t>Conclusion</a:t>
            </a:r>
            <a:endParaRPr lang="en-ZA" sz="2800" b="1" dirty="0">
              <a:latin typeface="Arial Narrow" pitchFamily="34" charset="0"/>
            </a:endParaRPr>
          </a:p>
        </p:txBody>
      </p:sp>
      <p:sp>
        <p:nvSpPr>
          <p:cNvPr id="3" name="Content Placeholder 2"/>
          <p:cNvSpPr>
            <a:spLocks noGrp="1"/>
          </p:cNvSpPr>
          <p:nvPr>
            <p:ph idx="1"/>
          </p:nvPr>
        </p:nvSpPr>
        <p:spPr>
          <a:xfrm>
            <a:off x="457200" y="1295400"/>
            <a:ext cx="8229600" cy="4525963"/>
          </a:xfrm>
        </p:spPr>
        <p:txBody>
          <a:bodyPr/>
          <a:lstStyle/>
          <a:p>
            <a:pPr>
              <a:lnSpc>
                <a:spcPct val="100000"/>
              </a:lnSpc>
              <a:spcBef>
                <a:spcPts val="600"/>
              </a:spcBef>
              <a:spcAft>
                <a:spcPts val="0"/>
              </a:spcAft>
            </a:pPr>
            <a:r>
              <a:rPr lang="en-ZA" dirty="0" smtClean="0"/>
              <a:t>SIU has made considerably more impact in past 2 years </a:t>
            </a:r>
          </a:p>
          <a:p>
            <a:pPr>
              <a:lnSpc>
                <a:spcPct val="100000"/>
              </a:lnSpc>
              <a:spcBef>
                <a:spcPts val="600"/>
              </a:spcBef>
              <a:spcAft>
                <a:spcPts val="0"/>
              </a:spcAft>
            </a:pPr>
            <a:r>
              <a:rPr lang="en-ZA" dirty="0" smtClean="0"/>
              <a:t>There is a massive increase in demand for assistance to address corruption from government and state institutions </a:t>
            </a:r>
          </a:p>
          <a:p>
            <a:pPr>
              <a:lnSpc>
                <a:spcPct val="100000"/>
              </a:lnSpc>
              <a:spcBef>
                <a:spcPts val="600"/>
              </a:spcBef>
              <a:spcAft>
                <a:spcPts val="0"/>
              </a:spcAft>
            </a:pPr>
            <a:r>
              <a:rPr lang="en-ZA" dirty="0" smtClean="0"/>
              <a:t>Capacity to deal effectively with investigations remain a challenge </a:t>
            </a:r>
            <a:endParaRPr lang="en-ZA" sz="2000" dirty="0" smtClean="0">
              <a:latin typeface="Arial Narrow" pitchFamily="34" charset="0"/>
            </a:endParaRPr>
          </a:p>
          <a:p>
            <a:pPr>
              <a:lnSpc>
                <a:spcPct val="100000"/>
              </a:lnSpc>
              <a:spcBef>
                <a:spcPts val="600"/>
              </a:spcBef>
              <a:spcAft>
                <a:spcPts val="0"/>
              </a:spcAft>
            </a:pPr>
            <a:r>
              <a:rPr lang="en-ZA" sz="2000" dirty="0" smtClean="0">
                <a:latin typeface="Arial Narrow" pitchFamily="34" charset="0"/>
              </a:rPr>
              <a:t>Partnerships with other government institutions through initiatives like ACTT, MAWG &amp; Wasps have started to improve coordination </a:t>
            </a:r>
          </a:p>
          <a:p>
            <a:pPr>
              <a:lnSpc>
                <a:spcPct val="100000"/>
              </a:lnSpc>
              <a:spcBef>
                <a:spcPts val="600"/>
              </a:spcBef>
              <a:spcAft>
                <a:spcPts val="0"/>
              </a:spcAft>
              <a:buNone/>
            </a:pPr>
            <a:endParaRPr lang="en-ZA" sz="2000" dirty="0" smtClean="0">
              <a:latin typeface="Arial Narrow" pitchFamily="34" charset="0"/>
            </a:endParaRPr>
          </a:p>
          <a:p>
            <a:pPr>
              <a:lnSpc>
                <a:spcPct val="100000"/>
              </a:lnSpc>
              <a:spcBef>
                <a:spcPts val="600"/>
              </a:spcBef>
              <a:spcAft>
                <a:spcPts val="0"/>
              </a:spcAft>
            </a:pPr>
            <a:endParaRPr lang="en-ZA" sz="2000" dirty="0">
              <a:latin typeface="Arial Narrow" pitchFamily="34" charset="0"/>
            </a:endParaRP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38</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5867400" cy="762000"/>
          </a:xfrm>
        </p:spPr>
        <p:txBody>
          <a:bodyPr/>
          <a:lstStyle/>
          <a:p>
            <a:pPr>
              <a:lnSpc>
                <a:spcPct val="100000"/>
              </a:lnSpc>
              <a:spcBef>
                <a:spcPts val="600"/>
              </a:spcBef>
              <a:spcAft>
                <a:spcPts val="0"/>
              </a:spcAft>
            </a:pPr>
            <a:r>
              <a:rPr lang="en-ZA" dirty="0" smtClean="0"/>
              <a:t>Questions &amp; Discussion</a:t>
            </a:r>
            <a:endParaRPr lang="en-ZA" sz="2800" b="1" dirty="0">
              <a:latin typeface="Arial Narrow" pitchFamily="34" charset="0"/>
            </a:endParaRPr>
          </a:p>
        </p:txBody>
      </p:sp>
      <p:sp>
        <p:nvSpPr>
          <p:cNvPr id="3" name="Content Placeholder 2"/>
          <p:cNvSpPr>
            <a:spLocks noGrp="1"/>
          </p:cNvSpPr>
          <p:nvPr>
            <p:ph idx="1"/>
          </p:nvPr>
        </p:nvSpPr>
        <p:spPr>
          <a:xfrm>
            <a:off x="457200" y="1295400"/>
            <a:ext cx="8229600" cy="4525963"/>
          </a:xfrm>
        </p:spPr>
        <p:txBody>
          <a:bodyPr/>
          <a:lstStyle/>
          <a:p>
            <a:pPr>
              <a:lnSpc>
                <a:spcPct val="100000"/>
              </a:lnSpc>
              <a:spcBef>
                <a:spcPts val="600"/>
              </a:spcBef>
              <a:spcAft>
                <a:spcPts val="0"/>
              </a:spcAft>
              <a:buNone/>
            </a:pPr>
            <a:endParaRPr lang="en-ZA" sz="2000" dirty="0" smtClean="0">
              <a:latin typeface="Arial Narrow" pitchFamily="34" charset="0"/>
            </a:endParaRPr>
          </a:p>
          <a:p>
            <a:pPr>
              <a:lnSpc>
                <a:spcPct val="100000"/>
              </a:lnSpc>
              <a:spcBef>
                <a:spcPts val="600"/>
              </a:spcBef>
              <a:spcAft>
                <a:spcPts val="0"/>
              </a:spcAft>
            </a:pPr>
            <a:endParaRPr lang="en-ZA" sz="2000" dirty="0">
              <a:latin typeface="Arial Narrow" pitchFamily="34" charset="0"/>
            </a:endParaRPr>
          </a:p>
        </p:txBody>
      </p:sp>
      <p:sp>
        <p:nvSpPr>
          <p:cNvPr id="4" name="Slide Number Placeholder 3"/>
          <p:cNvSpPr>
            <a:spLocks noGrp="1"/>
          </p:cNvSpPr>
          <p:nvPr>
            <p:ph type="sldNum" sz="quarter" idx="12"/>
          </p:nvPr>
        </p:nvSpPr>
        <p:spPr/>
        <p:txBody>
          <a:bodyPr/>
          <a:lstStyle/>
          <a:p>
            <a:pPr>
              <a:defRPr/>
            </a:pPr>
            <a:fld id="{20DBD0DB-CA55-4724-B028-D2C019E197AA}" type="slidenum">
              <a:rPr lang="en-GB" smtClean="0">
                <a:solidFill>
                  <a:schemeClr val="tx1"/>
                </a:solidFill>
              </a:rPr>
              <a:pPr>
                <a:defRPr/>
              </a:pPr>
              <a:t>39</a:t>
            </a:fld>
            <a:endParaRPr lang="en-GB" dirty="0">
              <a:solidFill>
                <a:schemeClr val="tx1"/>
              </a:solidFill>
            </a:endParaRPr>
          </a:p>
        </p:txBody>
      </p:sp>
      <p:sp>
        <p:nvSpPr>
          <p:cNvPr id="5" name="Date Placeholder 4"/>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About the SIU</a:t>
            </a:r>
            <a:endParaRPr lang="en-ZA" sz="2800" b="1" dirty="0">
              <a:latin typeface="Arial Narrow" pitchFamily="34" charset="0"/>
            </a:endParaRPr>
          </a:p>
        </p:txBody>
      </p:sp>
      <p:sp>
        <p:nvSpPr>
          <p:cNvPr id="19458" name="Content Placeholder 2"/>
          <p:cNvSpPr>
            <a:spLocks noGrp="1"/>
          </p:cNvSpPr>
          <p:nvPr>
            <p:ph idx="4294967295"/>
          </p:nvPr>
        </p:nvSpPr>
        <p:spPr>
          <a:xfrm>
            <a:off x="533400" y="1219200"/>
            <a:ext cx="8153400" cy="5181600"/>
          </a:xfrm>
        </p:spPr>
        <p:txBody>
          <a:bodyPr/>
          <a:lstStyle/>
          <a:p>
            <a:pPr eaLnBrk="1" hangingPunct="1">
              <a:lnSpc>
                <a:spcPct val="100000"/>
              </a:lnSpc>
              <a:spcBef>
                <a:spcPts val="600"/>
              </a:spcBef>
              <a:spcAft>
                <a:spcPts val="0"/>
              </a:spcAft>
            </a:pPr>
            <a:r>
              <a:rPr lang="en-ZA" b="1" dirty="0" smtClean="0"/>
              <a:t>Facilitate </a:t>
            </a:r>
            <a:r>
              <a:rPr lang="en-ZA" dirty="0" smtClean="0"/>
              <a:t>and assist with</a:t>
            </a:r>
            <a:r>
              <a:rPr lang="en-ZA" b="1" dirty="0" smtClean="0"/>
              <a:t> </a:t>
            </a:r>
            <a:r>
              <a:rPr lang="en-ZA" dirty="0" smtClean="0"/>
              <a:t>concrete legal outcomes to investigations – </a:t>
            </a:r>
            <a:r>
              <a:rPr lang="en-ZA" dirty="0" err="1" smtClean="0"/>
              <a:t>ie</a:t>
            </a:r>
            <a:r>
              <a:rPr lang="en-ZA" dirty="0" smtClean="0"/>
              <a:t>:</a:t>
            </a:r>
          </a:p>
          <a:p>
            <a:pPr lvl="1" eaLnBrk="1" hangingPunct="1">
              <a:lnSpc>
                <a:spcPct val="100000"/>
              </a:lnSpc>
              <a:spcBef>
                <a:spcPts val="600"/>
              </a:spcBef>
              <a:spcAft>
                <a:spcPts val="0"/>
              </a:spcAft>
            </a:pPr>
            <a:r>
              <a:rPr lang="en-ZA" dirty="0" smtClean="0"/>
              <a:t>criminal (prosecutions) working with the Police (SAPS) and the National Prosecuting Authority (NPA)</a:t>
            </a:r>
          </a:p>
          <a:p>
            <a:pPr lvl="1" eaLnBrk="1" hangingPunct="1">
              <a:lnSpc>
                <a:spcPct val="100000"/>
              </a:lnSpc>
              <a:spcBef>
                <a:spcPts val="600"/>
              </a:spcBef>
              <a:spcAft>
                <a:spcPts val="0"/>
              </a:spcAft>
            </a:pPr>
            <a:r>
              <a:rPr lang="en-ZA" dirty="0" smtClean="0"/>
              <a:t>civil litigation to recover losses  </a:t>
            </a:r>
          </a:p>
          <a:p>
            <a:pPr lvl="1" eaLnBrk="1" hangingPunct="1">
              <a:lnSpc>
                <a:spcPct val="100000"/>
              </a:lnSpc>
              <a:spcBef>
                <a:spcPts val="600"/>
              </a:spcBef>
              <a:spcAft>
                <a:spcPts val="0"/>
              </a:spcAft>
            </a:pPr>
            <a:r>
              <a:rPr lang="en-ZA" dirty="0" smtClean="0"/>
              <a:t>disciplinary action </a:t>
            </a:r>
          </a:p>
          <a:p>
            <a:pPr eaLnBrk="1" hangingPunct="1">
              <a:lnSpc>
                <a:spcPct val="100000"/>
              </a:lnSpc>
              <a:spcBef>
                <a:spcPts val="600"/>
              </a:spcBef>
              <a:spcAft>
                <a:spcPts val="0"/>
              </a:spcAft>
            </a:pPr>
            <a:r>
              <a:rPr lang="en-GB" b="1" dirty="0" smtClean="0"/>
              <a:t>Capacity:</a:t>
            </a:r>
            <a:r>
              <a:rPr lang="en-GB" dirty="0" smtClean="0"/>
              <a:t> massive expansion and development of multi-disciplinary forensic capability consisting of: </a:t>
            </a:r>
          </a:p>
          <a:p>
            <a:pPr lvl="1" eaLnBrk="1" hangingPunct="1">
              <a:lnSpc>
                <a:spcPct val="100000"/>
              </a:lnSpc>
              <a:spcBef>
                <a:spcPts val="600"/>
              </a:spcBef>
              <a:spcAft>
                <a:spcPts val="0"/>
              </a:spcAft>
            </a:pPr>
            <a:r>
              <a:rPr lang="en-GB" dirty="0" smtClean="0"/>
              <a:t>forensic investigators, lawyers and accountants </a:t>
            </a:r>
          </a:p>
          <a:p>
            <a:pPr lvl="1" eaLnBrk="1" hangingPunct="1">
              <a:lnSpc>
                <a:spcPct val="100000"/>
              </a:lnSpc>
              <a:spcBef>
                <a:spcPts val="600"/>
              </a:spcBef>
              <a:spcAft>
                <a:spcPts val="0"/>
              </a:spcAft>
            </a:pPr>
            <a:r>
              <a:rPr lang="en-GB" dirty="0" smtClean="0"/>
              <a:t>cyber forensic and data analysis experts and </a:t>
            </a:r>
          </a:p>
          <a:p>
            <a:pPr lvl="1" eaLnBrk="1" hangingPunct="1">
              <a:lnSpc>
                <a:spcPct val="100000"/>
              </a:lnSpc>
              <a:spcBef>
                <a:spcPts val="600"/>
              </a:spcBef>
              <a:spcAft>
                <a:spcPts val="0"/>
              </a:spcAft>
            </a:pPr>
            <a:r>
              <a:rPr lang="en-GB" dirty="0" smtClean="0"/>
              <a:t>project management capacity</a:t>
            </a:r>
          </a:p>
          <a:p>
            <a:pPr eaLnBrk="1" hangingPunct="1">
              <a:lnSpc>
                <a:spcPct val="100000"/>
              </a:lnSpc>
              <a:spcBef>
                <a:spcPts val="600"/>
              </a:spcBef>
              <a:spcAft>
                <a:spcPts val="0"/>
              </a:spcAft>
            </a:pPr>
            <a:r>
              <a:rPr lang="en-ZA" b="1" dirty="0" smtClean="0"/>
              <a:t>Mixed funding model:</a:t>
            </a:r>
            <a:r>
              <a:rPr lang="en-ZA" dirty="0" smtClean="0"/>
              <a:t> </a:t>
            </a:r>
          </a:p>
          <a:p>
            <a:pPr lvl="1" eaLnBrk="1" hangingPunct="1">
              <a:lnSpc>
                <a:spcPct val="100000"/>
              </a:lnSpc>
              <a:spcBef>
                <a:spcPts val="600"/>
              </a:spcBef>
              <a:spcAft>
                <a:spcPts val="0"/>
              </a:spcAft>
            </a:pPr>
            <a:r>
              <a:rPr lang="en-ZA" dirty="0" smtClean="0"/>
              <a:t>baseline funding from National Treasury allocation - not sufficient</a:t>
            </a:r>
          </a:p>
          <a:p>
            <a:pPr lvl="1" eaLnBrk="1" hangingPunct="1">
              <a:lnSpc>
                <a:spcPct val="100000"/>
              </a:lnSpc>
              <a:spcBef>
                <a:spcPts val="600"/>
              </a:spcBef>
              <a:spcAft>
                <a:spcPts val="0"/>
              </a:spcAft>
            </a:pPr>
            <a:r>
              <a:rPr lang="en-ZA" dirty="0" smtClean="0"/>
              <a:t>additional funding secured through partnerships with state institutions</a:t>
            </a:r>
          </a:p>
          <a:p>
            <a:pPr lvl="1" eaLnBrk="1" hangingPunct="1">
              <a:lnSpc>
                <a:spcPct val="100000"/>
              </a:lnSpc>
              <a:spcBef>
                <a:spcPts val="600"/>
              </a:spcBef>
              <a:spcAft>
                <a:spcPts val="0"/>
              </a:spcAft>
            </a:pPr>
            <a:r>
              <a:rPr lang="en-ZA" dirty="0" smtClean="0"/>
              <a:t>goal is to build capacity in state and reduce reliance on the private sector</a:t>
            </a:r>
          </a:p>
        </p:txBody>
      </p:sp>
      <p:sp>
        <p:nvSpPr>
          <p:cNvPr id="4" name="Date Placeholder 3"/>
          <p:cNvSpPr>
            <a:spLocks noGrp="1"/>
          </p:cNvSpPr>
          <p:nvPr>
            <p:ph type="dt" sz="half" idx="10"/>
          </p:nvPr>
        </p:nvSpPr>
        <p:spPr/>
        <p:txBody>
          <a:bodyPr/>
          <a:lstStyle/>
          <a:p>
            <a:pPr>
              <a:defRPr/>
            </a:pPr>
            <a:r>
              <a:rPr lang="en-US" smtClean="0">
                <a:solidFill>
                  <a:schemeClr val="tx1"/>
                </a:solidFill>
              </a:rPr>
              <a:t>12 October 2011</a:t>
            </a:r>
            <a:endParaRPr lang="en-ZA" dirty="0">
              <a:solidFill>
                <a:schemeClr val="tx1"/>
              </a:solidFill>
            </a:endParaRPr>
          </a:p>
        </p:txBody>
      </p:sp>
      <p:sp>
        <p:nvSpPr>
          <p:cNvPr id="5" name="Slide Number Placeholder 4"/>
          <p:cNvSpPr>
            <a:spLocks noGrp="1"/>
          </p:cNvSpPr>
          <p:nvPr>
            <p:ph type="sldNum" sz="quarter" idx="12"/>
          </p:nvPr>
        </p:nvSpPr>
        <p:spPr/>
        <p:txBody>
          <a:bodyPr/>
          <a:lstStyle/>
          <a:p>
            <a:pPr>
              <a:defRPr/>
            </a:pPr>
            <a:fld id="{1D2DA13F-7918-495A-87C0-AB9E88369210}" type="slidenum">
              <a:rPr lang="en-ZA" smtClean="0">
                <a:solidFill>
                  <a:schemeClr val="tx1"/>
                </a:solidFill>
              </a:rPr>
              <a:pPr>
                <a:defRPr/>
              </a:pPr>
              <a:t>4</a:t>
            </a:fld>
            <a:endParaRPr lang="en-ZA" dirty="0">
              <a:solidFill>
                <a:schemeClr val="tx1"/>
              </a:solidFill>
            </a:endParaRPr>
          </a:p>
        </p:txBody>
      </p:sp>
      <p:sp>
        <p:nvSpPr>
          <p:cNvPr id="8" name="Footer Placeholder 4"/>
          <p:cNvSpPr>
            <a:spLocks noGrp="1"/>
          </p:cNvSpPr>
          <p:nvPr>
            <p:ph type="ftr" sz="quarter" idx="11"/>
          </p:nvPr>
        </p:nvSpPr>
        <p:spPr>
          <a:xfrm>
            <a:off x="1600200" y="6356350"/>
            <a:ext cx="6477000" cy="365125"/>
          </a:xfrm>
        </p:spPr>
        <p:txBody>
          <a:bodyPr/>
          <a:lstStyle/>
          <a:p>
            <a:pPr>
              <a:defRPr/>
            </a:pPr>
            <a:r>
              <a:rPr lang="en-GB" dirty="0" smtClean="0">
                <a:solidFill>
                  <a:schemeClr val="tx1"/>
                </a:solidFill>
              </a:rPr>
              <a:t>SIU presentation to PC on Justice and Constitutional Development</a:t>
            </a:r>
            <a:endParaRPr lang="en-ZA"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About the SIU cont... </a:t>
            </a:r>
            <a:endParaRPr lang="en-ZA" sz="2800" b="1" dirty="0">
              <a:latin typeface="Arial Narrow" pitchFamily="34" charset="0"/>
            </a:endParaRPr>
          </a:p>
        </p:txBody>
      </p:sp>
      <p:sp>
        <p:nvSpPr>
          <p:cNvPr id="19458" name="Content Placeholder 2"/>
          <p:cNvSpPr>
            <a:spLocks noGrp="1"/>
          </p:cNvSpPr>
          <p:nvPr>
            <p:ph idx="4294967295"/>
          </p:nvPr>
        </p:nvSpPr>
        <p:spPr>
          <a:xfrm>
            <a:off x="533400" y="1219200"/>
            <a:ext cx="8077200" cy="5257800"/>
          </a:xfrm>
        </p:spPr>
        <p:txBody>
          <a:bodyPr/>
          <a:lstStyle/>
          <a:p>
            <a:pPr eaLnBrk="1" hangingPunct="1">
              <a:lnSpc>
                <a:spcPct val="100000"/>
              </a:lnSpc>
              <a:spcBef>
                <a:spcPts val="600"/>
              </a:spcBef>
              <a:spcAft>
                <a:spcPts val="0"/>
              </a:spcAft>
            </a:pPr>
            <a:r>
              <a:rPr lang="en-GB" b="1" dirty="0" smtClean="0"/>
              <a:t>Cooperation: </a:t>
            </a:r>
            <a:r>
              <a:rPr lang="en-GB" dirty="0" smtClean="0"/>
              <a:t>developed close working relationships with: </a:t>
            </a:r>
          </a:p>
          <a:p>
            <a:pPr lvl="1" eaLnBrk="1" hangingPunct="1">
              <a:lnSpc>
                <a:spcPct val="100000"/>
              </a:lnSpc>
              <a:spcBef>
                <a:spcPts val="600"/>
              </a:spcBef>
              <a:spcAft>
                <a:spcPts val="0"/>
              </a:spcAft>
            </a:pPr>
            <a:r>
              <a:rPr lang="en-GB" dirty="0" smtClean="0"/>
              <a:t>law enforcement: SAPS (especially the Hawks), NPA</a:t>
            </a:r>
          </a:p>
          <a:p>
            <a:pPr lvl="1" eaLnBrk="1" hangingPunct="1">
              <a:lnSpc>
                <a:spcPct val="100000"/>
              </a:lnSpc>
              <a:spcBef>
                <a:spcPts val="600"/>
              </a:spcBef>
              <a:spcAft>
                <a:spcPts val="0"/>
              </a:spcAft>
            </a:pPr>
            <a:r>
              <a:rPr lang="en-GB" dirty="0" smtClean="0"/>
              <a:t>Treasury bodies:  Accountant-General, SARS, Financial Intelligence Centre</a:t>
            </a:r>
          </a:p>
          <a:p>
            <a:pPr lvl="1" eaLnBrk="1" hangingPunct="1">
              <a:lnSpc>
                <a:spcPct val="100000"/>
              </a:lnSpc>
              <a:spcBef>
                <a:spcPts val="600"/>
              </a:spcBef>
              <a:spcAft>
                <a:spcPts val="0"/>
              </a:spcAft>
            </a:pPr>
            <a:r>
              <a:rPr lang="en-GB" dirty="0" smtClean="0"/>
              <a:t>oversight bodies: Auditor-General, Public Service and Administration (DPSA)</a:t>
            </a:r>
          </a:p>
          <a:p>
            <a:pPr lvl="1" eaLnBrk="1" hangingPunct="1">
              <a:lnSpc>
                <a:spcPct val="100000"/>
              </a:lnSpc>
              <a:spcBef>
                <a:spcPts val="600"/>
              </a:spcBef>
              <a:spcAft>
                <a:spcPts val="0"/>
              </a:spcAft>
            </a:pPr>
            <a:r>
              <a:rPr lang="en-GB" dirty="0" smtClean="0"/>
              <a:t>Legislatures: Public Accounts Committees – national, provincial, municipal </a:t>
            </a:r>
          </a:p>
          <a:p>
            <a:pPr lvl="1" eaLnBrk="1" hangingPunct="1">
              <a:lnSpc>
                <a:spcPct val="100000"/>
              </a:lnSpc>
              <a:spcBef>
                <a:spcPts val="600"/>
              </a:spcBef>
              <a:spcAft>
                <a:spcPts val="0"/>
              </a:spcAft>
            </a:pPr>
            <a:r>
              <a:rPr lang="en-ZA" dirty="0" smtClean="0"/>
              <a:t>chapter 9 institutions: </a:t>
            </a:r>
            <a:r>
              <a:rPr lang="en-ZA" dirty="0" err="1" smtClean="0"/>
              <a:t>esp</a:t>
            </a:r>
            <a:r>
              <a:rPr lang="en-ZA" dirty="0" smtClean="0"/>
              <a:t> Public Protector </a:t>
            </a:r>
            <a:endParaRPr lang="en-GB" dirty="0" smtClean="0"/>
          </a:p>
          <a:p>
            <a:pPr lvl="1" eaLnBrk="1" hangingPunct="1">
              <a:lnSpc>
                <a:spcPct val="100000"/>
              </a:lnSpc>
              <a:spcBef>
                <a:spcPts val="600"/>
              </a:spcBef>
              <a:spcAft>
                <a:spcPts val="0"/>
              </a:spcAft>
            </a:pPr>
            <a:r>
              <a:rPr lang="en-GB" dirty="0" smtClean="0"/>
              <a:t>individual departments, provinces and other state institutions   </a:t>
            </a:r>
          </a:p>
          <a:p>
            <a:pPr eaLnBrk="1" hangingPunct="1">
              <a:lnSpc>
                <a:spcPct val="100000"/>
              </a:lnSpc>
              <a:spcBef>
                <a:spcPts val="600"/>
              </a:spcBef>
              <a:spcAft>
                <a:spcPts val="0"/>
              </a:spcAft>
            </a:pPr>
            <a:r>
              <a:rPr lang="en-GB" b="1" dirty="0" smtClean="0"/>
              <a:t>Focus areas:</a:t>
            </a:r>
            <a:endParaRPr lang="en-GB" dirty="0" smtClean="0"/>
          </a:p>
          <a:p>
            <a:pPr lvl="1" eaLnBrk="1" hangingPunct="1">
              <a:lnSpc>
                <a:spcPct val="100000"/>
              </a:lnSpc>
              <a:spcBef>
                <a:spcPts val="600"/>
              </a:spcBef>
              <a:spcAft>
                <a:spcPts val="0"/>
              </a:spcAft>
            </a:pPr>
            <a:r>
              <a:rPr lang="en-GB" dirty="0" smtClean="0"/>
              <a:t>large scale fraud and corruption where multiple small cases </a:t>
            </a:r>
          </a:p>
          <a:p>
            <a:pPr lvl="2" eaLnBrk="1" hangingPunct="1">
              <a:lnSpc>
                <a:spcPct val="100000"/>
              </a:lnSpc>
              <a:spcBef>
                <a:spcPts val="600"/>
              </a:spcBef>
              <a:spcAft>
                <a:spcPts val="0"/>
              </a:spcAft>
            </a:pPr>
            <a:r>
              <a:rPr lang="en-ZA" dirty="0" smtClean="0"/>
              <a:t>social grants, housing subsidies, driving licences </a:t>
            </a:r>
            <a:endParaRPr lang="en-GB" dirty="0" smtClean="0"/>
          </a:p>
          <a:p>
            <a:pPr lvl="1" eaLnBrk="1" hangingPunct="1">
              <a:lnSpc>
                <a:spcPct val="100000"/>
              </a:lnSpc>
              <a:spcBef>
                <a:spcPts val="600"/>
              </a:spcBef>
              <a:spcAft>
                <a:spcPts val="0"/>
              </a:spcAft>
            </a:pPr>
            <a:r>
              <a:rPr lang="en-GB" dirty="0" smtClean="0"/>
              <a:t>increasing focus on procurement related fraud and corruption</a:t>
            </a:r>
          </a:p>
          <a:p>
            <a:pPr lvl="1" eaLnBrk="1" hangingPunct="1">
              <a:lnSpc>
                <a:spcPct val="100000"/>
              </a:lnSpc>
              <a:spcBef>
                <a:spcPts val="600"/>
              </a:spcBef>
              <a:spcAft>
                <a:spcPts val="0"/>
              </a:spcAft>
            </a:pPr>
            <a:r>
              <a:rPr lang="en-ZA" dirty="0" smtClean="0"/>
              <a:t>assist with improving systems and processes to prevent corruption </a:t>
            </a:r>
            <a:endParaRPr lang="en-GB" dirty="0" smtClean="0"/>
          </a:p>
          <a:p>
            <a:pPr lvl="1" eaLnBrk="1" hangingPunct="1">
              <a:lnSpc>
                <a:spcPct val="100000"/>
              </a:lnSpc>
              <a:spcBef>
                <a:spcPts val="600"/>
              </a:spcBef>
              <a:spcAft>
                <a:spcPts val="0"/>
              </a:spcAft>
            </a:pPr>
            <a:r>
              <a:rPr lang="en-ZA" dirty="0" smtClean="0"/>
              <a:t>use of data to indentify potential irregularities pro-actively</a:t>
            </a:r>
            <a:endParaRPr lang="en-GB" dirty="0" smtClean="0"/>
          </a:p>
          <a:p>
            <a:pPr eaLnBrk="1" hangingPunct="1">
              <a:lnSpc>
                <a:spcPct val="100000"/>
              </a:lnSpc>
              <a:spcBef>
                <a:spcPts val="600"/>
              </a:spcBef>
              <a:spcAft>
                <a:spcPts val="0"/>
              </a:spcAft>
            </a:pPr>
            <a:endParaRPr lang="en-GB" sz="2000" dirty="0" smtClean="0">
              <a:latin typeface="Arial Narrow" pitchFamily="34" charset="0"/>
            </a:endParaRPr>
          </a:p>
        </p:txBody>
      </p:sp>
      <p:sp>
        <p:nvSpPr>
          <p:cNvPr id="5" name="Slide Number Placeholder 4"/>
          <p:cNvSpPr>
            <a:spLocks noGrp="1"/>
          </p:cNvSpPr>
          <p:nvPr>
            <p:ph type="sldNum" sz="quarter" idx="12"/>
          </p:nvPr>
        </p:nvSpPr>
        <p:spPr/>
        <p:txBody>
          <a:bodyPr/>
          <a:lstStyle/>
          <a:p>
            <a:pPr>
              <a:defRPr/>
            </a:pPr>
            <a:fld id="{1D2DA13F-7918-495A-87C0-AB9E88369210}" type="slidenum">
              <a:rPr lang="en-ZA" smtClean="0">
                <a:solidFill>
                  <a:schemeClr val="tx1"/>
                </a:solidFill>
              </a:rPr>
              <a:pPr>
                <a:defRPr/>
              </a:pPr>
              <a:t>5</a:t>
            </a:fld>
            <a:endParaRPr lang="en-ZA" dirty="0">
              <a:solidFill>
                <a:schemeClr val="tx1"/>
              </a:solidFill>
            </a:endParaRPr>
          </a:p>
        </p:txBody>
      </p:sp>
      <p:sp>
        <p:nvSpPr>
          <p:cNvPr id="6" name="Footer Placeholder 5"/>
          <p:cNvSpPr>
            <a:spLocks noGrp="1"/>
          </p:cNvSpPr>
          <p:nvPr>
            <p:ph type="ftr" sz="quarter" idx="11"/>
          </p:nvPr>
        </p:nvSpPr>
        <p:spPr>
          <a:xfrm>
            <a:off x="1447800" y="6324600"/>
            <a:ext cx="5867400" cy="396875"/>
          </a:xfrm>
        </p:spPr>
        <p:txBody>
          <a:bodyPr/>
          <a:lstStyle/>
          <a:p>
            <a:pPr>
              <a:defRPr/>
            </a:pPr>
            <a:r>
              <a:rPr lang="en-ZA" dirty="0" smtClean="0">
                <a:solidFill>
                  <a:schemeClr val="tx1"/>
                </a:solidFill>
              </a:rPr>
              <a:t>SIU presentation to PC on Justice and Constitutional Development</a:t>
            </a:r>
            <a:endParaRPr lang="en-ZA" dirty="0">
              <a:solidFill>
                <a:schemeClr val="tx1"/>
              </a:solidFill>
            </a:endParaRPr>
          </a:p>
        </p:txBody>
      </p:sp>
      <p:sp>
        <p:nvSpPr>
          <p:cNvPr id="7" name="Date Placeholder 6"/>
          <p:cNvSpPr>
            <a:spLocks noGrp="1"/>
          </p:cNvSpPr>
          <p:nvPr>
            <p:ph type="dt" sz="half" idx="10"/>
          </p:nvPr>
        </p:nvSpPr>
        <p:spPr/>
        <p:txBody>
          <a:bodyPr/>
          <a:lstStyle/>
          <a:p>
            <a:pPr>
              <a:defRPr/>
            </a:pPr>
            <a:r>
              <a:rPr lang="en-US" smtClean="0"/>
              <a:t>12 October 2011</a:t>
            </a:r>
            <a:endParaRPr lang="en-ZA"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153400" cy="4830763"/>
          </a:xfrm>
        </p:spPr>
        <p:txBody>
          <a:bodyPr/>
          <a:lstStyle/>
          <a:p>
            <a:pPr eaLnBrk="1" hangingPunct="1">
              <a:lnSpc>
                <a:spcPct val="100000"/>
              </a:lnSpc>
              <a:spcBef>
                <a:spcPts val="600"/>
              </a:spcBef>
              <a:spcAft>
                <a:spcPts val="0"/>
              </a:spcAft>
              <a:buNone/>
            </a:pPr>
            <a:r>
              <a:rPr lang="en-ZA" sz="2000" b="1" dirty="0" smtClean="0"/>
              <a:t>Vision:</a:t>
            </a:r>
            <a:r>
              <a:rPr lang="en-ZA" sz="2000" dirty="0" smtClean="0"/>
              <a:t>   </a:t>
            </a:r>
          </a:p>
          <a:p>
            <a:pPr eaLnBrk="1" hangingPunct="1">
              <a:lnSpc>
                <a:spcPct val="100000"/>
              </a:lnSpc>
              <a:spcBef>
                <a:spcPts val="600"/>
              </a:spcBef>
              <a:spcAft>
                <a:spcPts val="0"/>
              </a:spcAft>
            </a:pPr>
            <a:r>
              <a:rPr lang="en-ZA" sz="2000" dirty="0" smtClean="0"/>
              <a:t>Working together to rid society of corruption</a:t>
            </a:r>
            <a:endParaRPr lang="en-US" sz="2000" kern="1200" dirty="0" smtClean="0"/>
          </a:p>
          <a:p>
            <a:pPr eaLnBrk="1" hangingPunct="1">
              <a:lnSpc>
                <a:spcPct val="100000"/>
              </a:lnSpc>
              <a:spcBef>
                <a:spcPts val="600"/>
              </a:spcBef>
              <a:spcAft>
                <a:spcPts val="0"/>
              </a:spcAft>
              <a:buNone/>
            </a:pPr>
            <a:endParaRPr lang="en-ZA" sz="2000" b="1" dirty="0" smtClean="0"/>
          </a:p>
          <a:p>
            <a:pPr eaLnBrk="1" hangingPunct="1">
              <a:lnSpc>
                <a:spcPct val="100000"/>
              </a:lnSpc>
              <a:spcBef>
                <a:spcPts val="600"/>
              </a:spcBef>
              <a:spcAft>
                <a:spcPts val="0"/>
              </a:spcAft>
              <a:buNone/>
            </a:pPr>
            <a:r>
              <a:rPr lang="en-ZA" sz="2000" b="1" dirty="0" smtClean="0"/>
              <a:t>Mission:  </a:t>
            </a:r>
          </a:p>
          <a:p>
            <a:pPr eaLnBrk="1" hangingPunct="1">
              <a:lnSpc>
                <a:spcPct val="100000"/>
              </a:lnSpc>
              <a:spcBef>
                <a:spcPts val="600"/>
              </a:spcBef>
              <a:spcAft>
                <a:spcPts val="0"/>
              </a:spcAft>
            </a:pPr>
            <a:r>
              <a:rPr lang="en-GB" sz="2000" dirty="0" smtClean="0"/>
              <a:t>We are a state body that fights corruption through quality investigations and litigation</a:t>
            </a:r>
            <a:endParaRPr lang="en-ZA" sz="2000" dirty="0" smtClean="0"/>
          </a:p>
          <a:p>
            <a:pPr eaLnBrk="1" hangingPunct="1">
              <a:lnSpc>
                <a:spcPct val="100000"/>
              </a:lnSpc>
              <a:spcBef>
                <a:spcPts val="600"/>
              </a:spcBef>
              <a:spcAft>
                <a:spcPts val="0"/>
              </a:spcAft>
              <a:buNone/>
            </a:pPr>
            <a:endParaRPr lang="en-ZA" sz="2000" b="1" dirty="0" smtClean="0"/>
          </a:p>
          <a:p>
            <a:pPr eaLnBrk="1" hangingPunct="1">
              <a:lnSpc>
                <a:spcPct val="100000"/>
              </a:lnSpc>
              <a:spcBef>
                <a:spcPts val="600"/>
              </a:spcBef>
              <a:spcAft>
                <a:spcPts val="0"/>
              </a:spcAft>
              <a:buNone/>
            </a:pPr>
            <a:r>
              <a:rPr lang="en-ZA" sz="2000" b="1" dirty="0" smtClean="0"/>
              <a:t>Values: </a:t>
            </a:r>
          </a:p>
          <a:p>
            <a:pPr eaLnBrk="1" hangingPunct="1">
              <a:lnSpc>
                <a:spcPct val="100000"/>
              </a:lnSpc>
              <a:spcBef>
                <a:spcPts val="600"/>
              </a:spcBef>
              <a:spcAft>
                <a:spcPts val="0"/>
              </a:spcAft>
            </a:pPr>
            <a:r>
              <a:rPr lang="en-GB" sz="2000" dirty="0" smtClean="0"/>
              <a:t>integrity, cooperation, professionalism, drive and effectiveness</a:t>
            </a:r>
          </a:p>
          <a:p>
            <a:pPr eaLnBrk="1" hangingPunct="1">
              <a:lnSpc>
                <a:spcPct val="100000"/>
              </a:lnSpc>
              <a:spcBef>
                <a:spcPts val="600"/>
              </a:spcBef>
              <a:spcAft>
                <a:spcPts val="0"/>
              </a:spcAft>
              <a:buNone/>
            </a:pPr>
            <a:endParaRPr lang="en-GB" sz="2000" b="1" dirty="0" smtClean="0"/>
          </a:p>
          <a:p>
            <a:pPr eaLnBrk="1" hangingPunct="1">
              <a:lnSpc>
                <a:spcPct val="100000"/>
              </a:lnSpc>
              <a:spcBef>
                <a:spcPts val="600"/>
              </a:spcBef>
              <a:spcAft>
                <a:spcPts val="0"/>
              </a:spcAft>
              <a:buNone/>
            </a:pPr>
            <a:r>
              <a:rPr lang="en-GB" sz="2000" b="1" dirty="0" smtClean="0"/>
              <a:t>Strategic goal: </a:t>
            </a:r>
            <a:r>
              <a:rPr lang="en-GB" sz="2000" dirty="0" smtClean="0"/>
              <a:t> </a:t>
            </a:r>
            <a:endParaRPr lang="en-ZA" sz="2000" dirty="0" smtClean="0"/>
          </a:p>
          <a:p>
            <a:pPr>
              <a:lnSpc>
                <a:spcPct val="100000"/>
              </a:lnSpc>
              <a:spcBef>
                <a:spcPts val="600"/>
              </a:spcBef>
              <a:spcAft>
                <a:spcPts val="0"/>
              </a:spcAft>
            </a:pPr>
            <a:r>
              <a:rPr lang="en-US" sz="2000" kern="1200" dirty="0" smtClean="0"/>
              <a:t>To contribute to the reduction of corruption and the perceptions of corruption</a:t>
            </a:r>
          </a:p>
          <a:p>
            <a:pPr>
              <a:lnSpc>
                <a:spcPct val="100000"/>
              </a:lnSpc>
              <a:spcBef>
                <a:spcPts val="600"/>
              </a:spcBef>
              <a:spcAft>
                <a:spcPts val="0"/>
              </a:spcAft>
            </a:pPr>
            <a:r>
              <a:rPr lang="en-US" sz="2000" kern="1200" dirty="0" smtClean="0"/>
              <a:t>The SIU aims to make  this contribution as part of the broader anti-corruption strategy of government </a:t>
            </a:r>
          </a:p>
          <a:p>
            <a:pPr>
              <a:lnSpc>
                <a:spcPct val="100000"/>
              </a:lnSpc>
              <a:spcBef>
                <a:spcPts val="600"/>
              </a:spcBef>
              <a:spcAft>
                <a:spcPts val="0"/>
              </a:spcAft>
            </a:pPr>
            <a:endParaRPr lang="en-US" sz="2000" kern="1200" dirty="0" smtClean="0"/>
          </a:p>
          <a:p>
            <a:pPr marL="0" lvl="0" indent="0" eaLnBrk="1" hangingPunct="1">
              <a:lnSpc>
                <a:spcPct val="100000"/>
              </a:lnSpc>
              <a:spcBef>
                <a:spcPts val="600"/>
              </a:spcBef>
              <a:spcAft>
                <a:spcPts val="0"/>
              </a:spcAft>
              <a:buNone/>
            </a:pPr>
            <a:endParaRPr lang="en-ZA" sz="2000" dirty="0" smtClean="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p:txBody>
          <a:bodyPr/>
          <a:lstStyle/>
          <a:p>
            <a:pPr>
              <a:defRPr/>
            </a:pPr>
            <a:r>
              <a:rPr lang="en-GB" smtClean="0"/>
              <a:t>SIU presentation to PC on Justice and Constitutional Development</a:t>
            </a:r>
            <a:endParaRPr lang="en-ZA"/>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6</a:t>
            </a:fld>
            <a:endParaRPr lang="en-ZA" dirty="0"/>
          </a:p>
        </p:txBody>
      </p:sp>
      <p:sp>
        <p:nvSpPr>
          <p:cNvPr id="9" name="Title 1"/>
          <p:cNvSpPr>
            <a:spLocks noGrp="1"/>
          </p:cNvSpPr>
          <p:nvPr>
            <p:ph type="title" idx="4294967295"/>
          </p:nvPr>
        </p:nvSpPr>
        <p:spPr>
          <a:xfrm>
            <a:off x="1143000" y="1"/>
            <a:ext cx="5902325" cy="903288"/>
          </a:xfrm>
          <a:prstGeom prst="rect">
            <a:avLst/>
          </a:prstGeom>
        </p:spPr>
        <p:txBody>
          <a:bodyPr anchor="ctr" anchorCtr="0"/>
          <a:lstStyle/>
          <a:p>
            <a:pPr algn="l" eaLnBrk="1" hangingPunct="1">
              <a:lnSpc>
                <a:spcPct val="100000"/>
              </a:lnSpc>
              <a:spcBef>
                <a:spcPts val="600"/>
              </a:spcBef>
              <a:spcAft>
                <a:spcPts val="0"/>
              </a:spcAft>
              <a:defRPr/>
            </a:pPr>
            <a:r>
              <a:rPr lang="en-ZA" sz="2800" b="1" dirty="0" smtClean="0">
                <a:latin typeface="Arial Narrow" pitchFamily="34" charset="0"/>
              </a:rPr>
              <a:t>SIU strategy framework</a:t>
            </a:r>
            <a:endParaRPr lang="en-ZA" sz="2800" b="1" dirty="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983163"/>
          </a:xfrm>
        </p:spPr>
        <p:txBody>
          <a:bodyPr/>
          <a:lstStyle/>
          <a:p>
            <a:pPr eaLnBrk="1" hangingPunct="1">
              <a:lnSpc>
                <a:spcPct val="100000"/>
              </a:lnSpc>
              <a:spcBef>
                <a:spcPts val="600"/>
              </a:spcBef>
              <a:spcAft>
                <a:spcPts val="0"/>
              </a:spcAft>
              <a:buNone/>
            </a:pPr>
            <a:r>
              <a:rPr lang="en-US" sz="2000" b="1" dirty="0" smtClean="0"/>
              <a:t>Outcome 3:  All people in South Africa are and feel safe </a:t>
            </a:r>
          </a:p>
          <a:p>
            <a:pPr>
              <a:lnSpc>
                <a:spcPct val="100000"/>
              </a:lnSpc>
              <a:spcBef>
                <a:spcPts val="600"/>
              </a:spcBef>
              <a:spcAft>
                <a:spcPts val="0"/>
              </a:spcAft>
            </a:pPr>
            <a:r>
              <a:rPr lang="en-US" sz="2000" b="1" dirty="0" smtClean="0"/>
              <a:t>Output 3:  </a:t>
            </a:r>
            <a:r>
              <a:rPr lang="en-GB" sz="2000" dirty="0" smtClean="0"/>
              <a:t>Corruption eradicated, including bribery, by officials within the JCPS as one of the major contributors of ongoing criminal activity as well as lack of trust and confidence in the system by the community </a:t>
            </a:r>
            <a:endParaRPr lang="en-ZA" sz="2000" dirty="0" smtClean="0"/>
          </a:p>
          <a:p>
            <a:pPr lvl="1">
              <a:lnSpc>
                <a:spcPct val="100000"/>
              </a:lnSpc>
              <a:spcBef>
                <a:spcPts val="600"/>
              </a:spcBef>
              <a:spcAft>
                <a:spcPts val="0"/>
              </a:spcAft>
            </a:pPr>
            <a:r>
              <a:rPr lang="en-US" sz="2000" dirty="0" smtClean="0"/>
              <a:t>Compile a baseline report with detailed data for the 2009/10 financial year</a:t>
            </a:r>
          </a:p>
          <a:p>
            <a:pPr>
              <a:lnSpc>
                <a:spcPct val="100000"/>
              </a:lnSpc>
              <a:spcBef>
                <a:spcPts val="600"/>
              </a:spcBef>
              <a:spcAft>
                <a:spcPts val="0"/>
              </a:spcAft>
            </a:pPr>
            <a:r>
              <a:rPr lang="en-US" sz="2000" b="1" dirty="0" smtClean="0"/>
              <a:t>Output 5:   </a:t>
            </a:r>
            <a:r>
              <a:rPr lang="en-GB" sz="2000" dirty="0" smtClean="0"/>
              <a:t>Investor perception trust and willingness to invest in South Africa is improved and by taking corruption related action in a defined number of highly visible cases</a:t>
            </a:r>
          </a:p>
          <a:p>
            <a:pPr lvl="1">
              <a:lnSpc>
                <a:spcPct val="100000"/>
              </a:lnSpc>
              <a:spcBef>
                <a:spcPts val="600"/>
              </a:spcBef>
              <a:spcAft>
                <a:spcPts val="0"/>
              </a:spcAft>
            </a:pPr>
            <a:r>
              <a:rPr lang="en-US" sz="2000" dirty="0" smtClean="0"/>
              <a:t>Successfully convict 100 people who have assets of more than R5 million obtained through illicit means</a:t>
            </a:r>
          </a:p>
          <a:p>
            <a:pPr>
              <a:lnSpc>
                <a:spcPct val="100000"/>
              </a:lnSpc>
              <a:spcBef>
                <a:spcPts val="600"/>
              </a:spcBef>
              <a:spcAft>
                <a:spcPts val="0"/>
              </a:spcAft>
              <a:buNone/>
            </a:pPr>
            <a:r>
              <a:rPr lang="en-US" sz="2000" b="1" dirty="0" smtClean="0"/>
              <a:t>Outcome 12:  Efficient, effective and development oriented public service and an empowered, fair and inclusive citizenship</a:t>
            </a:r>
            <a:endParaRPr lang="en-ZA" sz="2000" b="1" dirty="0" smtClean="0"/>
          </a:p>
          <a:p>
            <a:pPr>
              <a:lnSpc>
                <a:spcPct val="100000"/>
              </a:lnSpc>
              <a:spcBef>
                <a:spcPts val="600"/>
              </a:spcBef>
              <a:spcAft>
                <a:spcPts val="0"/>
              </a:spcAft>
            </a:pPr>
            <a:r>
              <a:rPr lang="en-US" sz="2000" b="1" dirty="0" smtClean="0"/>
              <a:t>Output 4</a:t>
            </a:r>
            <a:r>
              <a:rPr lang="en-US" sz="2000" dirty="0" smtClean="0"/>
              <a:t> – Corruption tackled effectively.</a:t>
            </a:r>
          </a:p>
          <a:p>
            <a:pPr lvl="1">
              <a:lnSpc>
                <a:spcPct val="100000"/>
              </a:lnSpc>
              <a:spcBef>
                <a:spcPts val="600"/>
              </a:spcBef>
              <a:spcAft>
                <a:spcPts val="0"/>
              </a:spcAft>
            </a:pPr>
            <a:r>
              <a:rPr lang="en-US" sz="2000" dirty="0" smtClean="0"/>
              <a:t> An improvement in the TI corruption index from position 55 of 180 to 40 of 180.</a:t>
            </a:r>
          </a:p>
          <a:p>
            <a:pPr lvl="1">
              <a:lnSpc>
                <a:spcPct val="100000"/>
              </a:lnSpc>
              <a:spcBef>
                <a:spcPts val="600"/>
              </a:spcBef>
              <a:spcAft>
                <a:spcPts val="0"/>
              </a:spcAft>
            </a:pPr>
            <a:endParaRPr lang="en-US" sz="2000" dirty="0" smtClean="0"/>
          </a:p>
          <a:p>
            <a:pPr>
              <a:lnSpc>
                <a:spcPct val="100000"/>
              </a:lnSpc>
              <a:spcBef>
                <a:spcPts val="600"/>
              </a:spcBef>
              <a:spcAft>
                <a:spcPts val="0"/>
              </a:spcAft>
              <a:buNone/>
            </a:pPr>
            <a:endParaRPr lang="en-US" sz="2000" dirty="0" smtClean="0"/>
          </a:p>
          <a:p>
            <a:pPr>
              <a:lnSpc>
                <a:spcPct val="100000"/>
              </a:lnSpc>
              <a:spcBef>
                <a:spcPts val="600"/>
              </a:spcBef>
              <a:spcAft>
                <a:spcPts val="0"/>
              </a:spcAft>
            </a:pPr>
            <a:endParaRPr lang="en-GB" sz="2000"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p:txBody>
          <a:bodyPr/>
          <a:lstStyle/>
          <a:p>
            <a:pPr>
              <a:defRPr/>
            </a:pPr>
            <a:r>
              <a:rPr lang="en-GB" smtClean="0"/>
              <a:t>SIU presentation to PC on Justice and Constitutional Development</a:t>
            </a:r>
            <a:endParaRPr lang="en-ZA"/>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7</a:t>
            </a:fld>
            <a:endParaRPr lang="en-ZA" dirty="0"/>
          </a:p>
        </p:txBody>
      </p:sp>
      <p:sp>
        <p:nvSpPr>
          <p:cNvPr id="9" name="Title 1"/>
          <p:cNvSpPr>
            <a:spLocks noGrp="1"/>
          </p:cNvSpPr>
          <p:nvPr>
            <p:ph type="title" idx="4294967295"/>
          </p:nvPr>
        </p:nvSpPr>
        <p:spPr>
          <a:xfrm>
            <a:off x="1143000" y="1"/>
            <a:ext cx="5902325" cy="903288"/>
          </a:xfrm>
          <a:prstGeom prst="rect">
            <a:avLst/>
          </a:prstGeom>
        </p:spPr>
        <p:txBody>
          <a:bodyPr anchor="ctr" anchorCtr="0"/>
          <a:lstStyle/>
          <a:p>
            <a:pPr lvl="0" algn="l" eaLnBrk="1" hangingPunct="1">
              <a:lnSpc>
                <a:spcPct val="100000"/>
              </a:lnSpc>
              <a:spcBef>
                <a:spcPts val="600"/>
              </a:spcBef>
              <a:spcAft>
                <a:spcPts val="0"/>
              </a:spcAft>
            </a:pPr>
            <a:r>
              <a:rPr lang="en-ZA" sz="2800" b="1" dirty="0" smtClean="0">
                <a:latin typeface="Arial Narrow" pitchFamily="34" charset="0"/>
              </a:rPr>
              <a:t>Links to government outcomes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hangingPunct="1">
              <a:lnSpc>
                <a:spcPct val="100000"/>
              </a:lnSpc>
              <a:spcBef>
                <a:spcPts val="600"/>
              </a:spcBef>
              <a:spcAft>
                <a:spcPts val="0"/>
              </a:spcAft>
              <a:buNone/>
            </a:pPr>
            <a:r>
              <a:rPr lang="en-US" sz="2000" b="1" dirty="0" smtClean="0"/>
              <a:t>	Externally focused</a:t>
            </a:r>
            <a:endParaRPr lang="en-US" sz="2000" b="1" dirty="0" smtClean="0">
              <a:ea typeface="Times New Roman"/>
            </a:endParaRPr>
          </a:p>
          <a:p>
            <a:pPr marL="457200" indent="-457200" eaLnBrk="1" hangingPunct="1">
              <a:lnSpc>
                <a:spcPct val="100000"/>
              </a:lnSpc>
              <a:spcBef>
                <a:spcPts val="600"/>
              </a:spcBef>
              <a:spcAft>
                <a:spcPts val="0"/>
              </a:spcAft>
              <a:buFont typeface="+mj-lt"/>
              <a:buAutoNum type="arabicPeriod"/>
            </a:pPr>
            <a:r>
              <a:rPr lang="en-US" sz="2000" dirty="0" smtClean="0"/>
              <a:t>To increase impact of the SIU’s forensic services in the public sector</a:t>
            </a:r>
            <a:endParaRPr lang="en-GB" sz="2000" dirty="0" smtClean="0"/>
          </a:p>
          <a:p>
            <a:pPr marL="457200" indent="-457200" eaLnBrk="1" hangingPunct="1">
              <a:lnSpc>
                <a:spcPct val="100000"/>
              </a:lnSpc>
              <a:spcBef>
                <a:spcPts val="600"/>
              </a:spcBef>
              <a:spcAft>
                <a:spcPts val="0"/>
              </a:spcAft>
              <a:buFont typeface="+mj-lt"/>
              <a:buAutoNum type="arabicPeriod"/>
            </a:pPr>
            <a:r>
              <a:rPr lang="en-US" sz="2000" dirty="0" smtClean="0"/>
              <a:t>To achieve optimum institutional form</a:t>
            </a:r>
            <a:endParaRPr lang="en-ZA" sz="2000" dirty="0" smtClean="0"/>
          </a:p>
          <a:p>
            <a:pPr marL="457200" indent="-457200" eaLnBrk="1" hangingPunct="1">
              <a:lnSpc>
                <a:spcPct val="100000"/>
              </a:lnSpc>
              <a:spcBef>
                <a:spcPts val="600"/>
              </a:spcBef>
              <a:spcAft>
                <a:spcPts val="0"/>
              </a:spcAft>
              <a:buFont typeface="+mj-lt"/>
              <a:buAutoNum type="arabicPeriod"/>
            </a:pPr>
            <a:r>
              <a:rPr lang="en-US" sz="2000" dirty="0" smtClean="0"/>
              <a:t>To ensure excellent cooperation with our law enforcement partners and stakeholders</a:t>
            </a:r>
          </a:p>
          <a:p>
            <a:pPr marL="857250" lvl="1" indent="-457200" eaLnBrk="1" hangingPunct="1">
              <a:lnSpc>
                <a:spcPct val="100000"/>
              </a:lnSpc>
              <a:spcBef>
                <a:spcPts val="600"/>
              </a:spcBef>
              <a:spcAft>
                <a:spcPts val="0"/>
              </a:spcAft>
              <a:buNone/>
            </a:pPr>
            <a:endParaRPr lang="en-US" sz="2000" b="1" dirty="0" smtClean="0"/>
          </a:p>
          <a:p>
            <a:pPr eaLnBrk="1" fontAlgn="t" hangingPunct="1">
              <a:lnSpc>
                <a:spcPct val="100000"/>
              </a:lnSpc>
              <a:spcBef>
                <a:spcPts val="600"/>
              </a:spcBef>
              <a:spcAft>
                <a:spcPts val="0"/>
              </a:spcAft>
              <a:buNone/>
            </a:pPr>
            <a:r>
              <a:rPr lang="en-ZA" sz="2000" b="1" dirty="0" smtClean="0"/>
              <a:t>	Impact</a:t>
            </a:r>
          </a:p>
          <a:p>
            <a:pPr eaLnBrk="1" fontAlgn="t" hangingPunct="1">
              <a:lnSpc>
                <a:spcPct val="100000"/>
              </a:lnSpc>
              <a:spcBef>
                <a:spcPts val="600"/>
              </a:spcBef>
              <a:spcAft>
                <a:spcPts val="0"/>
              </a:spcAft>
            </a:pPr>
            <a:r>
              <a:rPr lang="en-ZA" sz="2000" dirty="0" smtClean="0"/>
              <a:t>Strengthen our strategic partnerships  </a:t>
            </a:r>
            <a:endParaRPr lang="en-GB" sz="2000" dirty="0" smtClean="0"/>
          </a:p>
          <a:p>
            <a:pPr eaLnBrk="1" fontAlgn="t" hangingPunct="1">
              <a:lnSpc>
                <a:spcPct val="100000"/>
              </a:lnSpc>
              <a:spcBef>
                <a:spcPts val="600"/>
              </a:spcBef>
              <a:spcAft>
                <a:spcPts val="0"/>
              </a:spcAft>
            </a:pPr>
            <a:r>
              <a:rPr lang="en-ZA" sz="2000" dirty="0" smtClean="0"/>
              <a:t>Increase the scope of operations for the SIU</a:t>
            </a:r>
            <a:endParaRPr lang="en-GB" sz="2000" dirty="0" smtClean="0"/>
          </a:p>
          <a:p>
            <a:pPr eaLnBrk="1" hangingPunct="1">
              <a:lnSpc>
                <a:spcPct val="100000"/>
              </a:lnSpc>
              <a:spcBef>
                <a:spcPts val="600"/>
              </a:spcBef>
              <a:spcAft>
                <a:spcPts val="0"/>
              </a:spcAft>
            </a:pPr>
            <a:r>
              <a:rPr lang="en-ZA" sz="2000" dirty="0" smtClean="0"/>
              <a:t>Contribute directly to</a:t>
            </a:r>
          </a:p>
          <a:p>
            <a:pPr lvl="1" eaLnBrk="1" hangingPunct="1">
              <a:lnSpc>
                <a:spcPct val="100000"/>
              </a:lnSpc>
              <a:spcBef>
                <a:spcPts val="600"/>
              </a:spcBef>
              <a:spcAft>
                <a:spcPts val="0"/>
              </a:spcAft>
            </a:pPr>
            <a:r>
              <a:rPr lang="en-ZA" sz="2000" dirty="0" smtClean="0"/>
              <a:t>Outcome 3: South Africans are and feel safe</a:t>
            </a:r>
          </a:p>
          <a:p>
            <a:pPr lvl="1" eaLnBrk="1" hangingPunct="1">
              <a:lnSpc>
                <a:spcPct val="100000"/>
              </a:lnSpc>
              <a:spcBef>
                <a:spcPts val="600"/>
              </a:spcBef>
              <a:spcAft>
                <a:spcPts val="0"/>
              </a:spcAft>
            </a:pPr>
            <a:r>
              <a:rPr lang="en-ZA" sz="2000" dirty="0" smtClean="0"/>
              <a:t>Outcome 12: Efficient, effective and development oriented state</a:t>
            </a:r>
          </a:p>
          <a:p>
            <a:pPr marL="857250" lvl="1" indent="-457200" eaLnBrk="1" hangingPunct="1">
              <a:lnSpc>
                <a:spcPct val="100000"/>
              </a:lnSpc>
              <a:spcBef>
                <a:spcPts val="600"/>
              </a:spcBef>
              <a:spcAft>
                <a:spcPts val="0"/>
              </a:spcAft>
              <a:buNone/>
            </a:pPr>
            <a:endParaRPr lang="en-US" sz="2000" b="1" dirty="0" smtClean="0"/>
          </a:p>
          <a:p>
            <a:pPr marL="857250" lvl="1" indent="-457200" eaLnBrk="1" hangingPunct="1">
              <a:lnSpc>
                <a:spcPct val="100000"/>
              </a:lnSpc>
              <a:spcBef>
                <a:spcPts val="600"/>
              </a:spcBef>
              <a:spcAft>
                <a:spcPts val="0"/>
              </a:spcAft>
              <a:buNone/>
            </a:pPr>
            <a:endParaRPr lang="en-US" sz="2000" b="1" dirty="0" smtClean="0"/>
          </a:p>
          <a:p>
            <a:pPr>
              <a:lnSpc>
                <a:spcPct val="100000"/>
              </a:lnSpc>
              <a:spcBef>
                <a:spcPts val="600"/>
              </a:spcBef>
              <a:spcAft>
                <a:spcPts val="0"/>
              </a:spcAft>
            </a:pPr>
            <a:endParaRPr lang="en-GB" sz="2000"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2209800" y="6356350"/>
            <a:ext cx="52578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8</a:t>
            </a:fld>
            <a:endParaRPr lang="en-ZA" dirty="0"/>
          </a:p>
        </p:txBody>
      </p:sp>
      <p:sp>
        <p:nvSpPr>
          <p:cNvPr id="7"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Strategic objectives</a:t>
            </a:r>
            <a:endParaRPr lang="en-ZA" sz="2800" b="1" dirty="0">
              <a:latin typeface="Arial Narrow"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153400" cy="4983163"/>
          </a:xfrm>
        </p:spPr>
        <p:txBody>
          <a:bodyPr/>
          <a:lstStyle/>
          <a:p>
            <a:pPr marL="857250" lvl="1" indent="-457200" eaLnBrk="1" hangingPunct="1">
              <a:lnSpc>
                <a:spcPct val="100000"/>
              </a:lnSpc>
              <a:spcBef>
                <a:spcPts val="600"/>
              </a:spcBef>
              <a:spcAft>
                <a:spcPts val="0"/>
              </a:spcAft>
              <a:buNone/>
            </a:pPr>
            <a:r>
              <a:rPr lang="en-US" sz="2000" b="1" dirty="0" smtClean="0"/>
              <a:t>Internally focused </a:t>
            </a:r>
            <a:endParaRPr lang="en-US" sz="2000" b="1" dirty="0" smtClean="0">
              <a:cs typeface="Arial" charset="0"/>
            </a:endParaRPr>
          </a:p>
          <a:p>
            <a:pPr marL="457200" indent="-457200" eaLnBrk="1" hangingPunct="1">
              <a:lnSpc>
                <a:spcPct val="100000"/>
              </a:lnSpc>
              <a:spcBef>
                <a:spcPts val="600"/>
              </a:spcBef>
              <a:spcAft>
                <a:spcPts val="0"/>
              </a:spcAft>
              <a:buFont typeface="+mj-lt"/>
              <a:buAutoNum type="arabicPeriod"/>
            </a:pPr>
            <a:r>
              <a:rPr lang="en-US" sz="2000" dirty="0" smtClean="0"/>
              <a:t>To secure appropriate capacity and funding</a:t>
            </a:r>
            <a:endParaRPr lang="en-GB" sz="2000" dirty="0" smtClean="0"/>
          </a:p>
          <a:p>
            <a:pPr marL="457200" indent="-457200" eaLnBrk="1" hangingPunct="1">
              <a:lnSpc>
                <a:spcPct val="100000"/>
              </a:lnSpc>
              <a:spcBef>
                <a:spcPts val="600"/>
              </a:spcBef>
              <a:spcAft>
                <a:spcPts val="0"/>
              </a:spcAft>
              <a:buFont typeface="+mj-lt"/>
              <a:buAutoNum type="arabicPeriod"/>
            </a:pPr>
            <a:r>
              <a:rPr lang="en-US" sz="2000" dirty="0" smtClean="0"/>
              <a:t>To align and improve systems and processes</a:t>
            </a:r>
            <a:endParaRPr lang="en-GB" sz="2000" dirty="0" smtClean="0"/>
          </a:p>
          <a:p>
            <a:pPr marL="457200" indent="-457200" eaLnBrk="1" hangingPunct="1">
              <a:lnSpc>
                <a:spcPct val="100000"/>
              </a:lnSpc>
              <a:spcBef>
                <a:spcPts val="600"/>
              </a:spcBef>
              <a:spcAft>
                <a:spcPts val="0"/>
              </a:spcAft>
              <a:buFont typeface="+mj-lt"/>
              <a:buAutoNum type="arabicPeriod"/>
            </a:pPr>
            <a:r>
              <a:rPr lang="en-US" sz="2000" dirty="0" smtClean="0"/>
              <a:t>To invest in appropriate technology capacity</a:t>
            </a:r>
            <a:endParaRPr lang="en-GB" sz="2000" dirty="0" smtClean="0"/>
          </a:p>
          <a:p>
            <a:pPr marL="457200" indent="-457200" eaLnBrk="1" hangingPunct="1">
              <a:lnSpc>
                <a:spcPct val="100000"/>
              </a:lnSpc>
              <a:spcBef>
                <a:spcPts val="600"/>
              </a:spcBef>
              <a:spcAft>
                <a:spcPts val="0"/>
              </a:spcAft>
              <a:buFont typeface="+mj-lt"/>
              <a:buAutoNum type="arabicPeriod"/>
            </a:pPr>
            <a:r>
              <a:rPr lang="en-US" sz="2000" dirty="0" smtClean="0"/>
              <a:t>To build an engaged, diverse and competent SIU</a:t>
            </a:r>
            <a:endParaRPr lang="en-ZA" sz="2000" dirty="0" smtClean="0"/>
          </a:p>
          <a:p>
            <a:pPr marL="457200" indent="-457200" eaLnBrk="1" hangingPunct="1">
              <a:lnSpc>
                <a:spcPct val="100000"/>
              </a:lnSpc>
              <a:spcBef>
                <a:spcPts val="600"/>
              </a:spcBef>
              <a:spcAft>
                <a:spcPts val="0"/>
              </a:spcAft>
              <a:buFont typeface="+mj-lt"/>
              <a:buAutoNum type="arabicPeriod"/>
            </a:pPr>
            <a:r>
              <a:rPr lang="en-US" sz="2000" dirty="0" smtClean="0"/>
              <a:t>To develop effective, accountable and engaging leadership</a:t>
            </a:r>
          </a:p>
          <a:p>
            <a:pPr eaLnBrk="1" fontAlgn="t" hangingPunct="1">
              <a:lnSpc>
                <a:spcPct val="100000"/>
              </a:lnSpc>
              <a:spcBef>
                <a:spcPts val="600"/>
              </a:spcBef>
              <a:spcAft>
                <a:spcPts val="0"/>
              </a:spcAft>
              <a:buNone/>
            </a:pPr>
            <a:endParaRPr lang="en-ZA" sz="2000" b="1" dirty="0" smtClean="0"/>
          </a:p>
          <a:p>
            <a:pPr eaLnBrk="1" fontAlgn="t" hangingPunct="1">
              <a:lnSpc>
                <a:spcPct val="100000"/>
              </a:lnSpc>
              <a:spcBef>
                <a:spcPts val="600"/>
              </a:spcBef>
              <a:spcAft>
                <a:spcPts val="0"/>
              </a:spcAft>
              <a:buNone/>
            </a:pPr>
            <a:r>
              <a:rPr lang="en-ZA" sz="2000" b="1" dirty="0" smtClean="0"/>
              <a:t>	Impact</a:t>
            </a:r>
          </a:p>
          <a:p>
            <a:pPr eaLnBrk="1" fontAlgn="t" hangingPunct="1">
              <a:lnSpc>
                <a:spcPct val="100000"/>
              </a:lnSpc>
              <a:spcBef>
                <a:spcPts val="600"/>
              </a:spcBef>
              <a:spcAft>
                <a:spcPts val="0"/>
              </a:spcAft>
            </a:pPr>
            <a:r>
              <a:rPr lang="en-ZA" sz="2000" dirty="0" smtClean="0"/>
              <a:t>Enables the SIU to achieve its external objectives</a:t>
            </a:r>
            <a:endParaRPr lang="en-GB" sz="2000" dirty="0" smtClean="0"/>
          </a:p>
          <a:p>
            <a:pPr>
              <a:lnSpc>
                <a:spcPct val="100000"/>
              </a:lnSpc>
              <a:spcBef>
                <a:spcPts val="600"/>
              </a:spcBef>
              <a:spcAft>
                <a:spcPts val="0"/>
              </a:spcAft>
            </a:pPr>
            <a:endParaRPr lang="en-GB" dirty="0" smtClean="0"/>
          </a:p>
          <a:p>
            <a:pPr>
              <a:lnSpc>
                <a:spcPct val="100000"/>
              </a:lnSpc>
              <a:spcBef>
                <a:spcPts val="600"/>
              </a:spcBef>
              <a:spcAft>
                <a:spcPts val="0"/>
              </a:spcAft>
            </a:pPr>
            <a:endParaRPr lang="en-GB" dirty="0"/>
          </a:p>
        </p:txBody>
      </p:sp>
      <p:sp>
        <p:nvSpPr>
          <p:cNvPr id="4" name="Date Placeholder 3"/>
          <p:cNvSpPr>
            <a:spLocks noGrp="1"/>
          </p:cNvSpPr>
          <p:nvPr>
            <p:ph type="dt" sz="half" idx="10"/>
          </p:nvPr>
        </p:nvSpPr>
        <p:spPr/>
        <p:txBody>
          <a:bodyPr/>
          <a:lstStyle/>
          <a:p>
            <a:pPr>
              <a:defRPr/>
            </a:pPr>
            <a:r>
              <a:rPr lang="en-US" smtClean="0"/>
              <a:t>12 October 2011</a:t>
            </a:r>
            <a:endParaRPr lang="en-ZA" dirty="0"/>
          </a:p>
        </p:txBody>
      </p:sp>
      <p:sp>
        <p:nvSpPr>
          <p:cNvPr id="5" name="Footer Placeholder 4"/>
          <p:cNvSpPr>
            <a:spLocks noGrp="1"/>
          </p:cNvSpPr>
          <p:nvPr>
            <p:ph type="ftr" sz="quarter" idx="11"/>
          </p:nvPr>
        </p:nvSpPr>
        <p:spPr>
          <a:xfrm>
            <a:off x="1981200" y="6356350"/>
            <a:ext cx="4876800" cy="365125"/>
          </a:xfrm>
        </p:spPr>
        <p:txBody>
          <a:bodyPr/>
          <a:lstStyle/>
          <a:p>
            <a:pPr>
              <a:defRPr/>
            </a:pPr>
            <a:r>
              <a:rPr lang="en-GB" dirty="0" smtClean="0"/>
              <a:t>SIU presentation to PC on Justice and Constitutional Development</a:t>
            </a:r>
            <a:endParaRPr lang="en-ZA" dirty="0"/>
          </a:p>
        </p:txBody>
      </p:sp>
      <p:sp>
        <p:nvSpPr>
          <p:cNvPr id="6" name="Slide Number Placeholder 5"/>
          <p:cNvSpPr>
            <a:spLocks noGrp="1"/>
          </p:cNvSpPr>
          <p:nvPr>
            <p:ph type="sldNum" sz="quarter" idx="12"/>
          </p:nvPr>
        </p:nvSpPr>
        <p:spPr/>
        <p:txBody>
          <a:bodyPr/>
          <a:lstStyle/>
          <a:p>
            <a:pPr>
              <a:defRPr/>
            </a:pPr>
            <a:fld id="{DC1BAB4B-37C3-4540-AA8B-870B3C3EF0FC}" type="slidenum">
              <a:rPr lang="en-ZA" smtClean="0"/>
              <a:pPr>
                <a:defRPr/>
              </a:pPr>
              <a:t>9</a:t>
            </a:fld>
            <a:endParaRPr lang="en-ZA" dirty="0"/>
          </a:p>
        </p:txBody>
      </p:sp>
      <p:sp>
        <p:nvSpPr>
          <p:cNvPr id="12" name="Title 1"/>
          <p:cNvSpPr>
            <a:spLocks noGrp="1"/>
          </p:cNvSpPr>
          <p:nvPr>
            <p:ph type="title" idx="4294967295"/>
          </p:nvPr>
        </p:nvSpPr>
        <p:spPr>
          <a:xfrm>
            <a:off x="1258888" y="188913"/>
            <a:ext cx="5786437" cy="714375"/>
          </a:xfrm>
          <a:prstGeom prst="rect">
            <a:avLst/>
          </a:prstGeom>
        </p:spPr>
        <p:txBody>
          <a:bodyPr/>
          <a:lstStyle/>
          <a:p>
            <a:pPr algn="l" eaLnBrk="1" hangingPunct="1">
              <a:lnSpc>
                <a:spcPct val="100000"/>
              </a:lnSpc>
              <a:spcBef>
                <a:spcPts val="600"/>
              </a:spcBef>
              <a:spcAft>
                <a:spcPts val="0"/>
              </a:spcAft>
              <a:defRPr/>
            </a:pPr>
            <a:r>
              <a:rPr lang="en-ZA" sz="2800" b="1" dirty="0" smtClean="0">
                <a:latin typeface="Arial Narrow" pitchFamily="34" charset="0"/>
              </a:rPr>
              <a:t>Strategic objectives</a:t>
            </a:r>
            <a:endParaRPr lang="en-ZA" sz="2800" b="1" dirty="0">
              <a:latin typeface="Arial Narrow"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4036</TotalTime>
  <Words>4527</Words>
  <Application>Microsoft Office PowerPoint</Application>
  <PresentationFormat>On-screen Show (4:3)</PresentationFormat>
  <Paragraphs>788</Paragraphs>
  <Slides>39</Slides>
  <Notes>39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2" baseType="lpstr">
      <vt:lpstr>Office Theme</vt:lpstr>
      <vt:lpstr>Custom Design</vt:lpstr>
      <vt:lpstr>Worksheet</vt:lpstr>
      <vt:lpstr>SIU Presentation  to  Portfolio Committee:  Justice and Constitutional Development   12 October 2011  </vt:lpstr>
      <vt:lpstr>Summary</vt:lpstr>
      <vt:lpstr>PowerPoint Presentation</vt:lpstr>
      <vt:lpstr>About the SIU</vt:lpstr>
      <vt:lpstr>About the SIU cont... </vt:lpstr>
      <vt:lpstr>SIU strategy framework</vt:lpstr>
      <vt:lpstr>Links to government outcomes  </vt:lpstr>
      <vt:lpstr>Strategic objectives</vt:lpstr>
      <vt:lpstr>Strategic objectives</vt:lpstr>
      <vt:lpstr>Strategic Overview – 3 years </vt:lpstr>
      <vt:lpstr>Building capacity through partnerships</vt:lpstr>
      <vt:lpstr> Capacity summary </vt:lpstr>
      <vt:lpstr>Capacity summary</vt:lpstr>
      <vt:lpstr>Promoting EE </vt:lpstr>
      <vt:lpstr>Participation in other initiatives</vt:lpstr>
      <vt:lpstr>SIU performance overview</vt:lpstr>
      <vt:lpstr>Analysis of performance</vt:lpstr>
      <vt:lpstr>Analysis of performance cont.</vt:lpstr>
      <vt:lpstr>New Proclamations 2010/11</vt:lpstr>
      <vt:lpstr>Operations summary</vt:lpstr>
      <vt:lpstr>Operations summary</vt:lpstr>
      <vt:lpstr>Operations</vt:lpstr>
      <vt:lpstr>Operations</vt:lpstr>
      <vt:lpstr>Operations </vt:lpstr>
      <vt:lpstr>Operations </vt:lpstr>
      <vt:lpstr>Operations</vt:lpstr>
      <vt:lpstr>Operations</vt:lpstr>
      <vt:lpstr>Operations</vt:lpstr>
      <vt:lpstr>Operations </vt:lpstr>
      <vt:lpstr>Operations </vt:lpstr>
      <vt:lpstr>Challenges in dealing better with corruption</vt:lpstr>
      <vt:lpstr>Budget growth and projects income</vt:lpstr>
      <vt:lpstr>Funding Issues</vt:lpstr>
      <vt:lpstr>Funding Issues</vt:lpstr>
      <vt:lpstr>Financial Information</vt:lpstr>
      <vt:lpstr>Audit and MTEF </vt:lpstr>
      <vt:lpstr>Analysis </vt:lpstr>
      <vt:lpstr>Conclusion</vt:lpstr>
      <vt:lpstr>Questions &amp; Discussion</vt:lpstr>
    </vt:vector>
  </TitlesOfParts>
  <Company>Special Investigating Unit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LNdungane</dc:creator>
  <cp:lastModifiedBy>Nicky Rehbock</cp:lastModifiedBy>
  <cp:revision>218</cp:revision>
  <dcterms:created xsi:type="dcterms:W3CDTF">2009-11-16T12:11:27Z</dcterms:created>
  <dcterms:modified xsi:type="dcterms:W3CDTF">2013-04-17T11:35:26Z</dcterms:modified>
</cp:coreProperties>
</file>